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5"/>
  </p:notesMasterIdLst>
  <p:sldIdLst>
    <p:sldId id="257" r:id="rId2"/>
    <p:sldId id="258" r:id="rId3"/>
    <p:sldId id="259" r:id="rId4"/>
    <p:sldId id="261" r:id="rId5"/>
    <p:sldId id="260" r:id="rId6"/>
    <p:sldId id="267"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8" r:id="rId30"/>
    <p:sldId id="287" r:id="rId31"/>
    <p:sldId id="285" r:id="rId32"/>
    <p:sldId id="286"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7" r:id="rId70"/>
    <p:sldId id="328" r:id="rId71"/>
    <p:sldId id="325" r:id="rId72"/>
    <p:sldId id="326"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2" autoAdjust="0"/>
    <p:restoredTop sz="91935" autoAdjust="0"/>
  </p:normalViewPr>
  <p:slideViewPr>
    <p:cSldViewPr>
      <p:cViewPr varScale="1">
        <p:scale>
          <a:sx n="67" d="100"/>
          <a:sy n="67" d="100"/>
        </p:scale>
        <p:origin x="-9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00.vml.rels><?xml version="1.0" encoding="UTF-8" standalone="yes"?>
<Relationships xmlns="http://schemas.openxmlformats.org/package/2006/relationships"><Relationship Id="rId2" Type="http://schemas.openxmlformats.org/officeDocument/2006/relationships/image" Target="../media/image211.wmf"/><Relationship Id="rId1" Type="http://schemas.openxmlformats.org/officeDocument/2006/relationships/image" Target="../media/image210.wmf"/></Relationships>
</file>

<file path=ppt/drawings/_rels/vmlDrawing101.vml.rels><?xml version="1.0" encoding="UTF-8" standalone="yes"?>
<Relationships xmlns="http://schemas.openxmlformats.org/package/2006/relationships"><Relationship Id="rId3" Type="http://schemas.openxmlformats.org/officeDocument/2006/relationships/image" Target="../media/image213.wmf"/><Relationship Id="rId2" Type="http://schemas.openxmlformats.org/officeDocument/2006/relationships/image" Target="../media/image161.wmf"/><Relationship Id="rId1" Type="http://schemas.openxmlformats.org/officeDocument/2006/relationships/image" Target="../media/image212.wmf"/><Relationship Id="rId4" Type="http://schemas.openxmlformats.org/officeDocument/2006/relationships/image" Target="../media/image214.wmf"/></Relationships>
</file>

<file path=ppt/drawings/_rels/vmlDrawing102.vml.rels><?xml version="1.0" encoding="UTF-8" standalone="yes"?>
<Relationships xmlns="http://schemas.openxmlformats.org/package/2006/relationships"><Relationship Id="rId3" Type="http://schemas.openxmlformats.org/officeDocument/2006/relationships/image" Target="../media/image161.wmf"/><Relationship Id="rId2" Type="http://schemas.openxmlformats.org/officeDocument/2006/relationships/image" Target="../media/image216.wmf"/><Relationship Id="rId1" Type="http://schemas.openxmlformats.org/officeDocument/2006/relationships/image" Target="../media/image215.wmf"/><Relationship Id="rId5" Type="http://schemas.openxmlformats.org/officeDocument/2006/relationships/image" Target="../media/image214.wmf"/><Relationship Id="rId4" Type="http://schemas.openxmlformats.org/officeDocument/2006/relationships/image" Target="../media/image213.wmf"/></Relationships>
</file>

<file path=ppt/drawings/_rels/vmlDrawing103.vml.rels><?xml version="1.0" encoding="UTF-8" standalone="yes"?>
<Relationships xmlns="http://schemas.openxmlformats.org/package/2006/relationships"><Relationship Id="rId3" Type="http://schemas.openxmlformats.org/officeDocument/2006/relationships/image" Target="../media/image219.wmf"/><Relationship Id="rId2" Type="http://schemas.openxmlformats.org/officeDocument/2006/relationships/image" Target="../media/image218.wmf"/><Relationship Id="rId1" Type="http://schemas.openxmlformats.org/officeDocument/2006/relationships/image" Target="../media/image217.wmf"/><Relationship Id="rId4" Type="http://schemas.openxmlformats.org/officeDocument/2006/relationships/image" Target="../media/image220.w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21.emf"/></Relationships>
</file>

<file path=ppt/drawings/_rels/vmlDrawing105.vml.rels><?xml version="1.0" encoding="UTF-8" standalone="yes"?>
<Relationships xmlns="http://schemas.openxmlformats.org/package/2006/relationships"><Relationship Id="rId2" Type="http://schemas.openxmlformats.org/officeDocument/2006/relationships/image" Target="../media/image223.wmf"/><Relationship Id="rId1" Type="http://schemas.openxmlformats.org/officeDocument/2006/relationships/image" Target="../media/image222.w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2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1.wmf"/><Relationship Id="rId1" Type="http://schemas.openxmlformats.org/officeDocument/2006/relationships/image" Target="../media/image30.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3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3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7.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wmf"/><Relationship Id="rId4" Type="http://schemas.openxmlformats.org/officeDocument/2006/relationships/image" Target="../media/image61.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83.wmf"/><Relationship Id="rId7" Type="http://schemas.openxmlformats.org/officeDocument/2006/relationships/image" Target="../media/image87.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86.wmf"/><Relationship Id="rId5" Type="http://schemas.openxmlformats.org/officeDocument/2006/relationships/image" Target="../media/image85.wmf"/><Relationship Id="rId4" Type="http://schemas.openxmlformats.org/officeDocument/2006/relationships/image" Target="../media/image84.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image" Target="../media/image91.wmf"/><Relationship Id="rId7" Type="http://schemas.openxmlformats.org/officeDocument/2006/relationships/image" Target="../media/image95.wmf"/><Relationship Id="rId2" Type="http://schemas.openxmlformats.org/officeDocument/2006/relationships/image" Target="../media/image90.wmf"/><Relationship Id="rId1" Type="http://schemas.openxmlformats.org/officeDocument/2006/relationships/image" Target="../media/image89.wmf"/><Relationship Id="rId6" Type="http://schemas.openxmlformats.org/officeDocument/2006/relationships/image" Target="../media/image94.wmf"/><Relationship Id="rId5" Type="http://schemas.openxmlformats.org/officeDocument/2006/relationships/image" Target="../media/image93.wmf"/><Relationship Id="rId4" Type="http://schemas.openxmlformats.org/officeDocument/2006/relationships/image" Target="../media/image92.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06.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 Id="rId4" Type="http://schemas.openxmlformats.org/officeDocument/2006/relationships/image" Target="../media/image115.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 Id="rId4" Type="http://schemas.openxmlformats.org/officeDocument/2006/relationships/image" Target="../media/image119.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 Id="rId4" Type="http://schemas.openxmlformats.org/officeDocument/2006/relationships/image" Target="../media/image123.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90.wmf"/><Relationship Id="rId5" Type="http://schemas.openxmlformats.org/officeDocument/2006/relationships/image" Target="../media/image127.wmf"/><Relationship Id="rId4" Type="http://schemas.openxmlformats.org/officeDocument/2006/relationships/image" Target="../media/image126.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image" Target="../media/image128.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38.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39.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2.wmf"/><Relationship Id="rId1" Type="http://schemas.openxmlformats.org/officeDocument/2006/relationships/image" Target="../media/image81.wmf"/><Relationship Id="rId4" Type="http://schemas.openxmlformats.org/officeDocument/2006/relationships/image" Target="../media/image140.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 Id="rId4" Type="http://schemas.openxmlformats.org/officeDocument/2006/relationships/image" Target="../media/image144.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145.wmf"/><Relationship Id="rId1" Type="http://schemas.openxmlformats.org/officeDocument/2006/relationships/image" Target="../media/image89.wmf"/><Relationship Id="rId4" Type="http://schemas.openxmlformats.org/officeDocument/2006/relationships/image" Target="../media/image93.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image" Target="../media/image90.wmf"/><Relationship Id="rId5" Type="http://schemas.openxmlformats.org/officeDocument/2006/relationships/image" Target="../media/image149.wmf"/><Relationship Id="rId4" Type="http://schemas.openxmlformats.org/officeDocument/2006/relationships/image" Target="../media/image148.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69.vml.rels><?xml version="1.0" encoding="UTF-8" standalone="yes"?>
<Relationships xmlns="http://schemas.openxmlformats.org/package/2006/relationships"><Relationship Id="rId2" Type="http://schemas.openxmlformats.org/officeDocument/2006/relationships/image" Target="../media/image150.wmf"/><Relationship Id="rId1" Type="http://schemas.openxmlformats.org/officeDocument/2006/relationships/image" Target="../media/image12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image" Target="../media/image152.wmf"/><Relationship Id="rId1" Type="http://schemas.openxmlformats.org/officeDocument/2006/relationships/image" Target="../media/image151.w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image" Target="../media/image155.wmf"/><Relationship Id="rId1" Type="http://schemas.openxmlformats.org/officeDocument/2006/relationships/image" Target="../media/image154.w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image" Target="../media/image161.wmf"/><Relationship Id="rId1" Type="http://schemas.openxmlformats.org/officeDocument/2006/relationships/image" Target="../media/image160.wmf"/><Relationship Id="rId4" Type="http://schemas.openxmlformats.org/officeDocument/2006/relationships/image" Target="../media/image163.w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63.w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6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66.wmf"/></Relationships>
</file>

<file path=ppt/drawings/_rels/vmlDrawing82.vml.rels><?xml version="1.0" encoding="UTF-8" standalone="yes"?>
<Relationships xmlns="http://schemas.openxmlformats.org/package/2006/relationships"><Relationship Id="rId2" Type="http://schemas.openxmlformats.org/officeDocument/2006/relationships/image" Target="../media/image167.wmf"/><Relationship Id="rId1" Type="http://schemas.openxmlformats.org/officeDocument/2006/relationships/image" Target="../media/image166.w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 Id="rId4" Type="http://schemas.openxmlformats.org/officeDocument/2006/relationships/image" Target="../media/image171.wmf"/></Relationships>
</file>

<file path=ppt/drawings/_rels/vmlDrawing84.vml.rels><?xml version="1.0" encoding="UTF-8" standalone="yes"?>
<Relationships xmlns="http://schemas.openxmlformats.org/package/2006/relationships"><Relationship Id="rId2" Type="http://schemas.openxmlformats.org/officeDocument/2006/relationships/image" Target="../media/image173.wmf"/><Relationship Id="rId1" Type="http://schemas.openxmlformats.org/officeDocument/2006/relationships/image" Target="../media/image172.wmf"/></Relationships>
</file>

<file path=ppt/drawings/_rels/vmlDrawing85.vml.rels><?xml version="1.0" encoding="UTF-8" standalone="yes"?>
<Relationships xmlns="http://schemas.openxmlformats.org/package/2006/relationships"><Relationship Id="rId2" Type="http://schemas.openxmlformats.org/officeDocument/2006/relationships/image" Target="../media/image176.wmf"/><Relationship Id="rId1" Type="http://schemas.openxmlformats.org/officeDocument/2006/relationships/image" Target="../media/image175.wmf"/></Relationships>
</file>

<file path=ppt/drawings/_rels/vmlDrawing86.vml.rels><?xml version="1.0" encoding="UTF-8" standalone="yes"?>
<Relationships xmlns="http://schemas.openxmlformats.org/package/2006/relationships"><Relationship Id="rId3" Type="http://schemas.openxmlformats.org/officeDocument/2006/relationships/image" Target="../media/image179.wmf"/><Relationship Id="rId2" Type="http://schemas.openxmlformats.org/officeDocument/2006/relationships/image" Target="../media/image178.wmf"/><Relationship Id="rId1" Type="http://schemas.openxmlformats.org/officeDocument/2006/relationships/image" Target="../media/image177.wmf"/><Relationship Id="rId4" Type="http://schemas.openxmlformats.org/officeDocument/2006/relationships/image" Target="../media/image180.wmf"/></Relationships>
</file>

<file path=ppt/drawings/_rels/vmlDrawing87.vml.rels><?xml version="1.0" encoding="UTF-8" standalone="yes"?>
<Relationships xmlns="http://schemas.openxmlformats.org/package/2006/relationships"><Relationship Id="rId3" Type="http://schemas.openxmlformats.org/officeDocument/2006/relationships/image" Target="../media/image183.wmf"/><Relationship Id="rId2" Type="http://schemas.openxmlformats.org/officeDocument/2006/relationships/image" Target="../media/image182.wmf"/><Relationship Id="rId1" Type="http://schemas.openxmlformats.org/officeDocument/2006/relationships/image" Target="../media/image181.wmf"/></Relationships>
</file>

<file path=ppt/drawings/_rels/vmlDrawing88.v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image" Target="../media/image184.wmf"/><Relationship Id="rId1" Type="http://schemas.openxmlformats.org/officeDocument/2006/relationships/image" Target="../media/image120.wmf"/><Relationship Id="rId4" Type="http://schemas.openxmlformats.org/officeDocument/2006/relationships/image" Target="../media/image186.wmf"/></Relationships>
</file>

<file path=ppt/drawings/_rels/vmlDrawing89.vml.rels><?xml version="1.0" encoding="UTF-8" standalone="yes"?>
<Relationships xmlns="http://schemas.openxmlformats.org/package/2006/relationships"><Relationship Id="rId3" Type="http://schemas.openxmlformats.org/officeDocument/2006/relationships/image" Target="../media/image189.wmf"/><Relationship Id="rId2" Type="http://schemas.openxmlformats.org/officeDocument/2006/relationships/image" Target="../media/image188.wmf"/><Relationship Id="rId1" Type="http://schemas.openxmlformats.org/officeDocument/2006/relationships/image" Target="../media/image187.wmf"/><Relationship Id="rId4" Type="http://schemas.openxmlformats.org/officeDocument/2006/relationships/image" Target="../media/image19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90.vml.rels><?xml version="1.0" encoding="UTF-8" standalone="yes"?>
<Relationships xmlns="http://schemas.openxmlformats.org/package/2006/relationships"><Relationship Id="rId3" Type="http://schemas.openxmlformats.org/officeDocument/2006/relationships/image" Target="../media/image193.wmf"/><Relationship Id="rId2" Type="http://schemas.openxmlformats.org/officeDocument/2006/relationships/image" Target="../media/image192.wmf"/><Relationship Id="rId1" Type="http://schemas.openxmlformats.org/officeDocument/2006/relationships/image" Target="../media/image191.wmf"/></Relationships>
</file>

<file path=ppt/drawings/_rels/vmlDrawing91.vml.rels><?xml version="1.0" encoding="UTF-8" standalone="yes"?>
<Relationships xmlns="http://schemas.openxmlformats.org/package/2006/relationships"><Relationship Id="rId2" Type="http://schemas.openxmlformats.org/officeDocument/2006/relationships/image" Target="../media/image195.wmf"/><Relationship Id="rId1" Type="http://schemas.openxmlformats.org/officeDocument/2006/relationships/image" Target="../media/image194.wmf"/></Relationships>
</file>

<file path=ppt/drawings/_rels/vmlDrawing92.vml.rels><?xml version="1.0" encoding="UTF-8" standalone="yes"?>
<Relationships xmlns="http://schemas.openxmlformats.org/package/2006/relationships"><Relationship Id="rId3" Type="http://schemas.openxmlformats.org/officeDocument/2006/relationships/image" Target="../media/image198.wmf"/><Relationship Id="rId2" Type="http://schemas.openxmlformats.org/officeDocument/2006/relationships/image" Target="../media/image197.wmf"/><Relationship Id="rId1" Type="http://schemas.openxmlformats.org/officeDocument/2006/relationships/image" Target="../media/image196.wmf"/></Relationships>
</file>

<file path=ppt/drawings/_rels/vmlDrawing93.vml.rels><?xml version="1.0" encoding="UTF-8" standalone="yes"?>
<Relationships xmlns="http://schemas.openxmlformats.org/package/2006/relationships"><Relationship Id="rId2" Type="http://schemas.openxmlformats.org/officeDocument/2006/relationships/image" Target="../media/image200.wmf"/><Relationship Id="rId1" Type="http://schemas.openxmlformats.org/officeDocument/2006/relationships/image" Target="../media/image199.w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01.emf"/></Relationships>
</file>

<file path=ppt/drawings/_rels/vmlDrawing95.vml.rels><?xml version="1.0" encoding="UTF-8" standalone="yes"?>
<Relationships xmlns="http://schemas.openxmlformats.org/package/2006/relationships"><Relationship Id="rId2" Type="http://schemas.openxmlformats.org/officeDocument/2006/relationships/image" Target="../media/image203.wmf"/><Relationship Id="rId1" Type="http://schemas.openxmlformats.org/officeDocument/2006/relationships/image" Target="../media/image202.wmf"/></Relationships>
</file>

<file path=ppt/drawings/_rels/vmlDrawing96.vml.rels><?xml version="1.0" encoding="UTF-8" standalone="yes"?>
<Relationships xmlns="http://schemas.openxmlformats.org/package/2006/relationships"><Relationship Id="rId2" Type="http://schemas.openxmlformats.org/officeDocument/2006/relationships/image" Target="../media/image205.wmf"/><Relationship Id="rId1" Type="http://schemas.openxmlformats.org/officeDocument/2006/relationships/image" Target="../media/image204.w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06.wmf"/></Relationships>
</file>

<file path=ppt/drawings/_rels/vmlDrawing98.vml.rels><?xml version="1.0" encoding="UTF-8" standalone="yes"?>
<Relationships xmlns="http://schemas.openxmlformats.org/package/2006/relationships"><Relationship Id="rId2" Type="http://schemas.openxmlformats.org/officeDocument/2006/relationships/image" Target="../media/image208.wmf"/><Relationship Id="rId1" Type="http://schemas.openxmlformats.org/officeDocument/2006/relationships/image" Target="../media/image207.w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0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4300A7-5C83-4C28-820B-39D603CFB0B1}" type="datetimeFigureOut">
              <a:rPr lang="it-IT" smtClean="0"/>
              <a:pPr/>
              <a:t>01/11/2016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EEDBD-4519-4A97-8037-FC61057AC2F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1143000" y="685800"/>
            <a:ext cx="4575175" cy="3430588"/>
          </a:xfrm>
          <a:prstGeom prst="rect">
            <a:avLst/>
          </a:prstGeom>
          <a:noFill/>
          <a:ln>
            <a:solidFill>
              <a:srgbClr val="000000"/>
            </a:solidFill>
            <a:miter lim="800000"/>
            <a:headEnd/>
            <a:tailEnd/>
          </a:ln>
        </p:spPr>
      </p:sp>
      <p:sp>
        <p:nvSpPr>
          <p:cNvPr id="34819" name="Rectangle 3"/>
          <p:cNvSpPr>
            <a:spLocks noGrp="1" noChangeArrowheads="1"/>
          </p:cNvSpPr>
          <p:nvPr>
            <p:ph type="body" idx="1"/>
          </p:nvPr>
        </p:nvSpPr>
        <p:spPr bwMode="auto">
          <a:xfrm>
            <a:off x="687082" y="4343913"/>
            <a:ext cx="5483837" cy="4114361"/>
          </a:xfrm>
          <a:prstGeom prst="rect">
            <a:avLst/>
          </a:prstGeom>
          <a:noFill/>
          <a:ln>
            <a:miter lim="800000"/>
            <a:headEnd/>
            <a:tailEnd/>
          </a:ln>
        </p:spPr>
        <p:txBody>
          <a:bodyPr lIns="92020" tIns="46009" rIns="92020" bIns="46009"/>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70EEDBD-4519-4A97-8037-FC61057AC2FC}" type="slidenum">
              <a:rPr lang="it-IT" smtClean="0"/>
              <a:pPr/>
              <a:t>83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70EEDBD-4519-4A97-8037-FC61057AC2FC}" type="slidenum">
              <a:rPr lang="it-IT" smtClean="0"/>
              <a:pPr/>
              <a:t>135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55BF369-00D5-4853-B341-313D4131101D}" type="datetimeFigureOut">
              <a:rPr lang="it-IT" smtClean="0"/>
              <a:pPr/>
              <a:t>01/11/2016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CF6937-7879-4D6E-86ED-E266074F83E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55BF369-00D5-4853-B341-313D4131101D}" type="datetimeFigureOut">
              <a:rPr lang="it-IT" smtClean="0"/>
              <a:pPr/>
              <a:t>01/11/2016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CF6937-7879-4D6E-86ED-E266074F83E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55BF369-00D5-4853-B341-313D4131101D}" type="datetimeFigureOut">
              <a:rPr lang="it-IT" smtClean="0"/>
              <a:pPr/>
              <a:t>01/11/2016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CF6937-7879-4D6E-86ED-E266074F83E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55BF369-00D5-4853-B341-313D4131101D}" type="datetimeFigureOut">
              <a:rPr lang="it-IT" smtClean="0"/>
              <a:pPr/>
              <a:t>01/11/2016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CF6937-7879-4D6E-86ED-E266074F83E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55BF369-00D5-4853-B341-313D4131101D}" type="datetimeFigureOut">
              <a:rPr lang="it-IT" smtClean="0"/>
              <a:pPr/>
              <a:t>01/11/2016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CF6937-7879-4D6E-86ED-E266074F83E6}"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55BF369-00D5-4853-B341-313D4131101D}" type="datetimeFigureOut">
              <a:rPr lang="it-IT" smtClean="0"/>
              <a:pPr/>
              <a:t>01/11/2016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FCF6937-7879-4D6E-86ED-E266074F83E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55BF369-00D5-4853-B341-313D4131101D}" type="datetimeFigureOut">
              <a:rPr lang="it-IT" smtClean="0"/>
              <a:pPr/>
              <a:t>01/11/2016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FCF6937-7879-4D6E-86ED-E266074F83E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55BF369-00D5-4853-B341-313D4131101D}" type="datetimeFigureOut">
              <a:rPr lang="it-IT" smtClean="0"/>
              <a:pPr/>
              <a:t>01/11/2016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FCF6937-7879-4D6E-86ED-E266074F83E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55BF369-00D5-4853-B341-313D4131101D}" type="datetimeFigureOut">
              <a:rPr lang="it-IT" smtClean="0"/>
              <a:pPr/>
              <a:t>01/11/2016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FCF6937-7879-4D6E-86ED-E266074F83E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55BF369-00D5-4853-B341-313D4131101D}" type="datetimeFigureOut">
              <a:rPr lang="it-IT" smtClean="0"/>
              <a:pPr/>
              <a:t>01/11/2016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FCF6937-7879-4D6E-86ED-E266074F83E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55BF369-00D5-4853-B341-313D4131101D}" type="datetimeFigureOut">
              <a:rPr lang="it-IT" smtClean="0"/>
              <a:pPr/>
              <a:t>01/11/2016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FCF6937-7879-4D6E-86ED-E266074F83E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BF369-00D5-4853-B341-313D4131101D}" type="datetimeFigureOut">
              <a:rPr lang="it-IT" smtClean="0"/>
              <a:pPr/>
              <a:t>01/11/2016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F6937-7879-4D6E-86ED-E266074F83E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Layout" Target="../slideLayouts/slideLayout2.xml"/><Relationship Id="rId1" Type="http://schemas.openxmlformats.org/officeDocument/2006/relationships/vmlDrawing" Target="../drawings/vmlDrawing63.v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oleObject" Target="../embeddings/oleObject146.bin"/><Relationship Id="rId5" Type="http://schemas.openxmlformats.org/officeDocument/2006/relationships/oleObject" Target="../embeddings/oleObject145.bin"/><Relationship Id="rId4" Type="http://schemas.openxmlformats.org/officeDocument/2006/relationships/oleObject" Target="../embeddings/oleObject144.bin"/></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Layout" Target="../slideLayouts/slideLayout2.xml"/><Relationship Id="rId1" Type="http://schemas.openxmlformats.org/officeDocument/2006/relationships/vmlDrawing" Target="../drawings/vmlDrawing65.vml"/><Relationship Id="rId6" Type="http://schemas.openxmlformats.org/officeDocument/2006/relationships/oleObject" Target="../embeddings/oleObject150.bin"/><Relationship Id="rId5" Type="http://schemas.openxmlformats.org/officeDocument/2006/relationships/oleObject" Target="../embeddings/oleObject149.bin"/><Relationship Id="rId4" Type="http://schemas.openxmlformats.org/officeDocument/2006/relationships/oleObject" Target="../embeddings/oleObject148.bin"/></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oleObject" Target="../embeddings/oleObject154.bin"/><Relationship Id="rId5" Type="http://schemas.openxmlformats.org/officeDocument/2006/relationships/oleObject" Target="../embeddings/oleObject153.bin"/><Relationship Id="rId4" Type="http://schemas.openxmlformats.org/officeDocument/2006/relationships/oleObject" Target="../embeddings/oleObject152.bin"/></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55.bin"/><Relationship Id="rId7" Type="http://schemas.openxmlformats.org/officeDocument/2006/relationships/oleObject" Target="../embeddings/oleObject159.bin"/><Relationship Id="rId2" Type="http://schemas.openxmlformats.org/officeDocument/2006/relationships/slideLayout" Target="../slideLayouts/slideLayout2.xml"/><Relationship Id="rId1" Type="http://schemas.openxmlformats.org/officeDocument/2006/relationships/vmlDrawing" Target="../drawings/vmlDrawing67.vml"/><Relationship Id="rId6" Type="http://schemas.openxmlformats.org/officeDocument/2006/relationships/oleObject" Target="../embeddings/oleObject158.bin"/><Relationship Id="rId5" Type="http://schemas.openxmlformats.org/officeDocument/2006/relationships/oleObject" Target="../embeddings/oleObject157.bin"/><Relationship Id="rId4" Type="http://schemas.openxmlformats.org/officeDocument/2006/relationships/oleObject" Target="../embeddings/oleObject156.bin"/></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Layout" Target="../slideLayouts/slideLayout2.xml"/><Relationship Id="rId1" Type="http://schemas.openxmlformats.org/officeDocument/2006/relationships/vmlDrawing" Target="../drawings/vmlDrawing68.vml"/><Relationship Id="rId5" Type="http://schemas.openxmlformats.org/officeDocument/2006/relationships/oleObject" Target="../embeddings/oleObject162.bin"/><Relationship Id="rId4" Type="http://schemas.openxmlformats.org/officeDocument/2006/relationships/oleObject" Target="../embeddings/oleObject161.bin"/></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Layout" Target="../slideLayouts/slideLayout2.xml"/><Relationship Id="rId1" Type="http://schemas.openxmlformats.org/officeDocument/2006/relationships/vmlDrawing" Target="../drawings/vmlDrawing69.vml"/><Relationship Id="rId4" Type="http://schemas.openxmlformats.org/officeDocument/2006/relationships/oleObject" Target="../embeddings/oleObject164.bin"/></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slideLayout" Target="../slideLayouts/slideLayout2.xml"/><Relationship Id="rId1" Type="http://schemas.openxmlformats.org/officeDocument/2006/relationships/vmlDrawing" Target="../drawings/vmlDrawing70.vml"/><Relationship Id="rId5" Type="http://schemas.openxmlformats.org/officeDocument/2006/relationships/oleObject" Target="../embeddings/oleObject167.bin"/><Relationship Id="rId4" Type="http://schemas.openxmlformats.org/officeDocument/2006/relationships/oleObject" Target="../embeddings/oleObject166.bin"/></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68.bin"/><Relationship Id="rId2" Type="http://schemas.openxmlformats.org/officeDocument/2006/relationships/slideLayout" Target="../slideLayouts/slideLayout2.xml"/><Relationship Id="rId1" Type="http://schemas.openxmlformats.org/officeDocument/2006/relationships/vmlDrawing" Target="../drawings/vmlDrawing71.vml"/><Relationship Id="rId5" Type="http://schemas.openxmlformats.org/officeDocument/2006/relationships/oleObject" Target="../embeddings/oleObject170.bin"/><Relationship Id="rId4" Type="http://schemas.openxmlformats.org/officeDocument/2006/relationships/oleObject" Target="../embeddings/oleObject16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Foglio_di_lavoro_di_Microsoft_Office_Excel_97-20034.xls"/><Relationship Id="rId2" Type="http://schemas.openxmlformats.org/officeDocument/2006/relationships/slideLayout" Target="../slideLayouts/slideLayout2.xml"/><Relationship Id="rId1" Type="http://schemas.openxmlformats.org/officeDocument/2006/relationships/vmlDrawing" Target="../drawings/vmlDrawing72.v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Layout" Target="../slideLayouts/slideLayout2.xml"/><Relationship Id="rId1" Type="http://schemas.openxmlformats.org/officeDocument/2006/relationships/vmlDrawing" Target="../drawings/vmlDrawing73.v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172.bin"/><Relationship Id="rId2" Type="http://schemas.openxmlformats.org/officeDocument/2006/relationships/slideLayout" Target="../slideLayouts/slideLayout2.xml"/><Relationship Id="rId1" Type="http://schemas.openxmlformats.org/officeDocument/2006/relationships/vmlDrawing" Target="../drawings/vmlDrawing74.v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Foglio_di_lavoro_di_Microsoft_Office_Excel_97-20035.xls"/><Relationship Id="rId2" Type="http://schemas.openxmlformats.org/officeDocument/2006/relationships/slideLayout" Target="../slideLayouts/slideLayout2.xml"/><Relationship Id="rId1" Type="http://schemas.openxmlformats.org/officeDocument/2006/relationships/vmlDrawing" Target="../drawings/vmlDrawing75.v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Foglio_di_lavoro_di_Microsoft_Office_Excel_97-20036.xls"/><Relationship Id="rId2" Type="http://schemas.openxmlformats.org/officeDocument/2006/relationships/slideLayout" Target="../slideLayouts/slideLayout2.xml"/><Relationship Id="rId1" Type="http://schemas.openxmlformats.org/officeDocument/2006/relationships/vmlDrawing" Target="../drawings/vmlDrawing76.vml"/></Relationships>
</file>

<file path=ppt/slides/_rels/slide129.xml.rels><?xml version="1.0" encoding="UTF-8" standalone="yes"?>
<Relationships xmlns="http://schemas.openxmlformats.org/package/2006/relationships"><Relationship Id="rId3" Type="http://schemas.openxmlformats.org/officeDocument/2006/relationships/image" Target="../media/image164.jpeg"/><Relationship Id="rId7" Type="http://schemas.openxmlformats.org/officeDocument/2006/relationships/oleObject" Target="../embeddings/oleObject176.bin"/><Relationship Id="rId2" Type="http://schemas.openxmlformats.org/officeDocument/2006/relationships/slideLayout" Target="../slideLayouts/slideLayout2.xml"/><Relationship Id="rId1" Type="http://schemas.openxmlformats.org/officeDocument/2006/relationships/vmlDrawing" Target="../drawings/vmlDrawing77.vml"/><Relationship Id="rId6" Type="http://schemas.openxmlformats.org/officeDocument/2006/relationships/oleObject" Target="../embeddings/oleObject175.bin"/><Relationship Id="rId5" Type="http://schemas.openxmlformats.org/officeDocument/2006/relationships/oleObject" Target="../embeddings/oleObject174.bin"/><Relationship Id="rId4" Type="http://schemas.openxmlformats.org/officeDocument/2006/relationships/oleObject" Target="../embeddings/oleObject17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Layout" Target="../slideLayouts/slideLayout2.xml"/><Relationship Id="rId1" Type="http://schemas.openxmlformats.org/officeDocument/2006/relationships/vmlDrawing" Target="../drawings/vmlDrawing78.v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Layout" Target="../slideLayouts/slideLayout2.xml"/><Relationship Id="rId1" Type="http://schemas.openxmlformats.org/officeDocument/2006/relationships/vmlDrawing" Target="../drawings/vmlDrawing79.v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179.bin"/><Relationship Id="rId2" Type="http://schemas.openxmlformats.org/officeDocument/2006/relationships/slideLayout" Target="../slideLayouts/slideLayout2.xml"/><Relationship Id="rId1" Type="http://schemas.openxmlformats.org/officeDocument/2006/relationships/vmlDrawing" Target="../drawings/vmlDrawing80.v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180.bin"/><Relationship Id="rId2" Type="http://schemas.openxmlformats.org/officeDocument/2006/relationships/slideLayout" Target="../slideLayouts/slideLayout2.xml"/><Relationship Id="rId1" Type="http://schemas.openxmlformats.org/officeDocument/2006/relationships/vmlDrawing" Target="../drawings/vmlDrawing81.vml"/></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Layout" Target="../slideLayouts/slideLayout2.xml"/><Relationship Id="rId1" Type="http://schemas.openxmlformats.org/officeDocument/2006/relationships/vmlDrawing" Target="../drawings/vmlDrawing82.vml"/><Relationship Id="rId4" Type="http://schemas.openxmlformats.org/officeDocument/2006/relationships/oleObject" Target="../embeddings/oleObject182.bin"/></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183.bin"/><Relationship Id="rId2" Type="http://schemas.openxmlformats.org/officeDocument/2006/relationships/slideLayout" Target="../slideLayouts/slideLayout2.xml"/><Relationship Id="rId1" Type="http://schemas.openxmlformats.org/officeDocument/2006/relationships/vmlDrawing" Target="../drawings/vmlDrawing83.vml"/><Relationship Id="rId6" Type="http://schemas.openxmlformats.org/officeDocument/2006/relationships/oleObject" Target="../embeddings/oleObject186.bin"/><Relationship Id="rId5" Type="http://schemas.openxmlformats.org/officeDocument/2006/relationships/oleObject" Target="../embeddings/oleObject185.bin"/><Relationship Id="rId4" Type="http://schemas.openxmlformats.org/officeDocument/2006/relationships/oleObject" Target="../embeddings/oleObject184.bin"/></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187.bin"/><Relationship Id="rId2" Type="http://schemas.openxmlformats.org/officeDocument/2006/relationships/slideLayout" Target="../slideLayouts/slideLayout2.xml"/><Relationship Id="rId1" Type="http://schemas.openxmlformats.org/officeDocument/2006/relationships/vmlDrawing" Target="../drawings/vmlDrawing84.vml"/><Relationship Id="rId4" Type="http://schemas.openxmlformats.org/officeDocument/2006/relationships/oleObject" Target="../embeddings/oleObject188.bin"/></Relationships>
</file>

<file path=ppt/slides/_rels/slide138.xml.rels><?xml version="1.0" encoding="UTF-8" standalone="yes"?>
<Relationships xmlns="http://schemas.openxmlformats.org/package/2006/relationships"><Relationship Id="rId2" Type="http://schemas.openxmlformats.org/officeDocument/2006/relationships/image" Target="../media/image174.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189.bin"/><Relationship Id="rId2" Type="http://schemas.openxmlformats.org/officeDocument/2006/relationships/slideLayout" Target="../slideLayouts/slideLayout2.xml"/><Relationship Id="rId1" Type="http://schemas.openxmlformats.org/officeDocument/2006/relationships/vmlDrawing" Target="../drawings/vmlDrawing85.vml"/><Relationship Id="rId4" Type="http://schemas.openxmlformats.org/officeDocument/2006/relationships/oleObject" Target="../embeddings/oleObject190.bin"/></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191.bin"/><Relationship Id="rId2" Type="http://schemas.openxmlformats.org/officeDocument/2006/relationships/slideLayout" Target="../slideLayouts/slideLayout2.xml"/><Relationship Id="rId1" Type="http://schemas.openxmlformats.org/officeDocument/2006/relationships/vmlDrawing" Target="../drawings/vmlDrawing86.vml"/><Relationship Id="rId6" Type="http://schemas.openxmlformats.org/officeDocument/2006/relationships/oleObject" Target="../embeddings/oleObject194.bin"/><Relationship Id="rId5" Type="http://schemas.openxmlformats.org/officeDocument/2006/relationships/oleObject" Target="../embeddings/oleObject193.bin"/><Relationship Id="rId4" Type="http://schemas.openxmlformats.org/officeDocument/2006/relationships/oleObject" Target="../embeddings/oleObject192.bin"/></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195.bin"/><Relationship Id="rId2" Type="http://schemas.openxmlformats.org/officeDocument/2006/relationships/slideLayout" Target="../slideLayouts/slideLayout2.xml"/><Relationship Id="rId1" Type="http://schemas.openxmlformats.org/officeDocument/2006/relationships/vmlDrawing" Target="../drawings/vmlDrawing87.vml"/><Relationship Id="rId5" Type="http://schemas.openxmlformats.org/officeDocument/2006/relationships/oleObject" Target="../embeddings/oleObject197.bin"/><Relationship Id="rId4" Type="http://schemas.openxmlformats.org/officeDocument/2006/relationships/oleObject" Target="../embeddings/oleObject196.bin"/></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198.bin"/><Relationship Id="rId2" Type="http://schemas.openxmlformats.org/officeDocument/2006/relationships/slideLayout" Target="../slideLayouts/slideLayout2.xml"/><Relationship Id="rId1" Type="http://schemas.openxmlformats.org/officeDocument/2006/relationships/vmlDrawing" Target="../drawings/vmlDrawing88.vml"/><Relationship Id="rId6" Type="http://schemas.openxmlformats.org/officeDocument/2006/relationships/oleObject" Target="../embeddings/oleObject201.bin"/><Relationship Id="rId5" Type="http://schemas.openxmlformats.org/officeDocument/2006/relationships/oleObject" Target="../embeddings/oleObject200.bin"/><Relationship Id="rId4" Type="http://schemas.openxmlformats.org/officeDocument/2006/relationships/oleObject" Target="../embeddings/oleObject199.bin"/></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202.bin"/><Relationship Id="rId2" Type="http://schemas.openxmlformats.org/officeDocument/2006/relationships/slideLayout" Target="../slideLayouts/slideLayout2.xml"/><Relationship Id="rId1" Type="http://schemas.openxmlformats.org/officeDocument/2006/relationships/vmlDrawing" Target="../drawings/vmlDrawing89.vml"/><Relationship Id="rId6" Type="http://schemas.openxmlformats.org/officeDocument/2006/relationships/oleObject" Target="../embeddings/oleObject205.bin"/><Relationship Id="rId5" Type="http://schemas.openxmlformats.org/officeDocument/2006/relationships/oleObject" Target="../embeddings/oleObject204.bin"/><Relationship Id="rId4" Type="http://schemas.openxmlformats.org/officeDocument/2006/relationships/oleObject" Target="../embeddings/oleObject203.bin"/></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206.bin"/><Relationship Id="rId2" Type="http://schemas.openxmlformats.org/officeDocument/2006/relationships/slideLayout" Target="../slideLayouts/slideLayout2.xml"/><Relationship Id="rId1" Type="http://schemas.openxmlformats.org/officeDocument/2006/relationships/vmlDrawing" Target="../drawings/vmlDrawing90.vml"/><Relationship Id="rId5" Type="http://schemas.openxmlformats.org/officeDocument/2006/relationships/oleObject" Target="../embeddings/oleObject208.bin"/><Relationship Id="rId4" Type="http://schemas.openxmlformats.org/officeDocument/2006/relationships/oleObject" Target="../embeddings/oleObject207.bin"/></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209.bin"/><Relationship Id="rId2" Type="http://schemas.openxmlformats.org/officeDocument/2006/relationships/slideLayout" Target="../slideLayouts/slideLayout2.xml"/><Relationship Id="rId1" Type="http://schemas.openxmlformats.org/officeDocument/2006/relationships/vmlDrawing" Target="../drawings/vmlDrawing91.vml"/><Relationship Id="rId4" Type="http://schemas.openxmlformats.org/officeDocument/2006/relationships/oleObject" Target="../embeddings/oleObject210.bin"/></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211.bin"/><Relationship Id="rId2" Type="http://schemas.openxmlformats.org/officeDocument/2006/relationships/slideLayout" Target="../slideLayouts/slideLayout2.xml"/><Relationship Id="rId1" Type="http://schemas.openxmlformats.org/officeDocument/2006/relationships/vmlDrawing" Target="../drawings/vmlDrawing92.vml"/><Relationship Id="rId5" Type="http://schemas.openxmlformats.org/officeDocument/2006/relationships/oleObject" Target="../embeddings/oleObject213.bin"/><Relationship Id="rId4" Type="http://schemas.openxmlformats.org/officeDocument/2006/relationships/oleObject" Target="../embeddings/oleObject212.bin"/></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214.bin"/><Relationship Id="rId2" Type="http://schemas.openxmlformats.org/officeDocument/2006/relationships/slideLayout" Target="../slideLayouts/slideLayout2.xml"/><Relationship Id="rId1" Type="http://schemas.openxmlformats.org/officeDocument/2006/relationships/vmlDrawing" Target="../drawings/vmlDrawing93.vml"/><Relationship Id="rId4" Type="http://schemas.openxmlformats.org/officeDocument/2006/relationships/oleObject" Target="../embeddings/oleObject215.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oleObject" Target="../embeddings/Foglio_di_lavoro_di_Microsoft_Office_Excel_97-20037.xls"/><Relationship Id="rId2" Type="http://schemas.openxmlformats.org/officeDocument/2006/relationships/slideLayout" Target="../slideLayouts/slideLayout2.xml"/><Relationship Id="rId1" Type="http://schemas.openxmlformats.org/officeDocument/2006/relationships/vmlDrawing" Target="../drawings/vmlDrawing94.v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slideLayout" Target="../slideLayouts/slideLayout2.xml"/><Relationship Id="rId1" Type="http://schemas.openxmlformats.org/officeDocument/2006/relationships/vmlDrawing" Target="../drawings/vmlDrawing95.vml"/><Relationship Id="rId5" Type="http://schemas.openxmlformats.org/officeDocument/2006/relationships/oleObject" Target="../embeddings/oleObject217.bin"/><Relationship Id="rId4" Type="http://schemas.openxmlformats.org/officeDocument/2006/relationships/oleObject" Target="../embeddings/oleObject216.bin"/></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218.bin"/><Relationship Id="rId2" Type="http://schemas.openxmlformats.org/officeDocument/2006/relationships/slideLayout" Target="../slideLayouts/slideLayout2.xml"/><Relationship Id="rId1" Type="http://schemas.openxmlformats.org/officeDocument/2006/relationships/vmlDrawing" Target="../drawings/vmlDrawing96.vml"/><Relationship Id="rId4" Type="http://schemas.openxmlformats.org/officeDocument/2006/relationships/oleObject" Target="../embeddings/oleObject219.bin"/></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220.bin"/><Relationship Id="rId2" Type="http://schemas.openxmlformats.org/officeDocument/2006/relationships/slideLayout" Target="../slideLayouts/slideLayout2.xml"/><Relationship Id="rId1" Type="http://schemas.openxmlformats.org/officeDocument/2006/relationships/vmlDrawing" Target="../drawings/vmlDrawing97.vml"/></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221.bin"/><Relationship Id="rId2" Type="http://schemas.openxmlformats.org/officeDocument/2006/relationships/slideLayout" Target="../slideLayouts/slideLayout2.xml"/><Relationship Id="rId1" Type="http://schemas.openxmlformats.org/officeDocument/2006/relationships/vmlDrawing" Target="../drawings/vmlDrawing98.vml"/><Relationship Id="rId4" Type="http://schemas.openxmlformats.org/officeDocument/2006/relationships/oleObject" Target="../embeddings/oleObject222.bin"/></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223.bin"/><Relationship Id="rId2" Type="http://schemas.openxmlformats.org/officeDocument/2006/relationships/slideLayout" Target="../slideLayouts/slideLayout2.xml"/><Relationship Id="rId1" Type="http://schemas.openxmlformats.org/officeDocument/2006/relationships/vmlDrawing" Target="../drawings/vmlDrawing99.vml"/></Relationships>
</file>

<file path=ppt/slides/_rels/slide157.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slideLayout" Target="../slideLayouts/slideLayout2.xml"/><Relationship Id="rId1" Type="http://schemas.openxmlformats.org/officeDocument/2006/relationships/vmlDrawing" Target="../drawings/vmlDrawing100.vml"/><Relationship Id="rId5" Type="http://schemas.openxmlformats.org/officeDocument/2006/relationships/oleObject" Target="../embeddings/oleObject225.bin"/><Relationship Id="rId4" Type="http://schemas.openxmlformats.org/officeDocument/2006/relationships/oleObject" Target="../embeddings/oleObject224.bin"/></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226.bin"/><Relationship Id="rId7" Type="http://schemas.openxmlformats.org/officeDocument/2006/relationships/oleObject" Target="../embeddings/oleObject229.bin"/><Relationship Id="rId2" Type="http://schemas.openxmlformats.org/officeDocument/2006/relationships/slideLayout" Target="../slideLayouts/slideLayout2.xml"/><Relationship Id="rId1" Type="http://schemas.openxmlformats.org/officeDocument/2006/relationships/vmlDrawing" Target="../drawings/vmlDrawing101.vml"/><Relationship Id="rId6" Type="http://schemas.openxmlformats.org/officeDocument/2006/relationships/oleObject" Target="../embeddings/oleObject228.bin"/><Relationship Id="rId5" Type="http://schemas.openxmlformats.org/officeDocument/2006/relationships/oleObject" Target="../embeddings/oleObject227.bin"/><Relationship Id="rId4" Type="http://schemas.openxmlformats.org/officeDocument/2006/relationships/image" Target="../media/image164.jpeg"/></Relationships>
</file>

<file path=ppt/slides/_rels/slide159.xml.rels><?xml version="1.0" encoding="UTF-8" standalone="yes"?>
<Relationships xmlns="http://schemas.openxmlformats.org/package/2006/relationships"><Relationship Id="rId8" Type="http://schemas.openxmlformats.org/officeDocument/2006/relationships/oleObject" Target="../embeddings/oleObject234.bin"/><Relationship Id="rId3" Type="http://schemas.openxmlformats.org/officeDocument/2006/relationships/oleObject" Target="../embeddings/oleObject230.bin"/><Relationship Id="rId7" Type="http://schemas.openxmlformats.org/officeDocument/2006/relationships/oleObject" Target="../embeddings/oleObject233.bin"/><Relationship Id="rId2" Type="http://schemas.openxmlformats.org/officeDocument/2006/relationships/slideLayout" Target="../slideLayouts/slideLayout2.xml"/><Relationship Id="rId1" Type="http://schemas.openxmlformats.org/officeDocument/2006/relationships/vmlDrawing" Target="../drawings/vmlDrawing102.vml"/><Relationship Id="rId6" Type="http://schemas.openxmlformats.org/officeDocument/2006/relationships/oleObject" Target="../embeddings/oleObject232.bin"/><Relationship Id="rId5" Type="http://schemas.openxmlformats.org/officeDocument/2006/relationships/image" Target="../media/image164.jpeg"/><Relationship Id="rId4" Type="http://schemas.openxmlformats.org/officeDocument/2006/relationships/oleObject" Target="../embeddings/oleObject23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235.bin"/><Relationship Id="rId2" Type="http://schemas.openxmlformats.org/officeDocument/2006/relationships/slideLayout" Target="../slideLayouts/slideLayout2.xml"/><Relationship Id="rId1" Type="http://schemas.openxmlformats.org/officeDocument/2006/relationships/vmlDrawing" Target="../drawings/vmlDrawing103.vml"/><Relationship Id="rId6" Type="http://schemas.openxmlformats.org/officeDocument/2006/relationships/oleObject" Target="../embeddings/oleObject238.bin"/><Relationship Id="rId5" Type="http://schemas.openxmlformats.org/officeDocument/2006/relationships/oleObject" Target="../embeddings/oleObject237.bin"/><Relationship Id="rId4" Type="http://schemas.openxmlformats.org/officeDocument/2006/relationships/oleObject" Target="../embeddings/oleObject236.bin"/></Relationships>
</file>

<file path=ppt/slides/_rels/slide161.xml.rels><?xml version="1.0" encoding="UTF-8" standalone="yes"?>
<Relationships xmlns="http://schemas.openxmlformats.org/package/2006/relationships"><Relationship Id="rId3" Type="http://schemas.openxmlformats.org/officeDocument/2006/relationships/oleObject" Target="../embeddings/Foglio_di_lavoro_di_Microsoft_Office_Excel_97-20038.xls"/><Relationship Id="rId2" Type="http://schemas.openxmlformats.org/officeDocument/2006/relationships/slideLayout" Target="../slideLayouts/slideLayout2.xml"/><Relationship Id="rId1" Type="http://schemas.openxmlformats.org/officeDocument/2006/relationships/vmlDrawing" Target="../drawings/vmlDrawing104.vml"/></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239.bin"/><Relationship Id="rId2" Type="http://schemas.openxmlformats.org/officeDocument/2006/relationships/slideLayout" Target="../slideLayouts/slideLayout2.xml"/><Relationship Id="rId1" Type="http://schemas.openxmlformats.org/officeDocument/2006/relationships/vmlDrawing" Target="../drawings/vmlDrawing105.vml"/><Relationship Id="rId4" Type="http://schemas.openxmlformats.org/officeDocument/2006/relationships/oleObject" Target="../embeddings/oleObject240.bin"/></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241.bin"/><Relationship Id="rId2" Type="http://schemas.openxmlformats.org/officeDocument/2006/relationships/slideLayout" Target="../slideLayouts/slideLayout2.xml"/><Relationship Id="rId1" Type="http://schemas.openxmlformats.org/officeDocument/2006/relationships/vmlDrawing" Target="../drawings/vmlDrawing106.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23.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31.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36.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38.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40.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42.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oleObject" Target="../embeddings/oleObject44.bin"/></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oleObject48.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oleObject" Target="../embeddings/oleObject51.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oleObject" Target="../embeddings/oleObject54.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oleObject" Target="../embeddings/oleObject56.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31.v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oleObject" Target="../embeddings/oleObject59.bin"/><Relationship Id="rId4" Type="http://schemas.openxmlformats.org/officeDocument/2006/relationships/oleObject" Target="../embeddings/oleObject58.bin"/></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oleObject" Target="../embeddings/oleObject61.bin"/><Relationship Id="rId4" Type="http://schemas.openxmlformats.org/officeDocument/2006/relationships/oleObject" Target="../embeddings/oleObject60.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image" Target="../media/image63.jpeg"/><Relationship Id="rId7"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64.bin"/><Relationship Id="rId5" Type="http://schemas.openxmlformats.org/officeDocument/2006/relationships/oleObject" Target="../embeddings/oleObject63.bin"/><Relationship Id="rId4" Type="http://schemas.openxmlformats.org/officeDocument/2006/relationships/oleObject" Target="../embeddings/oleObject62.bin"/></Relationships>
</file>

<file path=ppt/slides/_rels/slide5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oleObject" Target="../embeddings/oleObject67.bin"/><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70.bin"/><Relationship Id="rId5" Type="http://schemas.openxmlformats.org/officeDocument/2006/relationships/oleObject" Target="../embeddings/oleObject69.bin"/><Relationship Id="rId4" Type="http://schemas.openxmlformats.org/officeDocument/2006/relationships/oleObject" Target="../embeddings/oleObject68.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oleObject" Target="../embeddings/oleObject75.bin"/><Relationship Id="rId4" Type="http://schemas.openxmlformats.org/officeDocument/2006/relationships/oleObject" Target="../embeddings/oleObject74.bin"/></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oleObject" Target="../embeddings/oleObject76.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oleObject" Target="../embeddings/oleObject79.bin"/><Relationship Id="rId4" Type="http://schemas.openxmlformats.org/officeDocument/2006/relationships/oleObject" Target="../embeddings/oleObject78.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Foglio_di_lavoro_di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39.vml"/></Relationships>
</file>

<file path=ppt/slides/_rels/slide6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oleObject" Target="../embeddings/oleObject81.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oleObject" Target="../embeddings/oleObject82.bin"/><Relationship Id="rId7"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85.bin"/><Relationship Id="rId5" Type="http://schemas.openxmlformats.org/officeDocument/2006/relationships/oleObject" Target="../embeddings/oleObject84.bin"/><Relationship Id="rId4" Type="http://schemas.openxmlformats.org/officeDocument/2006/relationships/oleObject" Target="../embeddings/oleObject83.bin"/><Relationship Id="rId9" Type="http://schemas.openxmlformats.org/officeDocument/2006/relationships/oleObject" Target="../embeddings/oleObject88.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42.vml"/></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95.bin"/><Relationship Id="rId3" Type="http://schemas.openxmlformats.org/officeDocument/2006/relationships/oleObject" Target="../embeddings/oleObject90.bin"/><Relationship Id="rId7"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93.bin"/><Relationship Id="rId5" Type="http://schemas.openxmlformats.org/officeDocument/2006/relationships/oleObject" Target="../embeddings/oleObject92.bin"/><Relationship Id="rId10" Type="http://schemas.openxmlformats.org/officeDocument/2006/relationships/oleObject" Target="../embeddings/oleObject97.bin"/><Relationship Id="rId4" Type="http://schemas.openxmlformats.org/officeDocument/2006/relationships/oleObject" Target="../embeddings/oleObject91.bin"/><Relationship Id="rId9" Type="http://schemas.openxmlformats.org/officeDocument/2006/relationships/oleObject" Target="../embeddings/oleObject96.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44.vml"/><Relationship Id="rId5" Type="http://schemas.openxmlformats.org/officeDocument/2006/relationships/oleObject" Target="../embeddings/oleObject100.bin"/><Relationship Id="rId4" Type="http://schemas.openxmlformats.org/officeDocument/2006/relationships/oleObject" Target="../embeddings/oleObject99.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oleObject" Target="../embeddings/oleObject102.bin"/></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46.v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47.vml"/><Relationship Id="rId5" Type="http://schemas.openxmlformats.org/officeDocument/2006/relationships/oleObject" Target="../embeddings/oleObject106.bin"/><Relationship Id="rId4" Type="http://schemas.openxmlformats.org/officeDocument/2006/relationships/oleObject" Target="../embeddings/oleObject105.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oleObject" Target="../embeddings/oleObject108.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Foglio_di_lavoro_di_Microsoft_Office_Excel_97-20032.xls"/><Relationship Id="rId2" Type="http://schemas.openxmlformats.org/officeDocument/2006/relationships/slideLayout" Target="../slideLayouts/slideLayout2.xml"/><Relationship Id="rId1" Type="http://schemas.openxmlformats.org/officeDocument/2006/relationships/vmlDrawing" Target="../drawings/vmlDrawing49.v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50.v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51.vml"/><Relationship Id="rId5" Type="http://schemas.openxmlformats.org/officeDocument/2006/relationships/oleObject" Target="../embeddings/oleObject111.bin"/><Relationship Id="rId4" Type="http://schemas.openxmlformats.org/officeDocument/2006/relationships/oleObject" Target="../embeddings/oleObject110.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embeddings/oleObject115.bin"/><Relationship Id="rId5" Type="http://schemas.openxmlformats.org/officeDocument/2006/relationships/oleObject" Target="../embeddings/oleObject114.bin"/><Relationship Id="rId4" Type="http://schemas.openxmlformats.org/officeDocument/2006/relationships/oleObject" Target="../embeddings/oleObject113.bin"/></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oleObject" Target="../embeddings/oleObject119.bin"/><Relationship Id="rId5" Type="http://schemas.openxmlformats.org/officeDocument/2006/relationships/oleObject" Target="../embeddings/oleObject118.bin"/><Relationship Id="rId4" Type="http://schemas.openxmlformats.org/officeDocument/2006/relationships/oleObject" Target="../embeddings/oleObject117.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oleObject" Target="../embeddings/oleObject123.bin"/><Relationship Id="rId5" Type="http://schemas.openxmlformats.org/officeDocument/2006/relationships/oleObject" Target="../embeddings/oleObject122.bin"/><Relationship Id="rId4" Type="http://schemas.openxmlformats.org/officeDocument/2006/relationships/oleObject" Target="../embeddings/oleObject121.bin"/></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24.bin"/><Relationship Id="rId7"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oleObject" Target="../embeddings/oleObject127.bin"/><Relationship Id="rId5" Type="http://schemas.openxmlformats.org/officeDocument/2006/relationships/oleObject" Target="../embeddings/oleObject126.bin"/><Relationship Id="rId4" Type="http://schemas.openxmlformats.org/officeDocument/2006/relationships/oleObject" Target="../embeddings/oleObject125.bin"/></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56.vml"/><Relationship Id="rId5" Type="http://schemas.openxmlformats.org/officeDocument/2006/relationships/oleObject" Target="../embeddings/oleObject131.bin"/><Relationship Id="rId4" Type="http://schemas.openxmlformats.org/officeDocument/2006/relationships/oleObject" Target="../embeddings/oleObject130.bin"/></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Layout" Target="../slideLayouts/slideLayout2.xml"/><Relationship Id="rId1" Type="http://schemas.openxmlformats.org/officeDocument/2006/relationships/vmlDrawing" Target="../drawings/vmlDrawing57.vml"/><Relationship Id="rId4" Type="http://schemas.openxmlformats.org/officeDocument/2006/relationships/oleObject" Target="../embeddings/oleObject133.bin"/></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Layout" Target="../slideLayouts/slideLayout2.xml"/><Relationship Id="rId1" Type="http://schemas.openxmlformats.org/officeDocument/2006/relationships/vmlDrawing" Target="../drawings/vmlDrawing58.vml"/><Relationship Id="rId5" Type="http://schemas.openxmlformats.org/officeDocument/2006/relationships/oleObject" Target="../embeddings/oleObject136.bin"/><Relationship Id="rId4" Type="http://schemas.openxmlformats.org/officeDocument/2006/relationships/oleObject" Target="../embeddings/oleObject135.bin"/></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2.xml"/><Relationship Id="rId1" Type="http://schemas.openxmlformats.org/officeDocument/2006/relationships/vmlDrawing" Target="../drawings/vmlDrawing59.vml"/><Relationship Id="rId5" Type="http://schemas.openxmlformats.org/officeDocument/2006/relationships/oleObject" Target="../embeddings/oleObject139.bin"/><Relationship Id="rId4" Type="http://schemas.openxmlformats.org/officeDocument/2006/relationships/oleObject" Target="../embeddings/oleObject138.bin"/></Relationships>
</file>

<file path=ppt/slides/_rels/slide93.xml.rels><?xml version="1.0" encoding="UTF-8" standalone="yes"?>
<Relationships xmlns="http://schemas.openxmlformats.org/package/2006/relationships"><Relationship Id="rId3" Type="http://schemas.openxmlformats.org/officeDocument/2006/relationships/oleObject" Target="../embeddings/Foglio_di_lavoro_di_Microsoft_Office_Excel_97-20033.xls"/><Relationship Id="rId2" Type="http://schemas.openxmlformats.org/officeDocument/2006/relationships/slideLayout" Target="../slideLayouts/slideLayout2.xml"/><Relationship Id="rId1" Type="http://schemas.openxmlformats.org/officeDocument/2006/relationships/vmlDrawing" Target="../drawings/vmlDrawing60.v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40.bin"/><Relationship Id="rId2" Type="http://schemas.openxmlformats.org/officeDocument/2006/relationships/slideLayout" Target="../slideLayouts/slideLayout2.xml"/><Relationship Id="rId1" Type="http://schemas.openxmlformats.org/officeDocument/2006/relationships/vmlDrawing" Target="../drawings/vmlDrawing61.v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Layout" Target="../slideLayouts/slideLayout2.xml"/><Relationship Id="rId1" Type="http://schemas.openxmlformats.org/officeDocument/2006/relationships/vmlDrawing" Target="../drawings/vmlDrawing6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40323" y="992189"/>
            <a:ext cx="8846527" cy="420687"/>
          </a:xfrm>
          <a:prstGeom prst="rect">
            <a:avLst/>
          </a:prstGeom>
          <a:solidFill>
            <a:schemeClr val="bg1"/>
          </a:solidFill>
          <a:ln w="9525">
            <a:noFill/>
            <a:miter lim="800000"/>
            <a:headEnd/>
            <a:tailEnd/>
          </a:ln>
        </p:spPr>
        <p:txBody>
          <a:bodyPr wrap="none" anchor="ctr"/>
          <a:lstStyle/>
          <a:p>
            <a:pPr algn="ctr" defTabSz="762000"/>
            <a:r>
              <a:rPr lang="en-GB" sz="2400">
                <a:latin typeface="Times New Roman" pitchFamily="18" charset="0"/>
              </a:rPr>
              <a:t> </a:t>
            </a:r>
          </a:p>
        </p:txBody>
      </p:sp>
      <p:sp>
        <p:nvSpPr>
          <p:cNvPr id="2051" name="Rectangle 6"/>
          <p:cNvSpPr>
            <a:spLocks noChangeArrowheads="1"/>
          </p:cNvSpPr>
          <p:nvPr/>
        </p:nvSpPr>
        <p:spPr bwMode="auto">
          <a:xfrm>
            <a:off x="8938847" y="6688139"/>
            <a:ext cx="172915" cy="153987"/>
          </a:xfrm>
          <a:prstGeom prst="rect">
            <a:avLst/>
          </a:prstGeom>
          <a:solidFill>
            <a:schemeClr val="bg1"/>
          </a:solidFill>
          <a:ln w="9525">
            <a:noFill/>
            <a:miter lim="800000"/>
            <a:headEnd/>
            <a:tailEnd/>
          </a:ln>
        </p:spPr>
        <p:txBody>
          <a:bodyPr wrap="none" anchor="ctr"/>
          <a:lstStyle/>
          <a:p>
            <a:endParaRPr lang="en-US" b="1"/>
          </a:p>
        </p:txBody>
      </p:sp>
      <p:sp>
        <p:nvSpPr>
          <p:cNvPr id="2052" name="Line 7"/>
          <p:cNvSpPr>
            <a:spLocks noChangeShapeType="1"/>
          </p:cNvSpPr>
          <p:nvPr/>
        </p:nvSpPr>
        <p:spPr bwMode="auto">
          <a:xfrm>
            <a:off x="317990" y="1557338"/>
            <a:ext cx="8109438" cy="0"/>
          </a:xfrm>
          <a:prstGeom prst="line">
            <a:avLst/>
          </a:prstGeom>
          <a:noFill/>
          <a:ln w="2540">
            <a:solidFill>
              <a:srgbClr val="006666"/>
            </a:solidFill>
            <a:round/>
            <a:headEnd/>
            <a:tailEnd/>
          </a:ln>
        </p:spPr>
        <p:txBody>
          <a:bodyPr wrap="none" anchor="ctr"/>
          <a:lstStyle/>
          <a:p>
            <a:endParaRPr lang="it-IT"/>
          </a:p>
        </p:txBody>
      </p:sp>
      <p:sp>
        <p:nvSpPr>
          <p:cNvPr id="2056" name="Rectangle 36"/>
          <p:cNvSpPr>
            <a:spLocks noChangeArrowheads="1"/>
          </p:cNvSpPr>
          <p:nvPr/>
        </p:nvSpPr>
        <p:spPr bwMode="auto">
          <a:xfrm>
            <a:off x="72008" y="1052736"/>
            <a:ext cx="4788024" cy="430887"/>
          </a:xfrm>
          <a:prstGeom prst="rect">
            <a:avLst/>
          </a:prstGeom>
          <a:noFill/>
          <a:ln w="9525">
            <a:noFill/>
            <a:miter lim="800000"/>
            <a:headEnd/>
            <a:tailEnd/>
          </a:ln>
        </p:spPr>
        <p:txBody>
          <a:bodyPr wrap="square" lIns="0" tIns="0" rIns="0" bIns="0">
            <a:spAutoFit/>
          </a:bodyPr>
          <a:lstStyle/>
          <a:p>
            <a:pPr algn="ctr" defTabSz="762000">
              <a:defRPr/>
            </a:pPr>
            <a:r>
              <a:rPr lang="en-GB" sz="1400" b="1" dirty="0" err="1">
                <a:solidFill>
                  <a:schemeClr val="bg1">
                    <a:lumMod val="50000"/>
                  </a:schemeClr>
                </a:solidFill>
              </a:rPr>
              <a:t>Dipartimento</a:t>
            </a:r>
            <a:r>
              <a:rPr lang="en-GB" sz="1400" b="1" dirty="0">
                <a:solidFill>
                  <a:schemeClr val="bg1">
                    <a:lumMod val="50000"/>
                  </a:schemeClr>
                </a:solidFill>
              </a:rPr>
              <a:t> </a:t>
            </a:r>
            <a:r>
              <a:rPr lang="en-GB" sz="1400" b="1" dirty="0" err="1">
                <a:solidFill>
                  <a:schemeClr val="bg1">
                    <a:lumMod val="50000"/>
                  </a:schemeClr>
                </a:solidFill>
              </a:rPr>
              <a:t>di</a:t>
            </a:r>
            <a:r>
              <a:rPr lang="en-GB" sz="1400" b="1" dirty="0">
                <a:solidFill>
                  <a:schemeClr val="bg1">
                    <a:lumMod val="50000"/>
                  </a:schemeClr>
                </a:solidFill>
              </a:rPr>
              <a:t> </a:t>
            </a:r>
            <a:r>
              <a:rPr lang="en-GB" sz="1400" b="1" dirty="0" err="1">
                <a:solidFill>
                  <a:schemeClr val="bg1">
                    <a:lumMod val="50000"/>
                  </a:schemeClr>
                </a:solidFill>
              </a:rPr>
              <a:t>Ingegneria</a:t>
            </a:r>
            <a:r>
              <a:rPr lang="en-GB" sz="1400" b="1" dirty="0">
                <a:solidFill>
                  <a:schemeClr val="bg1">
                    <a:lumMod val="50000"/>
                  </a:schemeClr>
                </a:solidFill>
              </a:rPr>
              <a:t> </a:t>
            </a:r>
            <a:r>
              <a:rPr lang="en-GB" sz="1400" b="1" dirty="0" err="1">
                <a:solidFill>
                  <a:schemeClr val="bg1">
                    <a:lumMod val="50000"/>
                  </a:schemeClr>
                </a:solidFill>
              </a:rPr>
              <a:t>Industriale</a:t>
            </a:r>
            <a:r>
              <a:rPr lang="en-GB" sz="1400" b="1" dirty="0">
                <a:solidFill>
                  <a:schemeClr val="bg1">
                    <a:lumMod val="50000"/>
                  </a:schemeClr>
                </a:solidFill>
              </a:rPr>
              <a:t> e </a:t>
            </a:r>
            <a:r>
              <a:rPr lang="en-GB" sz="1400" b="1" dirty="0" err="1">
                <a:solidFill>
                  <a:schemeClr val="bg1">
                    <a:lumMod val="50000"/>
                  </a:schemeClr>
                </a:solidFill>
              </a:rPr>
              <a:t>dell’Informazione</a:t>
            </a:r>
            <a:endParaRPr lang="en-GB" sz="1400" b="1" dirty="0">
              <a:solidFill>
                <a:schemeClr val="bg1">
                  <a:lumMod val="50000"/>
                </a:schemeClr>
              </a:solidFill>
            </a:endParaRPr>
          </a:p>
          <a:p>
            <a:pPr algn="ctr" defTabSz="762000">
              <a:defRPr/>
            </a:pPr>
            <a:r>
              <a:rPr lang="it-IT" sz="1400" b="1" dirty="0">
                <a:solidFill>
                  <a:schemeClr val="bg1">
                    <a:lumMod val="50000"/>
                  </a:schemeClr>
                </a:solidFill>
              </a:rPr>
              <a:t>via Roma 29, 81031 Aversa, Italy</a:t>
            </a:r>
            <a:endParaRPr lang="en-US" sz="1400" b="1" dirty="0">
              <a:solidFill>
                <a:schemeClr val="bg1">
                  <a:lumMod val="50000"/>
                </a:schemeClr>
              </a:solidFill>
            </a:endParaRPr>
          </a:p>
        </p:txBody>
      </p:sp>
      <p:sp>
        <p:nvSpPr>
          <p:cNvPr id="2054" name="Rectangle 4"/>
          <p:cNvSpPr>
            <a:spLocks noChangeArrowheads="1"/>
          </p:cNvSpPr>
          <p:nvPr/>
        </p:nvSpPr>
        <p:spPr bwMode="auto">
          <a:xfrm>
            <a:off x="4644008" y="5373216"/>
            <a:ext cx="4197774" cy="369332"/>
          </a:xfrm>
          <a:prstGeom prst="rect">
            <a:avLst/>
          </a:prstGeom>
          <a:noFill/>
          <a:ln w="9525">
            <a:noFill/>
            <a:miter lim="800000"/>
            <a:headEnd/>
            <a:tailEnd/>
          </a:ln>
        </p:spPr>
        <p:txBody>
          <a:bodyPr wrap="square" lIns="0" tIns="0" rIns="0" bIns="0">
            <a:spAutoFit/>
          </a:bodyPr>
          <a:lstStyle/>
          <a:p>
            <a:pPr defTabSz="762000"/>
            <a:r>
              <a:rPr lang="en-US" sz="2400" dirty="0" smtClean="0">
                <a:solidFill>
                  <a:srgbClr val="0000FF"/>
                </a:solidFill>
              </a:rPr>
              <a:t>Speaker</a:t>
            </a:r>
            <a:r>
              <a:rPr lang="en-US" sz="2400" dirty="0">
                <a:solidFill>
                  <a:srgbClr val="0000FF"/>
                </a:solidFill>
              </a:rPr>
              <a:t>: Oronzio </a:t>
            </a:r>
            <a:r>
              <a:rPr lang="en-US" sz="2400" dirty="0" err="1">
                <a:solidFill>
                  <a:srgbClr val="0000FF"/>
                </a:solidFill>
              </a:rPr>
              <a:t>Manca</a:t>
            </a:r>
            <a:endParaRPr lang="en-US" sz="2400" dirty="0">
              <a:solidFill>
                <a:srgbClr val="0000FF"/>
              </a:solidFill>
            </a:endParaRPr>
          </a:p>
        </p:txBody>
      </p:sp>
      <p:sp>
        <p:nvSpPr>
          <p:cNvPr id="2055" name="Rectangle 45"/>
          <p:cNvSpPr>
            <a:spLocks noChangeArrowheads="1"/>
          </p:cNvSpPr>
          <p:nvPr/>
        </p:nvSpPr>
        <p:spPr bwMode="auto">
          <a:xfrm>
            <a:off x="467544" y="3068960"/>
            <a:ext cx="8440615" cy="1015663"/>
          </a:xfrm>
          <a:prstGeom prst="rect">
            <a:avLst/>
          </a:prstGeom>
          <a:noFill/>
          <a:ln w="9525">
            <a:noFill/>
            <a:miter lim="800000"/>
            <a:headEnd/>
            <a:tailEnd/>
          </a:ln>
        </p:spPr>
        <p:txBody>
          <a:bodyPr lIns="0" tIns="0" rIns="0" bIns="0">
            <a:spAutoFit/>
          </a:bodyPr>
          <a:lstStyle/>
          <a:p>
            <a:pPr algn="ctr" defTabSz="762000"/>
            <a:r>
              <a:rPr lang="en-US" sz="2200" b="1" i="1" cap="small" dirty="0">
                <a:solidFill>
                  <a:srgbClr val="0000FF"/>
                </a:solidFill>
                <a:latin typeface="Verdana" pitchFamily="34" charset="0"/>
                <a:ea typeface="Verdana" pitchFamily="34" charset="0"/>
                <a:cs typeface="Verdana" pitchFamily="34" charset="0"/>
              </a:rPr>
              <a:t>Master Degree in </a:t>
            </a:r>
            <a:r>
              <a:rPr lang="en-US" sz="2200" b="1" i="1" cap="small" dirty="0" err="1">
                <a:solidFill>
                  <a:srgbClr val="0000FF"/>
                </a:solidFill>
                <a:latin typeface="Verdana" pitchFamily="34" charset="0"/>
                <a:ea typeface="Verdana" pitchFamily="34" charset="0"/>
                <a:cs typeface="Verdana" pitchFamily="34" charset="0"/>
              </a:rPr>
              <a:t>InnovativeTechnologies</a:t>
            </a:r>
            <a:r>
              <a:rPr lang="en-US" sz="2200" b="1" i="1" cap="small" dirty="0">
                <a:solidFill>
                  <a:srgbClr val="0000FF"/>
                </a:solidFill>
                <a:latin typeface="Verdana" pitchFamily="34" charset="0"/>
                <a:ea typeface="Verdana" pitchFamily="34" charset="0"/>
                <a:cs typeface="Verdana" pitchFamily="34" charset="0"/>
              </a:rPr>
              <a:t> in Energy Efficient Buildings for Russian &amp; Armenian Universities and Stakeholders</a:t>
            </a:r>
          </a:p>
        </p:txBody>
      </p:sp>
      <p:sp>
        <p:nvSpPr>
          <p:cNvPr id="13" name="Rectangle 2"/>
          <p:cNvSpPr txBox="1">
            <a:spLocks noChangeArrowheads="1"/>
          </p:cNvSpPr>
          <p:nvPr/>
        </p:nvSpPr>
        <p:spPr>
          <a:xfrm>
            <a:off x="179512" y="1700808"/>
            <a:ext cx="7045569" cy="1331913"/>
          </a:xfrm>
          <a:prstGeom prst="rect">
            <a:avLst/>
          </a:prstGeom>
          <a:noFill/>
          <a:ln/>
        </p:spPr>
        <p:txBody>
          <a:bodyPr lIns="72000" tIns="72000" rIns="72000" bIns="72000" anchor="ctr"/>
          <a:lstStyle>
            <a:lvl1pPr algn="r" defTabSz="914400" rtl="0" eaLnBrk="1" latinLnBrk="0" hangingPunct="1">
              <a:spcBef>
                <a:spcPct val="0"/>
              </a:spcBef>
              <a:buNone/>
              <a:defRPr kumimoji="0" lang="it-IT" sz="4400" b="1" kern="1200" cap="small" baseline="0">
                <a:solidFill>
                  <a:srgbClr val="003300"/>
                </a:solidFill>
                <a:latin typeface="+mj-lt"/>
                <a:ea typeface="+mj-ea"/>
                <a:cs typeface="+mj-cs"/>
              </a:defRPr>
            </a:lvl1pPr>
          </a:lstStyle>
          <a:p>
            <a:pPr>
              <a:defRPr/>
            </a:pPr>
            <a:r>
              <a:rPr lang="fr-FR" sz="5400" i="1" dirty="0" smtClean="0">
                <a:solidFill>
                  <a:srgbClr val="0000FF"/>
                </a:solidFill>
                <a:latin typeface="Verdana" pitchFamily="34" charset="0"/>
                <a:ea typeface="Verdana" pitchFamily="34" charset="0"/>
                <a:cs typeface="Verdana" pitchFamily="34" charset="0"/>
              </a:rPr>
              <a:t>MARUEEB</a:t>
            </a:r>
            <a:r>
              <a:rPr lang="fr-FR" sz="2200" i="1" dirty="0" smtClean="0">
                <a:solidFill>
                  <a:srgbClr val="0000FF"/>
                </a:solidFill>
                <a:latin typeface="Verdana" pitchFamily="34" charset="0"/>
                <a:ea typeface="Verdana" pitchFamily="34" charset="0"/>
                <a:cs typeface="Verdana" pitchFamily="34" charset="0"/>
              </a:rPr>
              <a:t> </a:t>
            </a:r>
            <a:r>
              <a:rPr lang="fr-FR" sz="2200" cap="none" dirty="0" err="1" smtClean="0">
                <a:solidFill>
                  <a:srgbClr val="0000FF"/>
                </a:solidFill>
                <a:latin typeface="Verdana" pitchFamily="34" charset="0"/>
                <a:ea typeface="Verdana" pitchFamily="34" charset="0"/>
                <a:cs typeface="Verdana" pitchFamily="34" charset="0"/>
              </a:rPr>
              <a:t>project</a:t>
            </a:r>
            <a:r>
              <a:rPr lang="en-GB" sz="2200" i="1" dirty="0" smtClean="0">
                <a:solidFill>
                  <a:srgbClr val="0000FF"/>
                </a:solidFill>
                <a:effectLst>
                  <a:outerShdw blurRad="38100" dist="38100" dir="2700000" algn="tl">
                    <a:srgbClr val="C0C0C0"/>
                  </a:outerShdw>
                </a:effectLst>
                <a:latin typeface="Verdana" pitchFamily="34" charset="0"/>
                <a:ea typeface="Times New Roman" pitchFamily="18" charset="0"/>
                <a:cs typeface="Book Antiqua" pitchFamily="18" charset="0"/>
              </a:rPr>
              <a:t/>
            </a:r>
            <a:br>
              <a:rPr lang="en-GB" sz="2200" i="1" dirty="0" smtClean="0">
                <a:solidFill>
                  <a:srgbClr val="0000FF"/>
                </a:solidFill>
                <a:effectLst>
                  <a:outerShdw blurRad="38100" dist="38100" dir="2700000" algn="tl">
                    <a:srgbClr val="C0C0C0"/>
                  </a:outerShdw>
                </a:effectLst>
                <a:latin typeface="Verdana" pitchFamily="34" charset="0"/>
                <a:ea typeface="Times New Roman" pitchFamily="18" charset="0"/>
                <a:cs typeface="Book Antiqua" pitchFamily="18" charset="0"/>
              </a:rPr>
            </a:br>
            <a:r>
              <a:rPr lang="fr-FR" sz="2200" i="1" dirty="0" smtClean="0">
                <a:solidFill>
                  <a:srgbClr val="0000FF"/>
                </a:solidFill>
                <a:latin typeface="Verdana" pitchFamily="34" charset="0"/>
                <a:ea typeface="Verdana" pitchFamily="34" charset="0"/>
                <a:cs typeface="Verdana" pitchFamily="34" charset="0"/>
              </a:rPr>
              <a:t>561890-</a:t>
            </a:r>
            <a:r>
              <a:rPr lang="fr-FR" sz="2200" i="1" dirty="0" err="1" smtClean="0">
                <a:solidFill>
                  <a:srgbClr val="0000FF"/>
                </a:solidFill>
                <a:latin typeface="Verdana" pitchFamily="34" charset="0"/>
                <a:ea typeface="Verdana" pitchFamily="34" charset="0"/>
                <a:cs typeface="Verdana" pitchFamily="34" charset="0"/>
              </a:rPr>
              <a:t>EPP</a:t>
            </a:r>
            <a:r>
              <a:rPr lang="fr-FR" sz="2200" i="1" dirty="0" smtClean="0">
                <a:solidFill>
                  <a:srgbClr val="0000FF"/>
                </a:solidFill>
                <a:latin typeface="Verdana" pitchFamily="34" charset="0"/>
                <a:ea typeface="Verdana" pitchFamily="34" charset="0"/>
                <a:cs typeface="Verdana" pitchFamily="34" charset="0"/>
              </a:rPr>
              <a:t>-1-2015-1-IT-</a:t>
            </a:r>
            <a:r>
              <a:rPr lang="fr-FR" sz="2200" i="1" dirty="0" err="1" smtClean="0">
                <a:solidFill>
                  <a:srgbClr val="0000FF"/>
                </a:solidFill>
                <a:latin typeface="Verdana" pitchFamily="34" charset="0"/>
                <a:ea typeface="Verdana" pitchFamily="34" charset="0"/>
                <a:cs typeface="Verdana" pitchFamily="34" charset="0"/>
              </a:rPr>
              <a:t>EPPKA2</a:t>
            </a:r>
            <a:r>
              <a:rPr lang="fr-FR" sz="2200" i="1" dirty="0" smtClean="0">
                <a:solidFill>
                  <a:srgbClr val="0000FF"/>
                </a:solidFill>
                <a:latin typeface="Verdana" pitchFamily="34" charset="0"/>
                <a:ea typeface="Verdana" pitchFamily="34" charset="0"/>
                <a:cs typeface="Verdana" pitchFamily="34" charset="0"/>
              </a:rPr>
              <a:t>-</a:t>
            </a:r>
            <a:r>
              <a:rPr lang="fr-FR" sz="2200" i="1" dirty="0" err="1" smtClean="0">
                <a:solidFill>
                  <a:srgbClr val="0000FF"/>
                </a:solidFill>
                <a:latin typeface="Verdana" pitchFamily="34" charset="0"/>
                <a:ea typeface="Verdana" pitchFamily="34" charset="0"/>
                <a:cs typeface="Verdana" pitchFamily="34" charset="0"/>
              </a:rPr>
              <a:t>CBHE-JP</a:t>
            </a:r>
            <a:endParaRPr lang="en-GB" sz="2200" i="1" dirty="0">
              <a:solidFill>
                <a:srgbClr val="0000FF"/>
              </a:solidFill>
              <a:effectLst>
                <a:outerShdw blurRad="38100" dist="38100" dir="2700000" algn="tl">
                  <a:srgbClr val="C0C0C0"/>
                </a:outerShdw>
              </a:effectLst>
              <a:latin typeface="Verdana" pitchFamily="34" charset="0"/>
              <a:ea typeface="Times New Roman" pitchFamily="18" charset="0"/>
              <a:cs typeface="Book Antiqua" pitchFamily="18" charset="0"/>
            </a:endParaRPr>
          </a:p>
        </p:txBody>
      </p:sp>
      <p:pic>
        <p:nvPicPr>
          <p:cNvPr id="2057" name="Picture 13" descr="C:\Users\oronzio\Dropbox\AIGE-IIETA CONFERENCE\NEW FILE AND LOGO\logo_SUN 300dpi.png"/>
          <p:cNvPicPr>
            <a:picLocks noChangeAspect="1" noChangeArrowheads="1"/>
          </p:cNvPicPr>
          <p:nvPr/>
        </p:nvPicPr>
        <p:blipFill>
          <a:blip r:embed="rId3" cstate="print"/>
          <a:srcRect/>
          <a:stretch>
            <a:fillRect/>
          </a:stretch>
        </p:blipFill>
        <p:spPr bwMode="auto">
          <a:xfrm>
            <a:off x="184638" y="152401"/>
            <a:ext cx="3600000" cy="852519"/>
          </a:xfrm>
          <a:prstGeom prst="rect">
            <a:avLst/>
          </a:prstGeom>
          <a:noFill/>
          <a:ln w="9525">
            <a:noFill/>
            <a:miter lim="800000"/>
            <a:headEnd/>
            <a:tailEnd/>
          </a:ln>
        </p:spPr>
      </p:pic>
      <p:pic>
        <p:nvPicPr>
          <p:cNvPr id="10" name="Immagine 9" descr="Erasmus+ logo_scritta su dx.jpg"/>
          <p:cNvPicPr>
            <a:picLocks noChangeAspect="1"/>
          </p:cNvPicPr>
          <p:nvPr/>
        </p:nvPicPr>
        <p:blipFill>
          <a:blip r:embed="rId4" cstate="print"/>
          <a:stretch>
            <a:fillRect/>
          </a:stretch>
        </p:blipFill>
        <p:spPr>
          <a:xfrm>
            <a:off x="6228504" y="734144"/>
            <a:ext cx="2880000" cy="822648"/>
          </a:xfrm>
          <a:prstGeom prst="rect">
            <a:avLst/>
          </a:prstGeom>
        </p:spPr>
      </p:pic>
      <p:pic>
        <p:nvPicPr>
          <p:cNvPr id="11" name="Immagine 10" descr="Logo MARUEEB finale.jpg"/>
          <p:cNvPicPr>
            <a:picLocks noChangeAspect="1"/>
          </p:cNvPicPr>
          <p:nvPr/>
        </p:nvPicPr>
        <p:blipFill>
          <a:blip r:embed="rId5" cstate="print"/>
          <a:stretch>
            <a:fillRect/>
          </a:stretch>
        </p:blipFill>
        <p:spPr>
          <a:xfrm>
            <a:off x="4716016" y="44624"/>
            <a:ext cx="1440000" cy="1440000"/>
          </a:xfrm>
          <a:prstGeom prst="rect">
            <a:avLst/>
          </a:prstGeom>
        </p:spPr>
      </p:pic>
      <p:sp>
        <p:nvSpPr>
          <p:cNvPr id="12" name="CasellaDiTesto 11"/>
          <p:cNvSpPr txBox="1"/>
          <p:nvPr/>
        </p:nvSpPr>
        <p:spPr>
          <a:xfrm>
            <a:off x="251520" y="4479503"/>
            <a:ext cx="8568952" cy="461665"/>
          </a:xfrm>
          <a:prstGeom prst="rect">
            <a:avLst/>
          </a:prstGeom>
          <a:noFill/>
        </p:spPr>
        <p:txBody>
          <a:bodyPr wrap="square" rtlCol="0">
            <a:spAutoFit/>
          </a:bodyPr>
          <a:lstStyle/>
          <a:p>
            <a:pPr algn="ctr"/>
            <a:r>
              <a:rPr lang="en-US" sz="2400" dirty="0">
                <a:solidFill>
                  <a:srgbClr val="0000FF"/>
                </a:solidFill>
                <a:latin typeface="Arial" pitchFamily="34" charset="0"/>
                <a:ea typeface="Verdana" pitchFamily="34" charset="0"/>
                <a:cs typeface="Arial" pitchFamily="34" charset="0"/>
              </a:rPr>
              <a:t>Moisture </a:t>
            </a:r>
            <a:r>
              <a:rPr lang="en-US" sz="2400" dirty="0" smtClean="0">
                <a:solidFill>
                  <a:srgbClr val="0000FF"/>
                </a:solidFill>
                <a:latin typeface="Arial" pitchFamily="34" charset="0"/>
                <a:ea typeface="Verdana" pitchFamily="34" charset="0"/>
                <a:cs typeface="Arial" pitchFamily="34" charset="0"/>
              </a:rPr>
              <a:t>Condensation and Thermo-Hygrometric Verification</a:t>
            </a:r>
            <a:endParaRPr lang="en-US" sz="2400" dirty="0">
              <a:solidFill>
                <a:srgbClr val="0000FF"/>
              </a:solidFill>
              <a:latin typeface="Arial" pitchFamily="34" charset="0"/>
              <a:ea typeface="Verdana"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419100" y="2559050"/>
            <a:ext cx="8305800" cy="1384995"/>
          </a:xfrm>
          <a:prstGeom prst="rect">
            <a:avLst/>
          </a:prstGeom>
          <a:noFill/>
          <a:ln w="31750">
            <a:noFill/>
            <a:miter lim="800000"/>
            <a:headEnd/>
            <a:tailEnd/>
          </a:ln>
        </p:spPr>
        <p:txBody>
          <a:bodyPr>
            <a:spAutoFit/>
          </a:bodyPr>
          <a:lstStyle/>
          <a:p>
            <a:pPr algn="l">
              <a:buClr>
                <a:schemeClr val="hlink"/>
              </a:buClr>
              <a:buFont typeface="Wingdings" pitchFamily="2" charset="2"/>
              <a:buNone/>
            </a:pPr>
            <a:r>
              <a:rPr lang="en-US" sz="2800" b="1" dirty="0" smtClean="0">
                <a:solidFill>
                  <a:schemeClr val="hlink"/>
                </a:solidFill>
                <a:latin typeface="Arial" charset="0"/>
              </a:rPr>
              <a:t>Hypothesis:</a:t>
            </a:r>
          </a:p>
          <a:p>
            <a:pPr algn="l">
              <a:buClr>
                <a:schemeClr val="hlink"/>
              </a:buClr>
              <a:buFont typeface="Wingdings" pitchFamily="2" charset="2"/>
              <a:buChar char="§"/>
            </a:pPr>
            <a:r>
              <a:rPr lang="en-US" sz="2800" b="1" dirty="0" smtClean="0">
                <a:solidFill>
                  <a:schemeClr val="hlink"/>
                </a:solidFill>
                <a:latin typeface="Arial" charset="0"/>
              </a:rPr>
              <a:t> </a:t>
            </a:r>
            <a:r>
              <a:rPr lang="en-US" sz="2800" b="1" dirty="0" smtClean="0">
                <a:solidFill>
                  <a:schemeClr val="folHlink"/>
                </a:solidFill>
                <a:latin typeface="Arial" charset="0"/>
              </a:rPr>
              <a:t>Isotropy</a:t>
            </a:r>
          </a:p>
          <a:p>
            <a:pPr algn="l">
              <a:buClr>
                <a:schemeClr val="hlink"/>
              </a:buClr>
              <a:buFont typeface="Wingdings" pitchFamily="2" charset="2"/>
              <a:buChar char="§"/>
            </a:pPr>
            <a:r>
              <a:rPr lang="en-US" sz="2800" b="1" dirty="0" smtClean="0">
                <a:solidFill>
                  <a:schemeClr val="folHlink"/>
                </a:solidFill>
                <a:latin typeface="Arial" charset="0"/>
              </a:rPr>
              <a:t>Homogeneous </a:t>
            </a:r>
            <a:endParaRPr lang="en-US" sz="2800" b="1" dirty="0">
              <a:solidFill>
                <a:schemeClr val="hlink"/>
              </a:solidFill>
              <a:latin typeface="Arial" charset="0"/>
            </a:endParaRPr>
          </a:p>
        </p:txBody>
      </p:sp>
      <p:graphicFrame>
        <p:nvGraphicFramePr>
          <p:cNvPr id="6" name="Object 1029"/>
          <p:cNvGraphicFramePr>
            <a:graphicFrameLocks noChangeAspect="1"/>
          </p:cNvGraphicFramePr>
          <p:nvPr>
            <p:ph sz="half" idx="4294967295"/>
          </p:nvPr>
        </p:nvGraphicFramePr>
        <p:xfrm>
          <a:off x="2895600" y="1447800"/>
          <a:ext cx="3419475" cy="1025525"/>
        </p:xfrm>
        <a:graphic>
          <a:graphicData uri="http://schemas.openxmlformats.org/presentationml/2006/ole">
            <p:oleObj spid="_x0000_s3074" name="Equation" r:id="rId3" imgW="761760" imgH="228600" progId="Equation.DSMT4">
              <p:embed/>
            </p:oleObj>
          </a:graphicData>
        </a:graphic>
      </p:graphicFrame>
      <p:sp>
        <p:nvSpPr>
          <p:cNvPr id="7" name="Text Box 1030"/>
          <p:cNvSpPr txBox="1">
            <a:spLocks noChangeArrowheads="1"/>
          </p:cNvSpPr>
          <p:nvPr/>
        </p:nvSpPr>
        <p:spPr bwMode="auto">
          <a:xfrm>
            <a:off x="539552" y="4077072"/>
            <a:ext cx="8153400" cy="1661993"/>
          </a:xfrm>
          <a:prstGeom prst="rect">
            <a:avLst/>
          </a:prstGeom>
          <a:noFill/>
          <a:ln w="9525">
            <a:noFill/>
            <a:miter lim="800000"/>
            <a:headEnd/>
            <a:tailEnd/>
          </a:ln>
          <a:effectLst/>
        </p:spPr>
        <p:txBody>
          <a:bodyPr>
            <a:spAutoFit/>
          </a:bodyPr>
          <a:lstStyle/>
          <a:p>
            <a:pPr algn="ctr">
              <a:spcBef>
                <a:spcPct val="50000"/>
              </a:spcBef>
              <a:defRPr/>
            </a:pPr>
            <a:r>
              <a:rPr lang="it-IT" sz="3200" b="1" dirty="0">
                <a:solidFill>
                  <a:schemeClr val="hlink"/>
                </a:solidFill>
                <a:effectLst>
                  <a:outerShdw blurRad="38100" dist="38100" dir="2700000" algn="tl">
                    <a:srgbClr val="000000"/>
                  </a:outerShdw>
                </a:effectLst>
                <a:latin typeface="Arial" charset="0"/>
                <a:sym typeface="Symbol" pitchFamily="18" charset="2"/>
              </a:rPr>
              <a:t></a:t>
            </a:r>
          </a:p>
          <a:p>
            <a:pPr>
              <a:spcBef>
                <a:spcPct val="50000"/>
              </a:spcBef>
              <a:defRPr/>
            </a:pPr>
            <a:r>
              <a:rPr lang="en-US" sz="2800" b="1" dirty="0" smtClean="0">
                <a:solidFill>
                  <a:schemeClr val="folHlink"/>
                </a:solidFill>
                <a:latin typeface="Arial" charset="0"/>
                <a:sym typeface="Symbol" pitchFamily="18" charset="2"/>
              </a:rPr>
              <a:t>Vapor mass flux </a:t>
            </a:r>
            <a:r>
              <a:rPr lang="en-US" sz="2800" b="1" i="1" dirty="0" smtClean="0">
                <a:solidFill>
                  <a:schemeClr val="folHlink"/>
                </a:solidFill>
                <a:latin typeface="Arial" charset="0"/>
                <a:sym typeface="Symbol" pitchFamily="18" charset="2"/>
              </a:rPr>
              <a:t></a:t>
            </a:r>
            <a:r>
              <a:rPr lang="en-US" sz="2800" b="1" dirty="0" smtClean="0">
                <a:solidFill>
                  <a:schemeClr val="folHlink"/>
                </a:solidFill>
                <a:latin typeface="Arial" charset="0"/>
                <a:sym typeface="Symbol" pitchFamily="18" charset="2"/>
              </a:rPr>
              <a:t>  is proportional to the pressure gradient</a:t>
            </a:r>
            <a:endParaRPr lang="en-US" sz="2800" b="1" dirty="0">
              <a:solidFill>
                <a:schemeClr val="folHlink"/>
              </a:solidFill>
              <a:latin typeface="Arial" charset="0"/>
              <a:sym typeface="Symbol" pitchFamily="18" charset="2"/>
            </a:endParaRPr>
          </a:p>
        </p:txBody>
      </p:sp>
      <p:sp>
        <p:nvSpPr>
          <p:cNvPr id="9" name="Rectangle 2"/>
          <p:cNvSpPr>
            <a:spLocks noGrp="1" noChangeArrowheads="1"/>
          </p:cNvSpPr>
          <p:nvPr>
            <p:ph type="title"/>
          </p:nvPr>
        </p:nvSpPr>
        <p:spPr bwMode="auto">
          <a:xfrm>
            <a:off x="457200" y="628650"/>
            <a:ext cx="8229600" cy="66675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it-IT" sz="3600" b="1" dirty="0" smtClean="0">
                <a:solidFill>
                  <a:schemeClr val="hlink"/>
                </a:solidFill>
                <a:latin typeface="Arial" charset="0"/>
              </a:rPr>
              <a:t>VAPOR DIFFUSION</a:t>
            </a:r>
            <a:endParaRPr lang="it-IT" sz="3600" b="1"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357188"/>
            <a:ext cx="8229600" cy="633412"/>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u="sng" dirty="0" smtClean="0">
                <a:solidFill>
                  <a:schemeClr val="hlink"/>
                </a:solidFill>
                <a:latin typeface="Arial" charset="0"/>
              </a:rPr>
              <a:t>Example 5</a:t>
            </a:r>
            <a:endParaRPr lang="en-US" u="sng" dirty="0" smtClean="0">
              <a:solidFill>
                <a:schemeClr val="hlink"/>
              </a:solidFill>
            </a:endParaRPr>
          </a:p>
        </p:txBody>
      </p:sp>
      <p:sp>
        <p:nvSpPr>
          <p:cNvPr id="5" name="Text Box 3"/>
          <p:cNvSpPr txBox="1">
            <a:spLocks noChangeArrowheads="1"/>
          </p:cNvSpPr>
          <p:nvPr/>
        </p:nvSpPr>
        <p:spPr bwMode="auto">
          <a:xfrm>
            <a:off x="4067175" y="1524000"/>
            <a:ext cx="990600" cy="519113"/>
          </a:xfrm>
          <a:prstGeom prst="rect">
            <a:avLst/>
          </a:prstGeom>
          <a:noFill/>
          <a:ln w="9525">
            <a:noFill/>
            <a:miter lim="800000"/>
            <a:headEnd/>
            <a:tailEnd/>
          </a:ln>
        </p:spPr>
        <p:txBody>
          <a:bodyPr>
            <a:spAutoFit/>
          </a:bodyPr>
          <a:lstStyle/>
          <a:p>
            <a:pPr marL="190500" indent="-190500" algn="ctr">
              <a:spcBef>
                <a:spcPct val="50000"/>
              </a:spcBef>
            </a:pPr>
            <a:r>
              <a:rPr lang="it-IT" sz="2800" b="1" dirty="0">
                <a:solidFill>
                  <a:schemeClr val="hlink"/>
                </a:solidFill>
                <a:latin typeface="Arial" charset="0"/>
                <a:sym typeface="Wingdings" pitchFamily="2" charset="2"/>
              </a:rPr>
              <a:t></a:t>
            </a:r>
            <a:endParaRPr lang="it-IT" sz="2800" b="1" dirty="0">
              <a:solidFill>
                <a:schemeClr val="hlink"/>
              </a:solidFill>
              <a:latin typeface="Arial" charset="0"/>
            </a:endParaRPr>
          </a:p>
        </p:txBody>
      </p:sp>
      <p:graphicFrame>
        <p:nvGraphicFramePr>
          <p:cNvPr id="6" name="Object 4"/>
          <p:cNvGraphicFramePr>
            <a:graphicFrameLocks noChangeAspect="1"/>
          </p:cNvGraphicFramePr>
          <p:nvPr/>
        </p:nvGraphicFramePr>
        <p:xfrm>
          <a:off x="2244725" y="2463800"/>
          <a:ext cx="4713288" cy="1041400"/>
        </p:xfrm>
        <a:graphic>
          <a:graphicData uri="http://schemas.openxmlformats.org/presentationml/2006/ole">
            <p:oleObj spid="_x0000_s113666" name="Equation" r:id="rId3" imgW="1777680" imgH="393480" progId="Equation.DSMT4">
              <p:embed/>
            </p:oleObj>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1691680" y="1052736"/>
          <a:ext cx="5757862" cy="1020762"/>
        </p:xfrm>
        <a:graphic>
          <a:graphicData uri="http://schemas.openxmlformats.org/presentationml/2006/ole">
            <p:oleObj spid="_x0000_s114690" name="Equation" r:id="rId3" imgW="2438280" imgH="431640" progId="Equation.DSMT4">
              <p:embed/>
            </p:oleObj>
          </a:graphicData>
        </a:graphic>
      </p:graphicFrame>
      <p:sp>
        <p:nvSpPr>
          <p:cNvPr id="5" name="Text Box 3"/>
          <p:cNvSpPr txBox="1">
            <a:spLocks noChangeArrowheads="1"/>
          </p:cNvSpPr>
          <p:nvPr/>
        </p:nvSpPr>
        <p:spPr bwMode="auto">
          <a:xfrm>
            <a:off x="4283968" y="1988840"/>
            <a:ext cx="533400" cy="519113"/>
          </a:xfrm>
          <a:prstGeom prst="rect">
            <a:avLst/>
          </a:prstGeom>
          <a:noFill/>
          <a:ln w="9525">
            <a:noFill/>
            <a:miter lim="800000"/>
            <a:headEnd/>
            <a:tailEnd/>
          </a:ln>
        </p:spPr>
        <p:txBody>
          <a:bodyPr>
            <a:spAutoFit/>
          </a:bodyPr>
          <a:lstStyle/>
          <a:p>
            <a:pPr marL="190500" indent="-190500">
              <a:spcBef>
                <a:spcPct val="50000"/>
              </a:spcBef>
            </a:pPr>
            <a:r>
              <a:rPr lang="it-IT" sz="2800" b="1" dirty="0">
                <a:solidFill>
                  <a:schemeClr val="hlink"/>
                </a:solidFill>
                <a:latin typeface="Arial" charset="0"/>
                <a:sym typeface="Wingdings" pitchFamily="2" charset="2"/>
              </a:rPr>
              <a:t></a:t>
            </a:r>
            <a:endParaRPr lang="it-IT" sz="2800" b="1" dirty="0">
              <a:solidFill>
                <a:schemeClr val="hlink"/>
              </a:solidFill>
              <a:latin typeface="Arial" charset="0"/>
            </a:endParaRPr>
          </a:p>
        </p:txBody>
      </p:sp>
      <p:graphicFrame>
        <p:nvGraphicFramePr>
          <p:cNvPr id="6" name="Object 4"/>
          <p:cNvGraphicFramePr>
            <a:graphicFrameLocks noChangeAspect="1"/>
          </p:cNvGraphicFramePr>
          <p:nvPr/>
        </p:nvGraphicFramePr>
        <p:xfrm>
          <a:off x="1905000" y="2508250"/>
          <a:ext cx="5399088" cy="974725"/>
        </p:xfrm>
        <a:graphic>
          <a:graphicData uri="http://schemas.openxmlformats.org/presentationml/2006/ole">
            <p:oleObj spid="_x0000_s114691" name="Equation" r:id="rId4" imgW="2387520" imgH="431640" progId="Equation.DSMT4">
              <p:embed/>
            </p:oleObj>
          </a:graphicData>
        </a:graphic>
      </p:graphicFrame>
      <p:graphicFrame>
        <p:nvGraphicFramePr>
          <p:cNvPr id="7" name="Object 6"/>
          <p:cNvGraphicFramePr>
            <a:graphicFrameLocks noChangeAspect="1"/>
          </p:cNvGraphicFramePr>
          <p:nvPr/>
        </p:nvGraphicFramePr>
        <p:xfrm>
          <a:off x="1905000" y="3922713"/>
          <a:ext cx="5399088" cy="877887"/>
        </p:xfrm>
        <a:graphic>
          <a:graphicData uri="http://schemas.openxmlformats.org/presentationml/2006/ole">
            <p:oleObj spid="_x0000_s114692" name="Equation" r:id="rId5" imgW="2654280" imgH="431640" progId="Equation.DSMT4">
              <p:embed/>
            </p:oleObj>
          </a:graphicData>
        </a:graphic>
      </p:graphicFrame>
      <p:graphicFrame>
        <p:nvGraphicFramePr>
          <p:cNvPr id="8" name="Object 7"/>
          <p:cNvGraphicFramePr>
            <a:graphicFrameLocks noChangeAspect="1"/>
          </p:cNvGraphicFramePr>
          <p:nvPr/>
        </p:nvGraphicFramePr>
        <p:xfrm>
          <a:off x="1905000" y="5245100"/>
          <a:ext cx="6140450" cy="955675"/>
        </p:xfrm>
        <a:graphic>
          <a:graphicData uri="http://schemas.openxmlformats.org/presentationml/2006/ole">
            <p:oleObj spid="_x0000_s114693" name="Equation" r:id="rId6" imgW="2946240" imgH="457200" progId="Equation.DSMT4">
              <p:embed/>
            </p:oleObj>
          </a:graphicData>
        </a:graphic>
      </p:graphicFrame>
      <p:sp>
        <p:nvSpPr>
          <p:cNvPr id="9" name="Rectangle 2"/>
          <p:cNvSpPr>
            <a:spLocks noGrp="1" noChangeArrowheads="1"/>
          </p:cNvSpPr>
          <p:nvPr>
            <p:ph type="title"/>
          </p:nvPr>
        </p:nvSpPr>
        <p:spPr bwMode="auto">
          <a:xfrm>
            <a:off x="457200" y="188640"/>
            <a:ext cx="8229600" cy="633412"/>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u="sng" dirty="0" smtClean="0">
                <a:solidFill>
                  <a:schemeClr val="hlink"/>
                </a:solidFill>
                <a:latin typeface="Arial" charset="0"/>
              </a:rPr>
              <a:t>Example 5</a:t>
            </a:r>
            <a:endParaRPr lang="en-US" u="sng" dirty="0" smtClean="0">
              <a:solidFill>
                <a:schemeClr val="hlink"/>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267200" y="985416"/>
            <a:ext cx="533400" cy="519112"/>
          </a:xfrm>
          <a:prstGeom prst="rect">
            <a:avLst/>
          </a:prstGeom>
          <a:noFill/>
          <a:ln w="9525">
            <a:noFill/>
            <a:miter lim="800000"/>
            <a:headEnd/>
            <a:tailEnd/>
          </a:ln>
        </p:spPr>
        <p:txBody>
          <a:bodyPr>
            <a:spAutoFit/>
          </a:bodyPr>
          <a:lstStyle/>
          <a:p>
            <a:pPr marL="190500" indent="-190500">
              <a:spcBef>
                <a:spcPct val="50000"/>
              </a:spcBef>
            </a:pPr>
            <a:r>
              <a:rPr lang="it-IT" sz="2800" b="1">
                <a:solidFill>
                  <a:schemeClr val="hlink"/>
                </a:solidFill>
                <a:latin typeface="Arial" charset="0"/>
                <a:sym typeface="Wingdings" pitchFamily="2" charset="2"/>
              </a:rPr>
              <a:t></a:t>
            </a:r>
            <a:endParaRPr lang="it-IT" sz="2800" b="1">
              <a:solidFill>
                <a:schemeClr val="hlink"/>
              </a:solidFill>
              <a:latin typeface="Arial" charset="0"/>
            </a:endParaRPr>
          </a:p>
        </p:txBody>
      </p:sp>
      <p:graphicFrame>
        <p:nvGraphicFramePr>
          <p:cNvPr id="5" name="Object 5"/>
          <p:cNvGraphicFramePr>
            <a:graphicFrameLocks noChangeAspect="1"/>
          </p:cNvGraphicFramePr>
          <p:nvPr/>
        </p:nvGraphicFramePr>
        <p:xfrm>
          <a:off x="1916113" y="2952328"/>
          <a:ext cx="5399087" cy="881063"/>
        </p:xfrm>
        <a:graphic>
          <a:graphicData uri="http://schemas.openxmlformats.org/presentationml/2006/ole">
            <p:oleObj spid="_x0000_s115714" name="Equation" r:id="rId3" imgW="2641320" imgH="431640" progId="Equation.DSMT4">
              <p:embed/>
            </p:oleObj>
          </a:graphicData>
        </a:graphic>
      </p:graphicFrame>
      <p:graphicFrame>
        <p:nvGraphicFramePr>
          <p:cNvPr id="6" name="Object 7"/>
          <p:cNvGraphicFramePr>
            <a:graphicFrameLocks noChangeAspect="1"/>
          </p:cNvGraphicFramePr>
          <p:nvPr/>
        </p:nvGraphicFramePr>
        <p:xfrm>
          <a:off x="1916113" y="1656928"/>
          <a:ext cx="5399087" cy="898525"/>
        </p:xfrm>
        <a:graphic>
          <a:graphicData uri="http://schemas.openxmlformats.org/presentationml/2006/ole">
            <p:oleObj spid="_x0000_s115715" name="Equation" r:id="rId4" imgW="2590560" imgH="431640" progId="Equation.DSMT4">
              <p:embed/>
            </p:oleObj>
          </a:graphicData>
        </a:graphic>
      </p:graphicFrame>
      <p:graphicFrame>
        <p:nvGraphicFramePr>
          <p:cNvPr id="7" name="Object 8"/>
          <p:cNvGraphicFramePr>
            <a:graphicFrameLocks noChangeAspect="1"/>
          </p:cNvGraphicFramePr>
          <p:nvPr/>
        </p:nvGraphicFramePr>
        <p:xfrm>
          <a:off x="1916113" y="4323928"/>
          <a:ext cx="5399087" cy="881063"/>
        </p:xfrm>
        <a:graphic>
          <a:graphicData uri="http://schemas.openxmlformats.org/presentationml/2006/ole">
            <p:oleObj spid="_x0000_s115716" name="Equation" r:id="rId5" imgW="2641320" imgH="431640" progId="Equation.DSMT4">
              <p:embed/>
            </p:oleObj>
          </a:graphicData>
        </a:graphic>
      </p:graphicFrame>
      <p:graphicFrame>
        <p:nvGraphicFramePr>
          <p:cNvPr id="8" name="Object 9"/>
          <p:cNvGraphicFramePr>
            <a:graphicFrameLocks noChangeAspect="1"/>
          </p:cNvGraphicFramePr>
          <p:nvPr/>
        </p:nvGraphicFramePr>
        <p:xfrm>
          <a:off x="1916113" y="5495503"/>
          <a:ext cx="5399087" cy="885825"/>
        </p:xfrm>
        <a:graphic>
          <a:graphicData uri="http://schemas.openxmlformats.org/presentationml/2006/ole">
            <p:oleObj spid="_x0000_s115717" name="Equation" r:id="rId6" imgW="2628720" imgH="431640" progId="Equation.DSMT4">
              <p:embed/>
            </p:oleObj>
          </a:graphicData>
        </a:graphic>
      </p:graphicFrame>
      <p:sp>
        <p:nvSpPr>
          <p:cNvPr id="9" name="Rectangle 2"/>
          <p:cNvSpPr>
            <a:spLocks noGrp="1" noChangeArrowheads="1"/>
          </p:cNvSpPr>
          <p:nvPr>
            <p:ph type="title"/>
          </p:nvPr>
        </p:nvSpPr>
        <p:spPr bwMode="auto">
          <a:xfrm>
            <a:off x="457200" y="357188"/>
            <a:ext cx="8229600" cy="633412"/>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u="sng" dirty="0" smtClean="0">
                <a:solidFill>
                  <a:schemeClr val="hlink"/>
                </a:solidFill>
                <a:latin typeface="Arial" charset="0"/>
              </a:rPr>
              <a:t>Example 5</a:t>
            </a:r>
            <a:endParaRPr lang="en-US" u="sng" dirty="0" smtClean="0">
              <a:solidFill>
                <a:schemeClr val="hlink"/>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114800" y="14478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graphicFrame>
        <p:nvGraphicFramePr>
          <p:cNvPr id="6" name="Object 4"/>
          <p:cNvGraphicFramePr>
            <a:graphicFrameLocks noChangeAspect="1"/>
          </p:cNvGraphicFramePr>
          <p:nvPr/>
        </p:nvGraphicFramePr>
        <p:xfrm>
          <a:off x="1752600" y="2041525"/>
          <a:ext cx="5757863" cy="625475"/>
        </p:xfrm>
        <a:graphic>
          <a:graphicData uri="http://schemas.openxmlformats.org/presentationml/2006/ole">
            <p:oleObj spid="_x0000_s116738" name="Equation" r:id="rId3" imgW="2323800" imgH="253800" progId="Equation.DSMT4">
              <p:embed/>
            </p:oleObj>
          </a:graphicData>
        </a:graphic>
      </p:graphicFrame>
      <p:graphicFrame>
        <p:nvGraphicFramePr>
          <p:cNvPr id="7" name="Object 6"/>
          <p:cNvGraphicFramePr>
            <a:graphicFrameLocks noChangeAspect="1"/>
          </p:cNvGraphicFramePr>
          <p:nvPr/>
        </p:nvGraphicFramePr>
        <p:xfrm>
          <a:off x="1752600" y="5348288"/>
          <a:ext cx="5757863" cy="595312"/>
        </p:xfrm>
        <a:graphic>
          <a:graphicData uri="http://schemas.openxmlformats.org/presentationml/2006/ole">
            <p:oleObj spid="_x0000_s116739" name="Equation" r:id="rId4" imgW="2438280" imgH="253800" progId="Equation.DSMT4">
              <p:embed/>
            </p:oleObj>
          </a:graphicData>
        </a:graphic>
      </p:graphicFrame>
      <p:graphicFrame>
        <p:nvGraphicFramePr>
          <p:cNvPr id="8" name="Object 7"/>
          <p:cNvGraphicFramePr>
            <a:graphicFrameLocks noChangeAspect="1"/>
          </p:cNvGraphicFramePr>
          <p:nvPr/>
        </p:nvGraphicFramePr>
        <p:xfrm>
          <a:off x="1752600" y="3141663"/>
          <a:ext cx="5757863" cy="592137"/>
        </p:xfrm>
        <a:graphic>
          <a:graphicData uri="http://schemas.openxmlformats.org/presentationml/2006/ole">
            <p:oleObj spid="_x0000_s116740" name="Equation" r:id="rId5" imgW="2450880" imgH="253800" progId="Equation.DSMT4">
              <p:embed/>
            </p:oleObj>
          </a:graphicData>
        </a:graphic>
      </p:graphicFrame>
      <p:graphicFrame>
        <p:nvGraphicFramePr>
          <p:cNvPr id="9" name="Object 8"/>
          <p:cNvGraphicFramePr>
            <a:graphicFrameLocks noChangeAspect="1"/>
          </p:cNvGraphicFramePr>
          <p:nvPr/>
        </p:nvGraphicFramePr>
        <p:xfrm>
          <a:off x="1752600" y="4267200"/>
          <a:ext cx="5757863" cy="593725"/>
        </p:xfrm>
        <a:graphic>
          <a:graphicData uri="http://schemas.openxmlformats.org/presentationml/2006/ole">
            <p:oleObj spid="_x0000_s116741" name="Equation" r:id="rId6" imgW="2450880" imgH="253800" progId="Equation.DSMT4">
              <p:embed/>
            </p:oleObj>
          </a:graphicData>
        </a:graphic>
      </p:graphicFrame>
      <p:sp>
        <p:nvSpPr>
          <p:cNvPr id="10" name="Text Box 2"/>
          <p:cNvSpPr txBox="1">
            <a:spLocks noChangeArrowheads="1"/>
          </p:cNvSpPr>
          <p:nvPr/>
        </p:nvSpPr>
        <p:spPr bwMode="auto">
          <a:xfrm>
            <a:off x="381000" y="620688"/>
            <a:ext cx="84582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With temperature values known it is possible to evaluate the vapor saturation pressure values</a:t>
            </a:r>
            <a:endParaRPr lang="it-IT" sz="2400" b="1" dirty="0">
              <a:solidFill>
                <a:schemeClr val="folHlink"/>
              </a:solidFill>
              <a:latin typeface="Arial"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114800" y="1019894"/>
            <a:ext cx="990600" cy="457200"/>
          </a:xfrm>
          <a:prstGeom prst="rect">
            <a:avLst/>
          </a:prstGeom>
          <a:noFill/>
          <a:ln w="9525">
            <a:noFill/>
            <a:miter lim="800000"/>
            <a:headEnd/>
            <a:tailEnd/>
          </a:ln>
        </p:spPr>
        <p:txBody>
          <a:bodyPr>
            <a:spAutoFit/>
          </a:bodyPr>
          <a:lstStyle/>
          <a:p>
            <a:pPr marL="190500" indent="-190500" algn="ctr">
              <a:spcBef>
                <a:spcPct val="50000"/>
              </a:spcBef>
            </a:pPr>
            <a:r>
              <a:rPr lang="it-IT" sz="2400" b="1" dirty="0">
                <a:solidFill>
                  <a:schemeClr val="hlink"/>
                </a:solidFill>
                <a:latin typeface="Arial" charset="0"/>
                <a:sym typeface="Wingdings" pitchFamily="2" charset="2"/>
              </a:rPr>
              <a:t></a:t>
            </a:r>
            <a:endParaRPr lang="it-IT" sz="2400" b="1" dirty="0">
              <a:solidFill>
                <a:schemeClr val="hlink"/>
              </a:solidFill>
              <a:latin typeface="Arial" charset="0"/>
            </a:endParaRPr>
          </a:p>
        </p:txBody>
      </p:sp>
      <p:graphicFrame>
        <p:nvGraphicFramePr>
          <p:cNvPr id="5" name="Object 5"/>
          <p:cNvGraphicFramePr>
            <a:graphicFrameLocks noChangeAspect="1"/>
          </p:cNvGraphicFramePr>
          <p:nvPr/>
        </p:nvGraphicFramePr>
        <p:xfrm>
          <a:off x="1785938" y="5896694"/>
          <a:ext cx="5757862" cy="628650"/>
        </p:xfrm>
        <a:graphic>
          <a:graphicData uri="http://schemas.openxmlformats.org/presentationml/2006/ole">
            <p:oleObj spid="_x0000_s117762" name="Equation" r:id="rId3" imgW="2311200" imgH="253800" progId="Equation.DSMT4">
              <p:embed/>
            </p:oleObj>
          </a:graphicData>
        </a:graphic>
      </p:graphicFrame>
      <p:graphicFrame>
        <p:nvGraphicFramePr>
          <p:cNvPr id="6" name="Object 6"/>
          <p:cNvGraphicFramePr>
            <a:graphicFrameLocks noChangeAspect="1"/>
          </p:cNvGraphicFramePr>
          <p:nvPr/>
        </p:nvGraphicFramePr>
        <p:xfrm>
          <a:off x="1785938" y="1858094"/>
          <a:ext cx="5757862" cy="588963"/>
        </p:xfrm>
        <a:graphic>
          <a:graphicData uri="http://schemas.openxmlformats.org/presentationml/2006/ole">
            <p:oleObj spid="_x0000_s117763" name="Equation" r:id="rId4" imgW="2463480" imgH="253800" progId="Equation.DSMT4">
              <p:embed/>
            </p:oleObj>
          </a:graphicData>
        </a:graphic>
      </p:graphicFrame>
      <p:graphicFrame>
        <p:nvGraphicFramePr>
          <p:cNvPr id="7" name="Object 9"/>
          <p:cNvGraphicFramePr>
            <a:graphicFrameLocks noChangeAspect="1"/>
          </p:cNvGraphicFramePr>
          <p:nvPr/>
        </p:nvGraphicFramePr>
        <p:xfrm>
          <a:off x="1785938" y="2772494"/>
          <a:ext cx="5757862" cy="650875"/>
        </p:xfrm>
        <a:graphic>
          <a:graphicData uri="http://schemas.openxmlformats.org/presentationml/2006/ole">
            <p:oleObj spid="_x0000_s117764" name="Equation" r:id="rId5" imgW="2463480" imgH="279360" progId="Equation.DSMT4">
              <p:embed/>
            </p:oleObj>
          </a:graphicData>
        </a:graphic>
      </p:graphicFrame>
      <p:graphicFrame>
        <p:nvGraphicFramePr>
          <p:cNvPr id="8" name="Object 10"/>
          <p:cNvGraphicFramePr>
            <a:graphicFrameLocks noChangeAspect="1"/>
          </p:cNvGraphicFramePr>
          <p:nvPr/>
        </p:nvGraphicFramePr>
        <p:xfrm>
          <a:off x="1785938" y="3778969"/>
          <a:ext cx="5757862" cy="669925"/>
        </p:xfrm>
        <a:graphic>
          <a:graphicData uri="http://schemas.openxmlformats.org/presentationml/2006/ole">
            <p:oleObj spid="_x0000_s117765" name="Equation" r:id="rId6" imgW="2400120" imgH="279360" progId="Equation.DSMT4">
              <p:embed/>
            </p:oleObj>
          </a:graphicData>
        </a:graphic>
      </p:graphicFrame>
      <p:graphicFrame>
        <p:nvGraphicFramePr>
          <p:cNvPr id="9" name="Object 11"/>
          <p:cNvGraphicFramePr>
            <a:graphicFrameLocks noChangeAspect="1"/>
          </p:cNvGraphicFramePr>
          <p:nvPr/>
        </p:nvGraphicFramePr>
        <p:xfrm>
          <a:off x="1785938" y="4906094"/>
          <a:ext cx="5757862" cy="604838"/>
        </p:xfrm>
        <a:graphic>
          <a:graphicData uri="http://schemas.openxmlformats.org/presentationml/2006/ole">
            <p:oleObj spid="_x0000_s117766" name="Equation" r:id="rId7" imgW="2400120" imgH="253800" progId="Equation.DSMT4">
              <p:embed/>
            </p:oleObj>
          </a:graphicData>
        </a:graphic>
      </p:graphicFrame>
      <p:sp>
        <p:nvSpPr>
          <p:cNvPr id="10" name="Rectangle 2"/>
          <p:cNvSpPr>
            <a:spLocks noGrp="1" noChangeArrowheads="1"/>
          </p:cNvSpPr>
          <p:nvPr>
            <p:ph type="title"/>
          </p:nvPr>
        </p:nvSpPr>
        <p:spPr bwMode="auto">
          <a:xfrm>
            <a:off x="457200" y="357188"/>
            <a:ext cx="8229600" cy="633412"/>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u="sng" dirty="0" smtClean="0">
                <a:solidFill>
                  <a:schemeClr val="hlink"/>
                </a:solidFill>
                <a:latin typeface="Arial" charset="0"/>
              </a:rPr>
              <a:t>Example 5</a:t>
            </a:r>
            <a:endParaRPr lang="en-US" u="sng" dirty="0" smtClean="0">
              <a:solidFill>
                <a:schemeClr val="hlink"/>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55576" y="1124744"/>
            <a:ext cx="7391400" cy="1569660"/>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Due to the difference of temperature and relative humidity between internal and external environment there is a difference between the water vapor partial pressures:</a:t>
            </a:r>
            <a:endParaRPr lang="it-IT" sz="2400" b="1" dirty="0" smtClean="0">
              <a:solidFill>
                <a:schemeClr val="folHlink"/>
              </a:solidFill>
              <a:latin typeface="Arial" charset="0"/>
            </a:endParaRPr>
          </a:p>
        </p:txBody>
      </p:sp>
      <p:sp>
        <p:nvSpPr>
          <p:cNvPr id="5" name="AutoShape 3"/>
          <p:cNvSpPr>
            <a:spLocks noChangeArrowheads="1"/>
          </p:cNvSpPr>
          <p:nvPr/>
        </p:nvSpPr>
        <p:spPr bwMode="auto">
          <a:xfrm>
            <a:off x="2819400" y="3352800"/>
            <a:ext cx="838200" cy="152400"/>
          </a:xfrm>
          <a:prstGeom prst="rightArrow">
            <a:avLst>
              <a:gd name="adj1" fmla="val 50000"/>
              <a:gd name="adj2" fmla="val 137500"/>
            </a:avLst>
          </a:prstGeom>
          <a:solidFill>
            <a:schemeClr val="hlink"/>
          </a:solidFill>
          <a:ln w="9525">
            <a:solidFill>
              <a:schemeClr val="tx1"/>
            </a:solidFill>
            <a:miter lim="800000"/>
            <a:headEnd/>
            <a:tailEnd/>
          </a:ln>
        </p:spPr>
        <p:txBody>
          <a:bodyPr wrap="none" anchor="ctr"/>
          <a:lstStyle/>
          <a:p>
            <a:endParaRPr lang="it-IT"/>
          </a:p>
        </p:txBody>
      </p:sp>
      <p:sp>
        <p:nvSpPr>
          <p:cNvPr id="6" name="AutoShape 4"/>
          <p:cNvSpPr>
            <a:spLocks noChangeArrowheads="1"/>
          </p:cNvSpPr>
          <p:nvPr/>
        </p:nvSpPr>
        <p:spPr bwMode="auto">
          <a:xfrm rot="3610724">
            <a:off x="5187950" y="3962400"/>
            <a:ext cx="152400" cy="1143000"/>
          </a:xfrm>
          <a:prstGeom prst="downArrow">
            <a:avLst>
              <a:gd name="adj1" fmla="val 50000"/>
              <a:gd name="adj2" fmla="val 187500"/>
            </a:avLst>
          </a:prstGeom>
          <a:solidFill>
            <a:schemeClr val="hlink"/>
          </a:solidFill>
          <a:ln w="9525">
            <a:solidFill>
              <a:schemeClr val="tx1"/>
            </a:solidFill>
            <a:miter lim="800000"/>
            <a:headEnd/>
            <a:tailEnd/>
          </a:ln>
        </p:spPr>
        <p:txBody>
          <a:bodyPr wrap="none" anchor="ctr"/>
          <a:lstStyle/>
          <a:p>
            <a:endParaRPr lang="it-IT"/>
          </a:p>
        </p:txBody>
      </p:sp>
      <p:graphicFrame>
        <p:nvGraphicFramePr>
          <p:cNvPr id="7" name="Object 5"/>
          <p:cNvGraphicFramePr>
            <a:graphicFrameLocks noChangeAspect="1"/>
          </p:cNvGraphicFramePr>
          <p:nvPr/>
        </p:nvGraphicFramePr>
        <p:xfrm>
          <a:off x="228600" y="2970213"/>
          <a:ext cx="2519363" cy="949325"/>
        </p:xfrm>
        <a:graphic>
          <a:graphicData uri="http://schemas.openxmlformats.org/presentationml/2006/ole">
            <p:oleObj spid="_x0000_s118786" name="Equation" r:id="rId3" imgW="1346040" imgH="507960" progId="Equation.DSMT4">
              <p:embed/>
            </p:oleObj>
          </a:graphicData>
        </a:graphic>
      </p:graphicFrame>
      <p:graphicFrame>
        <p:nvGraphicFramePr>
          <p:cNvPr id="8" name="Object 6"/>
          <p:cNvGraphicFramePr>
            <a:graphicFrameLocks noChangeAspect="1"/>
          </p:cNvGraphicFramePr>
          <p:nvPr/>
        </p:nvGraphicFramePr>
        <p:xfrm>
          <a:off x="3929063" y="2970213"/>
          <a:ext cx="5086350" cy="944562"/>
        </p:xfrm>
        <a:graphic>
          <a:graphicData uri="http://schemas.openxmlformats.org/presentationml/2006/ole">
            <p:oleObj spid="_x0000_s118787" name="Equation" r:id="rId4" imgW="2730240" imgH="507960" progId="Equation.DSMT4">
              <p:embed/>
            </p:oleObj>
          </a:graphicData>
        </a:graphic>
      </p:graphicFrame>
      <p:graphicFrame>
        <p:nvGraphicFramePr>
          <p:cNvPr id="9" name="Object 7"/>
          <p:cNvGraphicFramePr>
            <a:graphicFrameLocks noChangeAspect="1"/>
          </p:cNvGraphicFramePr>
          <p:nvPr/>
        </p:nvGraphicFramePr>
        <p:xfrm>
          <a:off x="1736725" y="5257800"/>
          <a:ext cx="5789613" cy="568325"/>
        </p:xfrm>
        <a:graphic>
          <a:graphicData uri="http://schemas.openxmlformats.org/presentationml/2006/ole">
            <p:oleObj spid="_x0000_s118788" name="Equation" r:id="rId5" imgW="2323800" imgH="228600" progId="Equation.DSMT4">
              <p:embed/>
            </p:oleObj>
          </a:graphicData>
        </a:graphic>
      </p:graphicFrame>
      <p:sp>
        <p:nvSpPr>
          <p:cNvPr id="10" name="Rectangle 2"/>
          <p:cNvSpPr>
            <a:spLocks noGrp="1" noChangeArrowheads="1"/>
          </p:cNvSpPr>
          <p:nvPr>
            <p:ph type="title"/>
          </p:nvPr>
        </p:nvSpPr>
        <p:spPr bwMode="auto">
          <a:xfrm>
            <a:off x="539552" y="188640"/>
            <a:ext cx="8229600" cy="633412"/>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u="sng" dirty="0" smtClean="0">
                <a:solidFill>
                  <a:schemeClr val="hlink"/>
                </a:solidFill>
                <a:latin typeface="Arial" charset="0"/>
              </a:rPr>
              <a:t>Example 5</a:t>
            </a:r>
            <a:endParaRPr lang="en-US" u="sng" dirty="0" smtClean="0">
              <a:solidFill>
                <a:schemeClr val="hlink"/>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2987675" y="419100"/>
            <a:ext cx="3168650" cy="633413"/>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u="sng" dirty="0" smtClean="0">
                <a:solidFill>
                  <a:schemeClr val="hlink"/>
                </a:solidFill>
                <a:latin typeface="Arial" charset="0"/>
              </a:rPr>
              <a:t>Example</a:t>
            </a:r>
            <a:r>
              <a:rPr lang="it-IT" sz="3600" u="sng" dirty="0" smtClean="0">
                <a:solidFill>
                  <a:schemeClr val="hlink"/>
                </a:solidFill>
                <a:latin typeface="Arial" charset="0"/>
              </a:rPr>
              <a:t> 5</a:t>
            </a:r>
            <a:endParaRPr lang="it-IT" u="sng" dirty="0" smtClean="0">
              <a:solidFill>
                <a:schemeClr val="hlink"/>
              </a:solidFill>
            </a:endParaRPr>
          </a:p>
        </p:txBody>
      </p:sp>
      <p:graphicFrame>
        <p:nvGraphicFramePr>
          <p:cNvPr id="5" name="Group 49"/>
          <p:cNvGraphicFramePr>
            <a:graphicFrameLocks noGrp="1"/>
          </p:cNvGraphicFramePr>
          <p:nvPr>
            <p:ph idx="1"/>
          </p:nvPr>
        </p:nvGraphicFramePr>
        <p:xfrm>
          <a:off x="312738" y="1125538"/>
          <a:ext cx="8435975" cy="5203830"/>
        </p:xfrm>
        <a:graphic>
          <a:graphicData uri="http://schemas.openxmlformats.org/drawingml/2006/table">
            <a:tbl>
              <a:tblPr/>
              <a:tblGrid>
                <a:gridCol w="3241675"/>
                <a:gridCol w="1655762"/>
                <a:gridCol w="1641475"/>
                <a:gridCol w="1897063"/>
              </a:tblGrid>
              <a:tr h="7334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dirty="0" smtClean="0">
                          <a:ln>
                            <a:noFill/>
                          </a:ln>
                          <a:solidFill>
                            <a:schemeClr val="folHlink"/>
                          </a:solidFill>
                          <a:effectLst/>
                          <a:latin typeface="Arial" charset="0"/>
                        </a:rPr>
                        <a:t>Layer-material</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[kg/m</a:t>
                      </a:r>
                      <a:r>
                        <a:rPr kumimoji="0" lang="it-IT" sz="2000" b="1" i="0" u="none" strike="noStrike" cap="none" normalizeH="0" baseline="30000" smtClean="0">
                          <a:ln>
                            <a:noFill/>
                          </a:ln>
                          <a:solidFill>
                            <a:schemeClr val="folHlink"/>
                          </a:solidFill>
                          <a:effectLst/>
                          <a:latin typeface="Arial" charset="0"/>
                          <a:sym typeface="Symbol" pitchFamily="18" charset="2"/>
                        </a:rPr>
                        <a:t>3</a:t>
                      </a:r>
                      <a:r>
                        <a:rPr kumimoji="0" lang="it-IT" sz="2000" b="1" i="0" u="none" strike="noStrike" cap="none" normalizeH="0" baseline="0" smtClean="0">
                          <a:ln>
                            <a:noFill/>
                          </a:ln>
                          <a:solidFill>
                            <a:schemeClr val="folHlink"/>
                          </a:solidFill>
                          <a:effectLst/>
                          <a:latin typeface="Arial" charset="0"/>
                          <a:sym typeface="Symbol" pitchFamily="18" charset="2"/>
                        </a:rPr>
                        <a:t>]</a:t>
                      </a:r>
                      <a:endParaRPr kumimoji="0" lang="it-IT" sz="2000" b="1" i="0" u="none" strike="noStrike" cap="none" normalizeH="0" baseline="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[m]</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a:t>
                      </a:r>
                      <a:r>
                        <a:rPr kumimoji="0" lang="it-IT" sz="2000" b="1" i="0" u="none" strike="noStrike" cap="none" normalizeH="0" baseline="-25000" smtClean="0">
                          <a:ln>
                            <a:noFill/>
                          </a:ln>
                          <a:solidFill>
                            <a:schemeClr val="folHlink"/>
                          </a:solidFill>
                          <a:effectLst/>
                          <a:latin typeface="Arial" charset="0"/>
                          <a:sym typeface="Symbol" pitchFamily="18" charset="2"/>
                        </a:rPr>
                        <a:t>a</a:t>
                      </a:r>
                      <a:endParaRPr kumimoji="0" lang="it-IT" sz="2000" b="1" i="0" u="none" strike="noStrike" cap="none" normalizeH="0" baseline="0" smtClean="0">
                        <a:ln>
                          <a:noFill/>
                        </a:ln>
                        <a:solidFill>
                          <a:schemeClr val="folHlink"/>
                        </a:solidFill>
                        <a:effectLst/>
                        <a:latin typeface="Arial" charset="0"/>
                        <a:sym typeface="Symbol" pitchFamily="18" charset="2"/>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[kg/s m Pa]</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4688">
                <a:tc>
                  <a:txBody>
                    <a:bodyPr/>
                    <a:lstStyle/>
                    <a:p>
                      <a:pPr marL="533400" marR="0" lvl="0" indent="-5334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a:tabLst/>
                      </a:pPr>
                      <a:r>
                        <a:rPr kumimoji="0" lang="en-US" sz="2000" b="1" i="0" u="none" strike="noStrike" cap="none" normalizeH="0" baseline="0" noProof="0" dirty="0" smtClean="0">
                          <a:ln>
                            <a:noFill/>
                          </a:ln>
                          <a:solidFill>
                            <a:schemeClr val="folHlink"/>
                          </a:solidFill>
                          <a:effectLst/>
                          <a:latin typeface="Arial" charset="0"/>
                        </a:rPr>
                        <a:t>Internal gypsum plaster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1200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18*10</a:t>
                      </a:r>
                      <a:r>
                        <a:rPr kumimoji="0" lang="it-IT" sz="2000" b="1" i="0" u="none" strike="noStrike" cap="none" normalizeH="0" baseline="30000" smtClean="0">
                          <a:ln>
                            <a:noFill/>
                          </a:ln>
                          <a:solidFill>
                            <a:schemeClr val="folHlink"/>
                          </a:solidFill>
                          <a:effectLst/>
                          <a:latin typeface="Arial" charset="0"/>
                        </a:rPr>
                        <a:t>-12</a:t>
                      </a:r>
                      <a:endParaRPr kumimoji="0" lang="it-IT" sz="2000" b="1" i="0" u="none" strike="noStrike" cap="none" normalizeH="0" baseline="0" smtClean="0">
                        <a:ln>
                          <a:noFill/>
                        </a:ln>
                        <a:solidFill>
                          <a:schemeClr val="folHlink"/>
                        </a:solidFill>
                        <a:effectLst>
                          <a:outerShdw blurRad="38100" dist="38100" dir="2700000" algn="tl">
                            <a:srgbClr val="000000"/>
                          </a:outerShdw>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266700" marR="0" lvl="0" indent="-2667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2"/>
                        <a:tabLst/>
                      </a:pPr>
                      <a:r>
                        <a:rPr lang="en-US" sz="2000" b="1" dirty="0" smtClean="0">
                          <a:solidFill>
                            <a:schemeClr val="folHlink"/>
                          </a:solidFill>
                          <a:latin typeface="Arial" charset="0"/>
                        </a:rPr>
                        <a:t>Cardboard tarred</a:t>
                      </a:r>
                      <a:endParaRPr kumimoji="0" lang="en-US" sz="2000" b="1" i="0" u="none" strike="noStrike" cap="none" normalizeH="0" baseline="0" noProof="0" dirty="0" smtClean="0">
                        <a:ln>
                          <a:noFill/>
                        </a:ln>
                        <a:solidFill>
                          <a:schemeClr val="folHlink"/>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0.0001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2.11*10</a:t>
                      </a:r>
                      <a:r>
                        <a:rPr kumimoji="0" lang="it-IT" sz="2000" b="1" i="0" u="none" strike="noStrike" cap="none" normalizeH="0" baseline="30000" smtClean="0">
                          <a:ln>
                            <a:noFill/>
                          </a:ln>
                          <a:solidFill>
                            <a:schemeClr val="folHlink"/>
                          </a:solidFill>
                          <a:effectLst/>
                          <a:latin typeface="Arial" charset="0"/>
                        </a:rPr>
                        <a:t>-14</a:t>
                      </a:r>
                      <a:endParaRPr kumimoji="0" lang="it-IT" sz="2000" b="1" i="0" u="none" strike="noStrike" cap="none" normalizeH="0" baseline="0" smtClean="0">
                        <a:ln>
                          <a:noFill/>
                        </a:ln>
                        <a:solidFill>
                          <a:schemeClr val="folHlink"/>
                        </a:solidFill>
                        <a:effectLst>
                          <a:outerShdw blurRad="38100" dist="38100" dir="2700000" algn="tl">
                            <a:srgbClr val="000000"/>
                          </a:outerShdw>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266700" marR="0" lvl="0" indent="-2667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3"/>
                        <a:tabLst/>
                      </a:pPr>
                      <a:r>
                        <a:rPr kumimoji="0" lang="en-US" sz="2000" b="1" i="0" u="none" strike="noStrike" cap="none" normalizeH="0" baseline="0" noProof="0" dirty="0" smtClean="0">
                          <a:ln>
                            <a:noFill/>
                          </a:ln>
                          <a:solidFill>
                            <a:schemeClr val="folHlink"/>
                          </a:solidFill>
                          <a:effectLst/>
                          <a:latin typeface="Arial" charset="0"/>
                        </a:rPr>
                        <a:t>Concrete with </a:t>
                      </a:r>
                      <a:r>
                        <a:rPr kumimoji="0" lang="en-US" sz="2000" b="1" i="0" u="none" strike="noStrike" kern="1200" cap="none" normalizeH="0" baseline="0" noProof="0" dirty="0" smtClean="0">
                          <a:ln>
                            <a:noFill/>
                          </a:ln>
                          <a:solidFill>
                            <a:schemeClr val="folHlink"/>
                          </a:solidFill>
                          <a:effectLst/>
                          <a:latin typeface="Arial" charset="0"/>
                          <a:ea typeface="+mn-ea"/>
                          <a:cs typeface="+mn-cs"/>
                        </a:rPr>
                        <a:t>expanded</a:t>
                      </a:r>
                      <a:r>
                        <a:rPr kumimoji="0" lang="en-US" sz="2000" b="1" i="0" u="none" strike="noStrike" cap="none" normalizeH="0" baseline="0" noProof="0" dirty="0" smtClean="0">
                          <a:ln>
                            <a:noFill/>
                          </a:ln>
                          <a:solidFill>
                            <a:schemeClr val="folHlink"/>
                          </a:solidFill>
                          <a:effectLst/>
                          <a:latin typeface="Arial" charset="0"/>
                        </a:rPr>
                        <a:t> clay</a:t>
                      </a:r>
                      <a:endParaRPr kumimoji="0" lang="it-IT" sz="2000" b="1" i="0" u="none" strike="noStrike" cap="none" normalizeH="0" baseline="0" dirty="0" smtClean="0">
                        <a:ln>
                          <a:noFill/>
                        </a:ln>
                        <a:solidFill>
                          <a:schemeClr val="folHlink"/>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1700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0.07</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18*10</a:t>
                      </a:r>
                      <a:r>
                        <a:rPr kumimoji="0" lang="it-IT" sz="2000" b="1" i="0" u="none" strike="noStrike" cap="none" normalizeH="0" baseline="30000" smtClean="0">
                          <a:ln>
                            <a:noFill/>
                          </a:ln>
                          <a:solidFill>
                            <a:schemeClr val="folHlink"/>
                          </a:solidFill>
                          <a:effectLst/>
                          <a:latin typeface="Arial" charset="0"/>
                        </a:rPr>
                        <a:t>-12</a:t>
                      </a:r>
                      <a:endParaRPr kumimoji="0" lang="it-IT" sz="2000" b="1" i="0" u="none" strike="noStrike" cap="none" normalizeH="0" baseline="0" smtClean="0">
                        <a:ln>
                          <a:noFill/>
                        </a:ln>
                        <a:solidFill>
                          <a:schemeClr val="folHlink"/>
                        </a:solidFill>
                        <a:effectLst>
                          <a:outerShdw blurRad="38100" dist="38100" dir="2700000" algn="tl">
                            <a:srgbClr val="000000"/>
                          </a:outerShdw>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266700" marR="0" lvl="0" indent="-2667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3"/>
                        <a:tabLst/>
                      </a:pPr>
                      <a:r>
                        <a:rPr kumimoji="0" lang="en-US" sz="2000" b="1" i="0" u="none" strike="noStrike" kern="1200" cap="none" normalizeH="0" baseline="0" noProof="0" dirty="0" smtClean="0">
                          <a:ln>
                            <a:noFill/>
                          </a:ln>
                          <a:solidFill>
                            <a:schemeClr val="folHlink"/>
                          </a:solidFill>
                          <a:effectLst/>
                          <a:latin typeface="Arial" charset="0"/>
                          <a:ea typeface="+mn-ea"/>
                          <a:cs typeface="+mn-cs"/>
                        </a:rPr>
                        <a:t>Space between walls</a:t>
                      </a:r>
                      <a:endParaRPr kumimoji="0" lang="it-IT" sz="2000" b="1" i="0" u="none" strike="noStrike" kern="1200" cap="none" normalizeH="0" baseline="0" noProof="0" dirty="0" smtClean="0">
                        <a:ln>
                          <a:noFill/>
                        </a:ln>
                        <a:solidFill>
                          <a:schemeClr val="folHlink"/>
                        </a:solidFill>
                        <a:effectLst/>
                        <a:latin typeface="Arial" charset="0"/>
                        <a:ea typeface="+mn-ea"/>
                        <a:cs typeface="+mn-cs"/>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193*10</a:t>
                      </a:r>
                      <a:r>
                        <a:rPr kumimoji="0" lang="it-IT" sz="2000" b="1" i="0" u="none" strike="noStrike" cap="none" normalizeH="0" baseline="30000" smtClean="0">
                          <a:ln>
                            <a:noFill/>
                          </a:ln>
                          <a:solidFill>
                            <a:schemeClr val="folHlink"/>
                          </a:solidFill>
                          <a:effectLst/>
                          <a:latin typeface="Arial" charset="0"/>
                        </a:rPr>
                        <a:t>-12</a:t>
                      </a:r>
                      <a:endParaRPr kumimoji="0" lang="it-IT" sz="2000" b="1" i="0" u="none" strike="noStrike" cap="none" normalizeH="0" baseline="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266700" marR="0" lvl="0" indent="-2667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5"/>
                        <a:tabLst/>
                        <a:defRPr/>
                      </a:pPr>
                      <a:r>
                        <a:rPr lang="en-US" sz="2000" b="1" dirty="0" smtClean="0">
                          <a:solidFill>
                            <a:schemeClr val="folHlink"/>
                          </a:solidFill>
                          <a:latin typeface="Arial" charset="0"/>
                        </a:rPr>
                        <a:t>Concrete with expanded clay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1700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36*10</a:t>
                      </a:r>
                      <a:r>
                        <a:rPr kumimoji="0" lang="it-IT" sz="2000" b="1" i="0" u="none" strike="noStrike" cap="none" normalizeH="0" baseline="30000" smtClean="0">
                          <a:ln>
                            <a:noFill/>
                          </a:ln>
                          <a:solidFill>
                            <a:schemeClr val="folHlink"/>
                          </a:solidFill>
                          <a:effectLst/>
                          <a:latin typeface="Arial" charset="0"/>
                        </a:rPr>
                        <a:t>-12</a:t>
                      </a:r>
                      <a:endParaRPr kumimoji="0" lang="it-IT" sz="2000" b="1" i="0" u="none" strike="noStrike" cap="none" normalizeH="0" baseline="0" smtClean="0">
                        <a:ln>
                          <a:noFill/>
                        </a:ln>
                        <a:solidFill>
                          <a:schemeClr val="folHlink"/>
                        </a:solidFill>
                        <a:effectLst>
                          <a:outerShdw blurRad="38100" dist="38100" dir="2700000" algn="tl">
                            <a:srgbClr val="000000"/>
                          </a:outerShdw>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4250">
                <a:tc>
                  <a:txBody>
                    <a:bodyPr/>
                    <a:lstStyle/>
                    <a:p>
                      <a:pPr marL="266700" marR="0" lvl="0" indent="-2667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6"/>
                        <a:tabLst/>
                        <a:defRPr/>
                      </a:pPr>
                      <a:r>
                        <a:rPr kumimoji="0" lang="en-US" sz="2000" b="1" i="0" u="none" strike="noStrike" cap="none" normalizeH="0" baseline="0" noProof="0" dirty="0" smtClean="0">
                          <a:ln>
                            <a:noFill/>
                          </a:ln>
                          <a:solidFill>
                            <a:schemeClr val="folHlink"/>
                          </a:solidFill>
                          <a:effectLst/>
                          <a:latin typeface="Arial" charset="0"/>
                        </a:rPr>
                        <a:t>External lime and gypsum plaster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1400</a:t>
                      </a:r>
                      <a:endParaRPr kumimoji="0" lang="it-IT" sz="2000" b="1" i="0" u="none" strike="noStrike" cap="none" normalizeH="0" baseline="0" smtClean="0">
                        <a:ln>
                          <a:noFill/>
                        </a:ln>
                        <a:solidFill>
                          <a:schemeClr val="folHlink"/>
                        </a:solidFill>
                        <a:effectLst>
                          <a:outerShdw blurRad="38100" dist="38100" dir="2700000" algn="tl">
                            <a:srgbClr val="000000"/>
                          </a:outerShdw>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0.02</a:t>
                      </a:r>
                      <a:endParaRPr kumimoji="0" lang="it-IT" sz="2000" b="1" i="0" u="none" strike="noStrike" cap="none" normalizeH="0" baseline="0" smtClean="0">
                        <a:ln>
                          <a:noFill/>
                        </a:ln>
                        <a:solidFill>
                          <a:schemeClr val="folHlink"/>
                        </a:solidFill>
                        <a:effectLst>
                          <a:outerShdw blurRad="38100" dist="38100" dir="2700000" algn="tl">
                            <a:srgbClr val="000000"/>
                          </a:outerShdw>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it-IT" sz="2000" b="1" i="0" u="none" strike="noStrike" cap="none" normalizeH="0" baseline="0" smtClean="0">
                        <a:ln>
                          <a:noFill/>
                        </a:ln>
                        <a:solidFill>
                          <a:schemeClr val="folHlink"/>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18*10</a:t>
                      </a:r>
                      <a:r>
                        <a:rPr kumimoji="0" lang="it-IT" sz="2000" b="1" i="0" u="none" strike="noStrike" cap="none" normalizeH="0" baseline="30000" smtClean="0">
                          <a:ln>
                            <a:noFill/>
                          </a:ln>
                          <a:solidFill>
                            <a:schemeClr val="folHlink"/>
                          </a:solidFill>
                          <a:effectLst/>
                          <a:latin typeface="Arial" charset="0"/>
                        </a:rPr>
                        <a:t>-12</a:t>
                      </a:r>
                      <a:endParaRPr kumimoji="0" lang="it-IT" sz="2000" b="1" i="0" u="none" strike="noStrike" cap="none" normalizeH="0" baseline="0" smtClean="0">
                        <a:ln>
                          <a:noFill/>
                        </a:ln>
                        <a:solidFill>
                          <a:schemeClr val="folHlink"/>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it-IT" sz="2000" b="1" i="0" u="none" strike="noStrike" cap="none" normalizeH="0" baseline="0" smtClean="0">
                        <a:ln>
                          <a:noFill/>
                        </a:ln>
                        <a:solidFill>
                          <a:schemeClr val="folHlink"/>
                        </a:solidFill>
                        <a:effectLst>
                          <a:outerShdw blurRad="38100" dist="38100" dir="2700000" algn="tl">
                            <a:srgbClr val="000000"/>
                          </a:outerShdw>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1744663" y="1521296"/>
          <a:ext cx="5457825" cy="1657350"/>
        </p:xfrm>
        <a:graphic>
          <a:graphicData uri="http://schemas.openxmlformats.org/presentationml/2006/ole">
            <p:oleObj spid="_x0000_s119810" name="Equation" r:id="rId3" imgW="2044440" imgH="622080" progId="Equation.DSMT4">
              <p:embed/>
            </p:oleObj>
          </a:graphicData>
        </a:graphic>
      </p:graphicFrame>
      <p:graphicFrame>
        <p:nvGraphicFramePr>
          <p:cNvPr id="5" name="Object 3"/>
          <p:cNvGraphicFramePr>
            <a:graphicFrameLocks noChangeAspect="1"/>
          </p:cNvGraphicFramePr>
          <p:nvPr/>
        </p:nvGraphicFramePr>
        <p:xfrm>
          <a:off x="171450" y="4302596"/>
          <a:ext cx="8751888" cy="1790700"/>
        </p:xfrm>
        <a:graphic>
          <a:graphicData uri="http://schemas.openxmlformats.org/presentationml/2006/ole">
            <p:oleObj spid="_x0000_s119811" name="Equation" r:id="rId4" imgW="4838400" imgH="990360" progId="Equation.DSMT4">
              <p:embed/>
            </p:oleObj>
          </a:graphicData>
        </a:graphic>
      </p:graphicFrame>
      <p:sp>
        <p:nvSpPr>
          <p:cNvPr id="6" name="Text Box 4"/>
          <p:cNvSpPr txBox="1">
            <a:spLocks noChangeArrowheads="1"/>
          </p:cNvSpPr>
          <p:nvPr/>
        </p:nvSpPr>
        <p:spPr bwMode="auto">
          <a:xfrm>
            <a:off x="4114800" y="3373909"/>
            <a:ext cx="990600" cy="519112"/>
          </a:xfrm>
          <a:prstGeom prst="rect">
            <a:avLst/>
          </a:prstGeom>
          <a:noFill/>
          <a:ln w="9525">
            <a:noFill/>
            <a:miter lim="800000"/>
            <a:headEnd/>
            <a:tailEnd/>
          </a:ln>
        </p:spPr>
        <p:txBody>
          <a:bodyPr>
            <a:spAutoFit/>
          </a:bodyPr>
          <a:lstStyle/>
          <a:p>
            <a:pPr marL="190500" indent="-190500">
              <a:spcBef>
                <a:spcPct val="50000"/>
              </a:spcBef>
            </a:pPr>
            <a:r>
              <a:rPr lang="it-IT" sz="28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7" name="Rectangle 2"/>
          <p:cNvSpPr>
            <a:spLocks noGrp="1" noChangeArrowheads="1"/>
          </p:cNvSpPr>
          <p:nvPr>
            <p:ph type="title"/>
          </p:nvPr>
        </p:nvSpPr>
        <p:spPr bwMode="auto">
          <a:xfrm>
            <a:off x="539552" y="347316"/>
            <a:ext cx="8229600" cy="633412"/>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u="sng" dirty="0" smtClean="0">
                <a:solidFill>
                  <a:schemeClr val="hlink"/>
                </a:solidFill>
                <a:latin typeface="Arial" charset="0"/>
              </a:rPr>
              <a:t>Example 5</a:t>
            </a:r>
            <a:endParaRPr lang="en-US" u="sng" dirty="0" smtClean="0">
              <a:solidFill>
                <a:schemeClr val="hlink"/>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259632" y="980728"/>
            <a:ext cx="65913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cs typeface="Arial" charset="0"/>
              </a:rPr>
              <a:t>It is possible to evaluate the intermediate vapor pressure</a:t>
            </a:r>
            <a:endParaRPr lang="it-IT" sz="2400" b="1" dirty="0">
              <a:solidFill>
                <a:schemeClr val="folHlink"/>
              </a:solidFill>
              <a:latin typeface="Arial" charset="0"/>
            </a:endParaRPr>
          </a:p>
        </p:txBody>
      </p:sp>
      <p:graphicFrame>
        <p:nvGraphicFramePr>
          <p:cNvPr id="5" name="Object 4"/>
          <p:cNvGraphicFramePr>
            <a:graphicFrameLocks noChangeAspect="1"/>
          </p:cNvGraphicFramePr>
          <p:nvPr/>
        </p:nvGraphicFramePr>
        <p:xfrm>
          <a:off x="561975" y="2308225"/>
          <a:ext cx="8143875" cy="968375"/>
        </p:xfrm>
        <a:graphic>
          <a:graphicData uri="http://schemas.openxmlformats.org/presentationml/2006/ole">
            <p:oleObj spid="_x0000_s120834" name="Equation" r:id="rId3" imgW="3619440" imgH="431640" progId="Equation.DSMT4">
              <p:embed/>
            </p:oleObj>
          </a:graphicData>
        </a:graphic>
      </p:graphicFrame>
      <p:sp>
        <p:nvSpPr>
          <p:cNvPr id="6" name="Text Box 5"/>
          <p:cNvSpPr txBox="1">
            <a:spLocks noChangeArrowheads="1"/>
          </p:cNvSpPr>
          <p:nvPr/>
        </p:nvSpPr>
        <p:spPr bwMode="auto">
          <a:xfrm>
            <a:off x="4139952" y="1916832"/>
            <a:ext cx="990600" cy="457200"/>
          </a:xfrm>
          <a:prstGeom prst="rect">
            <a:avLst/>
          </a:prstGeom>
          <a:noFill/>
          <a:ln w="9525">
            <a:noFill/>
            <a:miter lim="800000"/>
            <a:headEnd/>
            <a:tailEnd/>
          </a:ln>
        </p:spPr>
        <p:txBody>
          <a:bodyPr>
            <a:spAutoFit/>
          </a:bodyPr>
          <a:lstStyle/>
          <a:p>
            <a:pPr marL="190500" indent="-190500" algn="ctr">
              <a:spcBef>
                <a:spcPct val="50000"/>
              </a:spcBef>
            </a:pPr>
            <a:r>
              <a:rPr lang="it-IT" sz="2400" b="1" dirty="0">
                <a:solidFill>
                  <a:schemeClr val="hlink"/>
                </a:solidFill>
                <a:latin typeface="Arial" charset="0"/>
                <a:sym typeface="Wingdings" pitchFamily="2" charset="2"/>
              </a:rPr>
              <a:t></a:t>
            </a:r>
            <a:endParaRPr lang="it-IT" sz="2400" b="1" dirty="0">
              <a:solidFill>
                <a:schemeClr val="hlink"/>
              </a:solidFill>
              <a:latin typeface="Arial" charset="0"/>
            </a:endParaRPr>
          </a:p>
        </p:txBody>
      </p:sp>
      <p:graphicFrame>
        <p:nvGraphicFramePr>
          <p:cNvPr id="7" name="Object 6"/>
          <p:cNvGraphicFramePr>
            <a:graphicFrameLocks noChangeAspect="1"/>
          </p:cNvGraphicFramePr>
          <p:nvPr/>
        </p:nvGraphicFramePr>
        <p:xfrm>
          <a:off x="561975" y="4899025"/>
          <a:ext cx="8029575" cy="968375"/>
        </p:xfrm>
        <a:graphic>
          <a:graphicData uri="http://schemas.openxmlformats.org/presentationml/2006/ole">
            <p:oleObj spid="_x0000_s120835" name="Equation" r:id="rId4" imgW="3568680" imgH="431640" progId="Equation.DSMT4">
              <p:embed/>
            </p:oleObj>
          </a:graphicData>
        </a:graphic>
      </p:graphicFrame>
      <p:graphicFrame>
        <p:nvGraphicFramePr>
          <p:cNvPr id="8" name="Object 7"/>
          <p:cNvGraphicFramePr>
            <a:graphicFrameLocks noChangeAspect="1"/>
          </p:cNvGraphicFramePr>
          <p:nvPr/>
        </p:nvGraphicFramePr>
        <p:xfrm>
          <a:off x="561975" y="3573463"/>
          <a:ext cx="8429625" cy="1030287"/>
        </p:xfrm>
        <a:graphic>
          <a:graphicData uri="http://schemas.openxmlformats.org/presentationml/2006/ole">
            <p:oleObj spid="_x0000_s120836" name="Equation" r:id="rId5" imgW="3746160" imgH="457200" progId="Equation.DSMT4">
              <p:embed/>
            </p:oleObj>
          </a:graphicData>
        </a:graphic>
      </p:graphicFrame>
      <p:sp>
        <p:nvSpPr>
          <p:cNvPr id="9" name="Rectangle 2"/>
          <p:cNvSpPr>
            <a:spLocks noGrp="1" noChangeArrowheads="1"/>
          </p:cNvSpPr>
          <p:nvPr>
            <p:ph type="title"/>
          </p:nvPr>
        </p:nvSpPr>
        <p:spPr bwMode="auto">
          <a:xfrm>
            <a:off x="539552" y="347316"/>
            <a:ext cx="8229600" cy="633412"/>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u="sng" dirty="0" smtClean="0">
                <a:solidFill>
                  <a:schemeClr val="hlink"/>
                </a:solidFill>
                <a:latin typeface="Arial" charset="0"/>
              </a:rPr>
              <a:t>Example 5</a:t>
            </a:r>
            <a:endParaRPr lang="en-US" u="sng" dirty="0" smtClean="0">
              <a:solidFill>
                <a:schemeClr val="hlink"/>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657225" y="2122512"/>
          <a:ext cx="8029575" cy="968375"/>
        </p:xfrm>
        <a:graphic>
          <a:graphicData uri="http://schemas.openxmlformats.org/presentationml/2006/ole">
            <p:oleObj spid="_x0000_s121858" name="Equation" r:id="rId3" imgW="3568680" imgH="431640" progId="Equation.DSMT4">
              <p:embed/>
            </p:oleObj>
          </a:graphicData>
        </a:graphic>
      </p:graphicFrame>
      <p:sp>
        <p:nvSpPr>
          <p:cNvPr id="5" name="Text Box 4"/>
          <p:cNvSpPr txBox="1">
            <a:spLocks noChangeArrowheads="1"/>
          </p:cNvSpPr>
          <p:nvPr/>
        </p:nvSpPr>
        <p:spPr bwMode="auto">
          <a:xfrm>
            <a:off x="4067944" y="1484784"/>
            <a:ext cx="990600" cy="457200"/>
          </a:xfrm>
          <a:prstGeom prst="rect">
            <a:avLst/>
          </a:prstGeom>
          <a:noFill/>
          <a:ln w="9525">
            <a:noFill/>
            <a:miter lim="800000"/>
            <a:headEnd/>
            <a:tailEnd/>
          </a:ln>
        </p:spPr>
        <p:txBody>
          <a:bodyPr>
            <a:spAutoFit/>
          </a:bodyPr>
          <a:lstStyle/>
          <a:p>
            <a:pPr marL="190500" indent="-190500" algn="ctr">
              <a:spcBef>
                <a:spcPct val="50000"/>
              </a:spcBef>
            </a:pPr>
            <a:r>
              <a:rPr lang="it-IT" sz="2400" b="1" dirty="0">
                <a:solidFill>
                  <a:schemeClr val="hlink"/>
                </a:solidFill>
                <a:latin typeface="Arial" charset="0"/>
                <a:sym typeface="Wingdings" pitchFamily="2" charset="2"/>
              </a:rPr>
              <a:t></a:t>
            </a:r>
            <a:endParaRPr lang="it-IT" sz="2400" b="1" dirty="0">
              <a:solidFill>
                <a:schemeClr val="hlink"/>
              </a:solidFill>
              <a:latin typeface="Arial" charset="0"/>
            </a:endParaRPr>
          </a:p>
        </p:txBody>
      </p:sp>
      <p:graphicFrame>
        <p:nvGraphicFramePr>
          <p:cNvPr id="6" name="Object 5"/>
          <p:cNvGraphicFramePr>
            <a:graphicFrameLocks noChangeAspect="1"/>
          </p:cNvGraphicFramePr>
          <p:nvPr/>
        </p:nvGraphicFramePr>
        <p:xfrm>
          <a:off x="657225" y="3722712"/>
          <a:ext cx="7858125" cy="968375"/>
        </p:xfrm>
        <a:graphic>
          <a:graphicData uri="http://schemas.openxmlformats.org/presentationml/2006/ole">
            <p:oleObj spid="_x0000_s121859" name="Equation" r:id="rId4" imgW="3492360" imgH="431640" progId="Equation.DSMT4">
              <p:embed/>
            </p:oleObj>
          </a:graphicData>
        </a:graphic>
      </p:graphicFrame>
      <p:graphicFrame>
        <p:nvGraphicFramePr>
          <p:cNvPr id="7" name="Object 6"/>
          <p:cNvGraphicFramePr>
            <a:graphicFrameLocks noChangeAspect="1"/>
          </p:cNvGraphicFramePr>
          <p:nvPr/>
        </p:nvGraphicFramePr>
        <p:xfrm>
          <a:off x="657225" y="5268937"/>
          <a:ext cx="7858125" cy="968375"/>
        </p:xfrm>
        <a:graphic>
          <a:graphicData uri="http://schemas.openxmlformats.org/presentationml/2006/ole">
            <p:oleObj spid="_x0000_s121860" name="Equation" r:id="rId5" imgW="3492360" imgH="431640" progId="Equation.DSMT4">
              <p:embed/>
            </p:oleObj>
          </a:graphicData>
        </a:graphic>
      </p:graphicFrame>
      <p:sp>
        <p:nvSpPr>
          <p:cNvPr id="8" name="Rectangle 2"/>
          <p:cNvSpPr>
            <a:spLocks noGrp="1" noChangeArrowheads="1"/>
          </p:cNvSpPr>
          <p:nvPr>
            <p:ph type="title"/>
          </p:nvPr>
        </p:nvSpPr>
        <p:spPr bwMode="auto">
          <a:xfrm>
            <a:off x="539552" y="347316"/>
            <a:ext cx="8229600" cy="633412"/>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u="sng" dirty="0" smtClean="0">
                <a:solidFill>
                  <a:schemeClr val="hlink"/>
                </a:solidFill>
                <a:latin typeface="Arial" charset="0"/>
              </a:rPr>
              <a:t>Example 5</a:t>
            </a:r>
            <a:endParaRPr lang="en-US" u="sng" dirty="0" smtClean="0">
              <a:solidFill>
                <a:schemeClr val="hlink"/>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028"/>
          <p:cNvGraphicFramePr>
            <a:graphicFrameLocks noChangeAspect="1"/>
          </p:cNvGraphicFramePr>
          <p:nvPr>
            <p:ph sz="half" idx="4294967295"/>
          </p:nvPr>
        </p:nvGraphicFramePr>
        <p:xfrm>
          <a:off x="2895600" y="1447800"/>
          <a:ext cx="3419475" cy="1025525"/>
        </p:xfrm>
        <a:graphic>
          <a:graphicData uri="http://schemas.openxmlformats.org/presentationml/2006/ole">
            <p:oleObj spid="_x0000_s4098" name="Equation" r:id="rId3" imgW="761760" imgH="228600" progId="Equation.DSMT4">
              <p:embed/>
            </p:oleObj>
          </a:graphicData>
        </a:graphic>
      </p:graphicFrame>
      <p:sp>
        <p:nvSpPr>
          <p:cNvPr id="6" name="Text Box 1029"/>
          <p:cNvSpPr txBox="1">
            <a:spLocks noChangeArrowheads="1"/>
          </p:cNvSpPr>
          <p:nvPr/>
        </p:nvSpPr>
        <p:spPr bwMode="auto">
          <a:xfrm>
            <a:off x="1187624" y="3595688"/>
            <a:ext cx="7272808" cy="523220"/>
          </a:xfrm>
          <a:prstGeom prst="rect">
            <a:avLst/>
          </a:prstGeom>
          <a:noFill/>
          <a:ln w="9525">
            <a:noFill/>
            <a:miter lim="800000"/>
            <a:headEnd/>
            <a:tailEnd/>
          </a:ln>
        </p:spPr>
        <p:txBody>
          <a:bodyPr wrap="square">
            <a:spAutoFit/>
          </a:bodyPr>
          <a:lstStyle/>
          <a:p>
            <a:pPr>
              <a:spcBef>
                <a:spcPct val="50000"/>
              </a:spcBef>
            </a:pPr>
            <a:r>
              <a:rPr lang="en-US" sz="2800" b="1" dirty="0" smtClean="0">
                <a:solidFill>
                  <a:schemeClr val="hlink"/>
                </a:solidFill>
                <a:latin typeface="Arial" charset="0"/>
                <a:sym typeface="Symbol" pitchFamily="18" charset="2"/>
              </a:rPr>
              <a:t>Permeability of the medium to the vapor</a:t>
            </a:r>
            <a:endParaRPr lang="en-US" sz="2800" b="1" dirty="0">
              <a:solidFill>
                <a:schemeClr val="hlink"/>
              </a:solidFill>
              <a:latin typeface="Arial" charset="0"/>
              <a:sym typeface="Symbol" pitchFamily="18" charset="2"/>
            </a:endParaRPr>
          </a:p>
        </p:txBody>
      </p:sp>
      <p:sp>
        <p:nvSpPr>
          <p:cNvPr id="7" name="Oval 1030"/>
          <p:cNvSpPr>
            <a:spLocks noChangeArrowheads="1"/>
          </p:cNvSpPr>
          <p:nvPr/>
        </p:nvSpPr>
        <p:spPr bwMode="auto">
          <a:xfrm>
            <a:off x="4495800" y="1600200"/>
            <a:ext cx="611188" cy="611188"/>
          </a:xfrm>
          <a:prstGeom prst="ellipse">
            <a:avLst/>
          </a:prstGeom>
          <a:noFill/>
          <a:ln w="31750">
            <a:solidFill>
              <a:srgbClr val="FF0000"/>
            </a:solidFill>
            <a:round/>
            <a:headEnd/>
            <a:tailEnd/>
          </a:ln>
        </p:spPr>
        <p:txBody>
          <a:bodyPr wrap="none" anchor="ctr"/>
          <a:lstStyle/>
          <a:p>
            <a:endParaRPr lang="it-IT"/>
          </a:p>
        </p:txBody>
      </p:sp>
      <p:sp>
        <p:nvSpPr>
          <p:cNvPr id="8" name="Text Box 1032"/>
          <p:cNvSpPr txBox="1">
            <a:spLocks noChangeArrowheads="1"/>
          </p:cNvSpPr>
          <p:nvPr/>
        </p:nvSpPr>
        <p:spPr bwMode="auto">
          <a:xfrm>
            <a:off x="1143000" y="4325938"/>
            <a:ext cx="7467600" cy="2074862"/>
          </a:xfrm>
          <a:prstGeom prst="rect">
            <a:avLst/>
          </a:prstGeom>
          <a:noFill/>
          <a:ln w="9525">
            <a:noFill/>
            <a:miter lim="800000"/>
            <a:headEnd/>
            <a:tailEnd/>
          </a:ln>
          <a:effectLst/>
        </p:spPr>
        <p:txBody>
          <a:bodyPr>
            <a:spAutoFit/>
          </a:bodyPr>
          <a:lstStyle/>
          <a:p>
            <a:pPr algn="ctr">
              <a:spcBef>
                <a:spcPct val="50000"/>
              </a:spcBef>
              <a:defRPr/>
            </a:pPr>
            <a:r>
              <a:rPr lang="it-IT" sz="3200" b="1" dirty="0">
                <a:solidFill>
                  <a:schemeClr val="hlink"/>
                </a:solidFill>
                <a:effectLst>
                  <a:outerShdw blurRad="38100" dist="38100" dir="2700000" algn="tl">
                    <a:srgbClr val="000000"/>
                  </a:outerShdw>
                </a:effectLst>
                <a:latin typeface="Arial" charset="0"/>
                <a:sym typeface="Symbol" pitchFamily="18" charset="2"/>
              </a:rPr>
              <a:t></a:t>
            </a:r>
          </a:p>
          <a:p>
            <a:pPr>
              <a:spcBef>
                <a:spcPct val="50000"/>
              </a:spcBef>
              <a:defRPr/>
            </a:pPr>
            <a:r>
              <a:rPr lang="en-US" sz="2800" b="1" dirty="0" smtClean="0">
                <a:solidFill>
                  <a:schemeClr val="folHlink"/>
                </a:solidFill>
                <a:latin typeface="Arial" charset="0"/>
                <a:cs typeface="Arial" charset="0"/>
                <a:sym typeface="Symbol" pitchFamily="18" charset="2"/>
              </a:rPr>
              <a:t>It is a physical property of the substance that characterizes his attitude to the vapor diffusion in the material</a:t>
            </a:r>
            <a:endParaRPr lang="en-US" sz="2800" b="1" dirty="0">
              <a:solidFill>
                <a:schemeClr val="folHlink"/>
              </a:solidFill>
              <a:latin typeface="Arial" charset="0"/>
              <a:sym typeface="Symbol" pitchFamily="18" charset="2"/>
            </a:endParaRPr>
          </a:p>
        </p:txBody>
      </p:sp>
      <p:sp>
        <p:nvSpPr>
          <p:cNvPr id="9" name="Line 1035"/>
          <p:cNvSpPr>
            <a:spLocks noChangeShapeType="1"/>
          </p:cNvSpPr>
          <p:nvPr/>
        </p:nvSpPr>
        <p:spPr bwMode="auto">
          <a:xfrm>
            <a:off x="4800600" y="2209800"/>
            <a:ext cx="0" cy="1219200"/>
          </a:xfrm>
          <a:prstGeom prst="line">
            <a:avLst/>
          </a:prstGeom>
          <a:noFill/>
          <a:ln w="31750">
            <a:solidFill>
              <a:schemeClr val="hlink"/>
            </a:solidFill>
            <a:round/>
            <a:headEnd/>
            <a:tailEnd type="triangle" w="med" len="med"/>
          </a:ln>
        </p:spPr>
        <p:txBody>
          <a:bodyPr/>
          <a:lstStyle/>
          <a:p>
            <a:endParaRPr lang="it-IT"/>
          </a:p>
        </p:txBody>
      </p:sp>
      <p:sp>
        <p:nvSpPr>
          <p:cNvPr id="11" name="Rectangle 2"/>
          <p:cNvSpPr>
            <a:spLocks noGrp="1" noChangeArrowheads="1"/>
          </p:cNvSpPr>
          <p:nvPr>
            <p:ph type="title"/>
          </p:nvPr>
        </p:nvSpPr>
        <p:spPr bwMode="auto">
          <a:xfrm>
            <a:off x="457200" y="628650"/>
            <a:ext cx="8229600" cy="66675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it-IT" sz="3600" b="1" dirty="0" smtClean="0">
                <a:solidFill>
                  <a:schemeClr val="hlink"/>
                </a:solidFill>
                <a:latin typeface="Arial" charset="0"/>
              </a:rPr>
              <a:t>VAPOR DIFFUSION</a:t>
            </a:r>
            <a:endParaRPr lang="it-IT" sz="3600" b="1"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539552" y="347316"/>
            <a:ext cx="8229600" cy="633412"/>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u="sng" dirty="0" smtClean="0">
                <a:solidFill>
                  <a:schemeClr val="hlink"/>
                </a:solidFill>
                <a:latin typeface="Arial" charset="0"/>
              </a:rPr>
              <a:t>Example 5</a:t>
            </a:r>
            <a:endParaRPr lang="en-US" u="sng" dirty="0" smtClean="0">
              <a:solidFill>
                <a:schemeClr val="hlink"/>
              </a:solidFill>
            </a:endParaRPr>
          </a:p>
        </p:txBody>
      </p:sp>
      <p:graphicFrame>
        <p:nvGraphicFramePr>
          <p:cNvPr id="5" name="Object 2"/>
          <p:cNvGraphicFramePr>
            <a:graphicFrameLocks noChangeAspect="1"/>
          </p:cNvGraphicFramePr>
          <p:nvPr/>
        </p:nvGraphicFramePr>
        <p:xfrm>
          <a:off x="914400" y="762000"/>
          <a:ext cx="7315200" cy="5254625"/>
        </p:xfrm>
        <a:graphic>
          <a:graphicData uri="http://schemas.openxmlformats.org/presentationml/2006/ole">
            <p:oleObj spid="_x0000_s122882" name="Foglio di lavoro" r:id="rId3" imgW="4338000" imgH="3195000" progId="Excel.Sheet.8">
              <p:embed/>
            </p:oleObj>
          </a:graphicData>
        </a:graphic>
      </p:graphicFrame>
      <p:sp>
        <p:nvSpPr>
          <p:cNvPr id="6" name="Line 3"/>
          <p:cNvSpPr>
            <a:spLocks noChangeShapeType="1"/>
          </p:cNvSpPr>
          <p:nvPr/>
        </p:nvSpPr>
        <p:spPr bwMode="auto">
          <a:xfrm>
            <a:off x="2514600" y="1219200"/>
            <a:ext cx="0" cy="3581400"/>
          </a:xfrm>
          <a:prstGeom prst="line">
            <a:avLst/>
          </a:prstGeom>
          <a:noFill/>
          <a:ln w="9525">
            <a:solidFill>
              <a:srgbClr val="008000"/>
            </a:solidFill>
            <a:round/>
            <a:headEnd/>
            <a:tailEnd/>
          </a:ln>
        </p:spPr>
        <p:txBody>
          <a:bodyPr wrap="none" anchor="ctr"/>
          <a:lstStyle/>
          <a:p>
            <a:endParaRPr lang="it-IT"/>
          </a:p>
        </p:txBody>
      </p:sp>
      <p:sp>
        <p:nvSpPr>
          <p:cNvPr id="7" name="Line 4"/>
          <p:cNvSpPr>
            <a:spLocks noChangeShapeType="1"/>
          </p:cNvSpPr>
          <p:nvPr/>
        </p:nvSpPr>
        <p:spPr bwMode="auto">
          <a:xfrm>
            <a:off x="2895600" y="1219200"/>
            <a:ext cx="0" cy="3581400"/>
          </a:xfrm>
          <a:prstGeom prst="line">
            <a:avLst/>
          </a:prstGeom>
          <a:noFill/>
          <a:ln w="9525">
            <a:solidFill>
              <a:srgbClr val="008000"/>
            </a:solidFill>
            <a:round/>
            <a:headEnd/>
            <a:tailEnd/>
          </a:ln>
        </p:spPr>
        <p:txBody>
          <a:bodyPr wrap="none" anchor="ctr"/>
          <a:lstStyle/>
          <a:p>
            <a:endParaRPr lang="it-IT"/>
          </a:p>
        </p:txBody>
      </p:sp>
      <p:sp>
        <p:nvSpPr>
          <p:cNvPr id="8" name="Line 5"/>
          <p:cNvSpPr>
            <a:spLocks noChangeShapeType="1"/>
          </p:cNvSpPr>
          <p:nvPr/>
        </p:nvSpPr>
        <p:spPr bwMode="auto">
          <a:xfrm>
            <a:off x="3200400" y="1219200"/>
            <a:ext cx="0" cy="3581400"/>
          </a:xfrm>
          <a:prstGeom prst="line">
            <a:avLst/>
          </a:prstGeom>
          <a:noFill/>
          <a:ln w="9525">
            <a:solidFill>
              <a:srgbClr val="008000"/>
            </a:solidFill>
            <a:round/>
            <a:headEnd/>
            <a:tailEnd/>
          </a:ln>
        </p:spPr>
        <p:txBody>
          <a:bodyPr wrap="none" anchor="ctr"/>
          <a:lstStyle/>
          <a:p>
            <a:endParaRPr lang="it-IT"/>
          </a:p>
        </p:txBody>
      </p:sp>
      <p:sp>
        <p:nvSpPr>
          <p:cNvPr id="9" name="Line 7"/>
          <p:cNvSpPr>
            <a:spLocks noChangeShapeType="1"/>
          </p:cNvSpPr>
          <p:nvPr/>
        </p:nvSpPr>
        <p:spPr bwMode="auto">
          <a:xfrm>
            <a:off x="6781800" y="1219200"/>
            <a:ext cx="0" cy="3581400"/>
          </a:xfrm>
          <a:prstGeom prst="line">
            <a:avLst/>
          </a:prstGeom>
          <a:noFill/>
          <a:ln w="9525">
            <a:solidFill>
              <a:srgbClr val="008000"/>
            </a:solidFill>
            <a:round/>
            <a:headEnd/>
            <a:tailEnd/>
          </a:ln>
        </p:spPr>
        <p:txBody>
          <a:bodyPr wrap="none" anchor="ctr"/>
          <a:lstStyle/>
          <a:p>
            <a:endParaRPr lang="it-IT"/>
          </a:p>
        </p:txBody>
      </p:sp>
      <p:sp>
        <p:nvSpPr>
          <p:cNvPr id="10" name="Line 8"/>
          <p:cNvSpPr>
            <a:spLocks noChangeShapeType="1"/>
          </p:cNvSpPr>
          <p:nvPr/>
        </p:nvSpPr>
        <p:spPr bwMode="auto">
          <a:xfrm>
            <a:off x="7086600" y="1219200"/>
            <a:ext cx="0" cy="3581400"/>
          </a:xfrm>
          <a:prstGeom prst="line">
            <a:avLst/>
          </a:prstGeom>
          <a:noFill/>
          <a:ln w="9525">
            <a:solidFill>
              <a:srgbClr val="008000"/>
            </a:solidFill>
            <a:round/>
            <a:headEnd/>
            <a:tailEnd/>
          </a:ln>
        </p:spPr>
        <p:txBody>
          <a:bodyPr wrap="none" anchor="ctr"/>
          <a:lstStyle/>
          <a:p>
            <a:endParaRPr lang="it-IT"/>
          </a:p>
        </p:txBody>
      </p:sp>
      <p:sp>
        <p:nvSpPr>
          <p:cNvPr id="11" name="Text Box 9"/>
          <p:cNvSpPr txBox="1">
            <a:spLocks noChangeArrowheads="1"/>
          </p:cNvSpPr>
          <p:nvPr/>
        </p:nvSpPr>
        <p:spPr bwMode="auto">
          <a:xfrm>
            <a:off x="2362200" y="4768850"/>
            <a:ext cx="1295400" cy="336550"/>
          </a:xfrm>
          <a:prstGeom prst="rect">
            <a:avLst/>
          </a:prstGeom>
          <a:noFill/>
          <a:ln w="9525">
            <a:noFill/>
            <a:miter lim="800000"/>
            <a:headEnd/>
            <a:tailEnd/>
          </a:ln>
        </p:spPr>
        <p:txBody>
          <a:bodyPr>
            <a:spAutoFit/>
          </a:bodyPr>
          <a:lstStyle/>
          <a:p>
            <a:pPr algn="l" eaLnBrk="0" hangingPunct="0">
              <a:spcBef>
                <a:spcPct val="50000"/>
              </a:spcBef>
            </a:pPr>
            <a:r>
              <a:rPr lang="it-IT" sz="1600" b="1">
                <a:solidFill>
                  <a:srgbClr val="008000"/>
                </a:solidFill>
                <a:latin typeface="Arial" charset="0"/>
              </a:rPr>
              <a:t>i     a   b-c</a:t>
            </a:r>
          </a:p>
        </p:txBody>
      </p:sp>
      <p:sp>
        <p:nvSpPr>
          <p:cNvPr id="12" name="Text Box 10"/>
          <p:cNvSpPr txBox="1">
            <a:spLocks noChangeArrowheads="1"/>
          </p:cNvSpPr>
          <p:nvPr/>
        </p:nvSpPr>
        <p:spPr bwMode="auto">
          <a:xfrm>
            <a:off x="6477000" y="1981200"/>
            <a:ext cx="1295400" cy="336550"/>
          </a:xfrm>
          <a:prstGeom prst="rect">
            <a:avLst/>
          </a:prstGeom>
          <a:noFill/>
          <a:ln w="9525">
            <a:noFill/>
            <a:miter lim="800000"/>
            <a:headEnd/>
            <a:tailEnd/>
          </a:ln>
        </p:spPr>
        <p:txBody>
          <a:bodyPr>
            <a:spAutoFit/>
          </a:bodyPr>
          <a:lstStyle/>
          <a:p>
            <a:pPr algn="l" eaLnBrk="0" hangingPunct="0">
              <a:spcBef>
                <a:spcPct val="50000"/>
              </a:spcBef>
            </a:pPr>
            <a:r>
              <a:rPr lang="it-IT" sz="1600" b="1">
                <a:solidFill>
                  <a:srgbClr val="008000"/>
                </a:solidFill>
                <a:latin typeface="Arial" charset="0"/>
              </a:rPr>
              <a:t>g    h    e</a:t>
            </a:r>
          </a:p>
        </p:txBody>
      </p:sp>
      <p:sp>
        <p:nvSpPr>
          <p:cNvPr id="13" name="Line 11"/>
          <p:cNvSpPr>
            <a:spLocks noChangeShapeType="1"/>
          </p:cNvSpPr>
          <p:nvPr/>
        </p:nvSpPr>
        <p:spPr bwMode="auto">
          <a:xfrm>
            <a:off x="4419600" y="1219200"/>
            <a:ext cx="0" cy="3581400"/>
          </a:xfrm>
          <a:prstGeom prst="line">
            <a:avLst/>
          </a:prstGeom>
          <a:noFill/>
          <a:ln w="9525">
            <a:solidFill>
              <a:srgbClr val="008000"/>
            </a:solidFill>
            <a:round/>
            <a:headEnd/>
            <a:tailEnd/>
          </a:ln>
        </p:spPr>
        <p:txBody>
          <a:bodyPr wrap="none" anchor="ctr"/>
          <a:lstStyle/>
          <a:p>
            <a:endParaRPr lang="it-IT"/>
          </a:p>
        </p:txBody>
      </p:sp>
      <p:sp>
        <p:nvSpPr>
          <p:cNvPr id="14" name="Line 12"/>
          <p:cNvSpPr>
            <a:spLocks noChangeShapeType="1"/>
          </p:cNvSpPr>
          <p:nvPr/>
        </p:nvSpPr>
        <p:spPr bwMode="auto">
          <a:xfrm>
            <a:off x="7467600" y="1219200"/>
            <a:ext cx="0" cy="3581400"/>
          </a:xfrm>
          <a:prstGeom prst="line">
            <a:avLst/>
          </a:prstGeom>
          <a:noFill/>
          <a:ln w="9525">
            <a:solidFill>
              <a:srgbClr val="008000"/>
            </a:solidFill>
            <a:round/>
            <a:headEnd/>
            <a:tailEnd/>
          </a:ln>
        </p:spPr>
        <p:txBody>
          <a:bodyPr wrap="none" anchor="ctr"/>
          <a:lstStyle/>
          <a:p>
            <a:endParaRPr lang="it-IT"/>
          </a:p>
        </p:txBody>
      </p:sp>
      <p:sp>
        <p:nvSpPr>
          <p:cNvPr id="15" name="Text Box 13"/>
          <p:cNvSpPr txBox="1">
            <a:spLocks noChangeArrowheads="1"/>
          </p:cNvSpPr>
          <p:nvPr/>
        </p:nvSpPr>
        <p:spPr bwMode="auto">
          <a:xfrm>
            <a:off x="4267200" y="4724400"/>
            <a:ext cx="1066800" cy="336550"/>
          </a:xfrm>
          <a:prstGeom prst="rect">
            <a:avLst/>
          </a:prstGeom>
          <a:noFill/>
          <a:ln w="9525">
            <a:noFill/>
            <a:miter lim="800000"/>
            <a:headEnd/>
            <a:tailEnd/>
          </a:ln>
        </p:spPr>
        <p:txBody>
          <a:bodyPr>
            <a:spAutoFit/>
          </a:bodyPr>
          <a:lstStyle/>
          <a:p>
            <a:pPr algn="l" eaLnBrk="0" hangingPunct="0">
              <a:spcBef>
                <a:spcPct val="50000"/>
              </a:spcBef>
            </a:pPr>
            <a:r>
              <a:rPr lang="it-IT" sz="1600" b="1">
                <a:solidFill>
                  <a:srgbClr val="008000"/>
                </a:solidFill>
                <a:latin typeface="Arial" charset="0"/>
              </a:rPr>
              <a:t>d          f</a:t>
            </a:r>
          </a:p>
        </p:txBody>
      </p:sp>
      <p:sp>
        <p:nvSpPr>
          <p:cNvPr id="16" name="Line 14"/>
          <p:cNvSpPr>
            <a:spLocks noChangeShapeType="1"/>
          </p:cNvSpPr>
          <p:nvPr/>
        </p:nvSpPr>
        <p:spPr bwMode="auto">
          <a:xfrm>
            <a:off x="5105400" y="1219200"/>
            <a:ext cx="0" cy="3581400"/>
          </a:xfrm>
          <a:prstGeom prst="line">
            <a:avLst/>
          </a:prstGeom>
          <a:noFill/>
          <a:ln w="9525">
            <a:solidFill>
              <a:srgbClr val="008000"/>
            </a:solidFill>
            <a:round/>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11188" y="1556792"/>
            <a:ext cx="7848600" cy="1200329"/>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With reference to method </a:t>
            </a:r>
            <a:r>
              <a:rPr lang="en-US" sz="2400" b="1" dirty="0" smtClean="0">
                <a:solidFill>
                  <a:schemeClr val="hlink"/>
                </a:solidFill>
                <a:latin typeface="Arial" charset="0"/>
              </a:rPr>
              <a:t>c)</a:t>
            </a:r>
            <a:r>
              <a:rPr lang="en-US" sz="2400" b="1" dirty="0" smtClean="0">
                <a:solidFill>
                  <a:schemeClr val="folHlink"/>
                </a:solidFill>
                <a:latin typeface="Arial" charset="0"/>
              </a:rPr>
              <a:t> It must note that in the vapor barriers are included those materials which have a low apparent porosity</a:t>
            </a:r>
            <a:endParaRPr lang="en-US" sz="2400" dirty="0">
              <a:solidFill>
                <a:schemeClr val="folHlink"/>
              </a:solidFill>
              <a:latin typeface="Times New Roman" pitchFamily="18" charset="0"/>
            </a:endParaRPr>
          </a:p>
        </p:txBody>
      </p:sp>
      <p:sp>
        <p:nvSpPr>
          <p:cNvPr id="5" name="Text Box 4"/>
          <p:cNvSpPr txBox="1">
            <a:spLocks noChangeArrowheads="1"/>
          </p:cNvSpPr>
          <p:nvPr/>
        </p:nvSpPr>
        <p:spPr bwMode="auto">
          <a:xfrm>
            <a:off x="3995936" y="2780928"/>
            <a:ext cx="990600" cy="457200"/>
          </a:xfrm>
          <a:prstGeom prst="rect">
            <a:avLst/>
          </a:prstGeom>
          <a:noFill/>
          <a:ln w="9525">
            <a:noFill/>
            <a:miter lim="800000"/>
            <a:headEnd/>
            <a:tailEnd/>
          </a:ln>
        </p:spPr>
        <p:txBody>
          <a:bodyPr>
            <a:spAutoFit/>
          </a:bodyPr>
          <a:lstStyle/>
          <a:p>
            <a:pPr marL="190500" indent="-190500" algn="ctr">
              <a:spcBef>
                <a:spcPct val="50000"/>
              </a:spcBef>
            </a:pPr>
            <a:r>
              <a:rPr lang="it-IT" sz="2400" b="1" dirty="0">
                <a:solidFill>
                  <a:schemeClr val="hlink"/>
                </a:solidFill>
                <a:latin typeface="Arial" charset="0"/>
                <a:sym typeface="Wingdings" pitchFamily="2" charset="2"/>
              </a:rPr>
              <a:t></a:t>
            </a:r>
            <a:endParaRPr lang="it-IT" sz="2400" b="1" dirty="0">
              <a:solidFill>
                <a:schemeClr val="hlink"/>
              </a:solidFill>
              <a:latin typeface="Arial" charset="0"/>
            </a:endParaRPr>
          </a:p>
        </p:txBody>
      </p:sp>
      <p:sp>
        <p:nvSpPr>
          <p:cNvPr id="6" name="Text Box 5"/>
          <p:cNvSpPr txBox="1">
            <a:spLocks noChangeArrowheads="1"/>
          </p:cNvSpPr>
          <p:nvPr/>
        </p:nvSpPr>
        <p:spPr bwMode="auto">
          <a:xfrm>
            <a:off x="179388" y="3212976"/>
            <a:ext cx="8763000" cy="1569660"/>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In these material all those thermal insulating materials, which have the characteristic closed-cell structure, are included.  These materials guarantees a good thermal resistance</a:t>
            </a:r>
            <a:endParaRPr lang="en-US" sz="2400" dirty="0">
              <a:solidFill>
                <a:schemeClr val="folHlink"/>
              </a:solidFill>
              <a:latin typeface="Times New Roman" pitchFamily="18" charset="0"/>
            </a:endParaRPr>
          </a:p>
        </p:txBody>
      </p:sp>
      <p:sp>
        <p:nvSpPr>
          <p:cNvPr id="7" name="Text Box 6"/>
          <p:cNvSpPr txBox="1">
            <a:spLocks noChangeArrowheads="1"/>
          </p:cNvSpPr>
          <p:nvPr/>
        </p:nvSpPr>
        <p:spPr bwMode="auto">
          <a:xfrm>
            <a:off x="4067175" y="4588917"/>
            <a:ext cx="990600" cy="457200"/>
          </a:xfrm>
          <a:prstGeom prst="rect">
            <a:avLst/>
          </a:prstGeom>
          <a:noFill/>
          <a:ln w="9525">
            <a:noFill/>
            <a:miter lim="800000"/>
            <a:headEnd/>
            <a:tailEnd/>
          </a:ln>
        </p:spPr>
        <p:txBody>
          <a:bodyPr>
            <a:spAutoFit/>
          </a:bodyPr>
          <a:lstStyle/>
          <a:p>
            <a:pPr marL="190500" indent="-190500" algn="ctr">
              <a:spcBef>
                <a:spcPct val="50000"/>
              </a:spcBef>
            </a:pPr>
            <a:r>
              <a:rPr lang="it-IT" sz="2400" b="1" dirty="0">
                <a:solidFill>
                  <a:schemeClr val="hlink"/>
                </a:solidFill>
                <a:latin typeface="Arial" charset="0"/>
                <a:sym typeface="Wingdings" pitchFamily="2" charset="2"/>
              </a:rPr>
              <a:t></a:t>
            </a:r>
            <a:endParaRPr lang="it-IT" sz="2400" b="1" dirty="0">
              <a:solidFill>
                <a:schemeClr val="hlink"/>
              </a:solidFill>
              <a:latin typeface="Arial" charset="0"/>
            </a:endParaRPr>
          </a:p>
        </p:txBody>
      </p:sp>
      <p:sp>
        <p:nvSpPr>
          <p:cNvPr id="8" name="Text Box 7"/>
          <p:cNvSpPr txBox="1">
            <a:spLocks noChangeArrowheads="1"/>
          </p:cNvSpPr>
          <p:nvPr/>
        </p:nvSpPr>
        <p:spPr bwMode="auto">
          <a:xfrm>
            <a:off x="179512" y="5157192"/>
            <a:ext cx="8763000" cy="1200329"/>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These materials have a good resistance to vapor diffusion by virtue of their thickness of the order of a few cm , thought they do not present low </a:t>
            </a:r>
            <a:r>
              <a:rPr lang="en-US" sz="2400" b="1" dirty="0" smtClean="0">
                <a:solidFill>
                  <a:schemeClr val="folHlink"/>
                </a:solidFill>
                <a:latin typeface="Arial" charset="0"/>
                <a:sym typeface="Symbol" pitchFamily="18" charset="2"/>
              </a:rPr>
              <a:t></a:t>
            </a:r>
            <a:r>
              <a:rPr lang="en-US" sz="2400" b="1" baseline="-25000" dirty="0" smtClean="0">
                <a:solidFill>
                  <a:schemeClr val="folHlink"/>
                </a:solidFill>
                <a:latin typeface="Arial" charset="0"/>
                <a:sym typeface="Symbol" pitchFamily="18" charset="2"/>
              </a:rPr>
              <a:t>a</a:t>
            </a:r>
            <a:endParaRPr lang="en-US" sz="2400" b="1" dirty="0">
              <a:solidFill>
                <a:schemeClr val="folHlink"/>
              </a:solidFill>
              <a:latin typeface="Arial" charset="0"/>
            </a:endParaRPr>
          </a:p>
        </p:txBody>
      </p:sp>
      <p:sp>
        <p:nvSpPr>
          <p:cNvPr id="9" name="Rectangle 3"/>
          <p:cNvSpPr>
            <a:spLocks noGrp="1" noChangeArrowheads="1"/>
          </p:cNvSpPr>
          <p:nvPr>
            <p:ph type="title"/>
          </p:nvPr>
        </p:nvSpPr>
        <p:spPr bwMode="auto">
          <a:xfrm>
            <a:off x="152400" y="404664"/>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METHODS TO ELIMINATE THE CONDENSATION</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11188" y="1768475"/>
            <a:ext cx="7848600" cy="1200329"/>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The use of the insulation from a hygrometric point of view can not be separated from its thermal influence on the wall</a:t>
            </a:r>
            <a:endParaRPr lang="en-US" sz="2400" dirty="0">
              <a:solidFill>
                <a:schemeClr val="folHlink"/>
              </a:solidFill>
              <a:latin typeface="Times New Roman" pitchFamily="18" charset="0"/>
            </a:endParaRPr>
          </a:p>
        </p:txBody>
      </p:sp>
      <p:sp>
        <p:nvSpPr>
          <p:cNvPr id="5" name="Text Box 4"/>
          <p:cNvSpPr txBox="1">
            <a:spLocks noChangeArrowheads="1"/>
          </p:cNvSpPr>
          <p:nvPr/>
        </p:nvSpPr>
        <p:spPr bwMode="auto">
          <a:xfrm>
            <a:off x="4067175" y="32766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6" name="Text Box 5"/>
          <p:cNvSpPr txBox="1">
            <a:spLocks noChangeArrowheads="1"/>
          </p:cNvSpPr>
          <p:nvPr/>
        </p:nvSpPr>
        <p:spPr bwMode="auto">
          <a:xfrm>
            <a:off x="179388" y="3857625"/>
            <a:ext cx="8763000" cy="1569660"/>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By contrary, it is noted that the insulating material placed on the inner face of the wall has the advantage to achieve a solution that involves a small thermal inertia of the wall system</a:t>
            </a:r>
            <a:endParaRPr lang="en-US" sz="2400" dirty="0">
              <a:solidFill>
                <a:schemeClr val="folHlink"/>
              </a:solidFill>
              <a:latin typeface="Times New Roman" pitchFamily="18" charset="0"/>
            </a:endParaRPr>
          </a:p>
        </p:txBody>
      </p:sp>
      <p:sp>
        <p:nvSpPr>
          <p:cNvPr id="7" name="Rectangle 3"/>
          <p:cNvSpPr>
            <a:spLocks noGrp="1" noChangeArrowheads="1"/>
          </p:cNvSpPr>
          <p:nvPr>
            <p:ph type="title"/>
          </p:nvPr>
        </p:nvSpPr>
        <p:spPr bwMode="auto">
          <a:xfrm>
            <a:off x="152400" y="404664"/>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METHODS TO ELIMINATE THE CONDENSATION</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067175" y="21336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5" name="Text Box 5"/>
          <p:cNvSpPr txBox="1">
            <a:spLocks noChangeArrowheads="1"/>
          </p:cNvSpPr>
          <p:nvPr/>
        </p:nvSpPr>
        <p:spPr bwMode="auto">
          <a:xfrm>
            <a:off x="179388" y="2667000"/>
            <a:ext cx="8763000" cy="1200329"/>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i.e. a prompt response to the thermal transient of the heated environments for the starting of the heating system after a switching off period</a:t>
            </a:r>
            <a:endParaRPr lang="en-US" sz="2400" dirty="0">
              <a:solidFill>
                <a:schemeClr val="folHlink"/>
              </a:solidFill>
              <a:latin typeface="Times New Roman" pitchFamily="18" charset="0"/>
            </a:endParaRPr>
          </a:p>
        </p:txBody>
      </p:sp>
      <p:sp>
        <p:nvSpPr>
          <p:cNvPr id="6" name="Text Box 6"/>
          <p:cNvSpPr txBox="1">
            <a:spLocks noChangeArrowheads="1"/>
          </p:cNvSpPr>
          <p:nvPr/>
        </p:nvSpPr>
        <p:spPr bwMode="auto">
          <a:xfrm>
            <a:off x="4067175" y="41910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7" name="Text Box 7"/>
          <p:cNvSpPr txBox="1">
            <a:spLocks noChangeArrowheads="1"/>
          </p:cNvSpPr>
          <p:nvPr/>
        </p:nvSpPr>
        <p:spPr bwMode="auto">
          <a:xfrm>
            <a:off x="152400" y="4800600"/>
            <a:ext cx="8763000" cy="1200329"/>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A solution that average the two requirements consists in the contemporary use of a vapor barrier and a thermal insulating material</a:t>
            </a:r>
            <a:endParaRPr lang="en-US" sz="2400" b="1" dirty="0">
              <a:solidFill>
                <a:schemeClr val="folHlink"/>
              </a:solidFill>
              <a:latin typeface="Arial" charset="0"/>
            </a:endParaRPr>
          </a:p>
        </p:txBody>
      </p:sp>
      <p:sp>
        <p:nvSpPr>
          <p:cNvPr id="8" name="Rectangle 3"/>
          <p:cNvSpPr>
            <a:spLocks noGrp="1" noChangeArrowheads="1"/>
          </p:cNvSpPr>
          <p:nvPr>
            <p:ph type="title"/>
          </p:nvPr>
        </p:nvSpPr>
        <p:spPr bwMode="auto">
          <a:xfrm>
            <a:off x="152400" y="404664"/>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METHODS TO ELIMINATE THE CONDENSATION</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067175" y="35814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5" name="Text Box 4"/>
          <p:cNvSpPr txBox="1">
            <a:spLocks noChangeArrowheads="1"/>
          </p:cNvSpPr>
          <p:nvPr/>
        </p:nvSpPr>
        <p:spPr bwMode="auto">
          <a:xfrm>
            <a:off x="179388" y="4587875"/>
            <a:ext cx="8763000" cy="830997"/>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The procedures to identify this value are both analytical and graphics</a:t>
            </a:r>
            <a:endParaRPr lang="en-US" sz="2400" dirty="0">
              <a:solidFill>
                <a:schemeClr val="folHlink"/>
              </a:solidFill>
              <a:latin typeface="Times New Roman" pitchFamily="18" charset="0"/>
            </a:endParaRPr>
          </a:p>
        </p:txBody>
      </p:sp>
      <p:sp>
        <p:nvSpPr>
          <p:cNvPr id="6" name="Text Box 7"/>
          <p:cNvSpPr txBox="1">
            <a:spLocks noChangeArrowheads="1"/>
          </p:cNvSpPr>
          <p:nvPr/>
        </p:nvSpPr>
        <p:spPr bwMode="auto">
          <a:xfrm>
            <a:off x="228600" y="2165350"/>
            <a:ext cx="8763000" cy="1200329"/>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If it is necessary to introduce a vapor barrier its minimum thickness should be evaluated in order to eliminate the condensate </a:t>
            </a:r>
            <a:endParaRPr lang="en-US" sz="2400" dirty="0">
              <a:solidFill>
                <a:schemeClr val="folHlink"/>
              </a:solidFill>
              <a:latin typeface="Times New Roman" pitchFamily="18" charset="0"/>
            </a:endParaRPr>
          </a:p>
        </p:txBody>
      </p:sp>
      <p:sp>
        <p:nvSpPr>
          <p:cNvPr id="7" name="Rectangle 3"/>
          <p:cNvSpPr>
            <a:spLocks noGrp="1" noChangeArrowheads="1"/>
          </p:cNvSpPr>
          <p:nvPr>
            <p:ph type="title"/>
          </p:nvPr>
        </p:nvSpPr>
        <p:spPr bwMode="auto">
          <a:xfrm>
            <a:off x="152400" y="404664"/>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EVALUATION OF THE VAPOR BARRIER THICKNESS</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067175" y="27432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5" name="Text Box 4"/>
          <p:cNvSpPr txBox="1">
            <a:spLocks noChangeArrowheads="1"/>
          </p:cNvSpPr>
          <p:nvPr/>
        </p:nvSpPr>
        <p:spPr bwMode="auto">
          <a:xfrm>
            <a:off x="179388" y="3429000"/>
            <a:ext cx="8763000" cy="1569660"/>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the calculation procedure to determine the vapor pressure as a function of vapor barrier thickness should be iterated up to identify the minimum value that satisfies the assigned condition</a:t>
            </a:r>
            <a:endParaRPr lang="en-US" sz="2400" dirty="0">
              <a:solidFill>
                <a:schemeClr val="folHlink"/>
              </a:solidFill>
              <a:latin typeface="Times New Roman" pitchFamily="18" charset="0"/>
            </a:endParaRPr>
          </a:p>
        </p:txBody>
      </p:sp>
      <p:sp>
        <p:nvSpPr>
          <p:cNvPr id="6" name="Text Box 5"/>
          <p:cNvSpPr txBox="1">
            <a:spLocks noChangeArrowheads="1"/>
          </p:cNvSpPr>
          <p:nvPr/>
        </p:nvSpPr>
        <p:spPr bwMode="auto">
          <a:xfrm>
            <a:off x="2514600" y="1981200"/>
            <a:ext cx="4114800" cy="457200"/>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hlink"/>
                </a:solidFill>
                <a:latin typeface="Arial" charset="0"/>
              </a:rPr>
              <a:t>Analytical procedure</a:t>
            </a:r>
            <a:endParaRPr lang="en-US" sz="2400" dirty="0">
              <a:solidFill>
                <a:schemeClr val="folHlink"/>
              </a:solidFill>
              <a:latin typeface="Times New Roman" pitchFamily="18" charset="0"/>
            </a:endParaRPr>
          </a:p>
        </p:txBody>
      </p:sp>
      <p:graphicFrame>
        <p:nvGraphicFramePr>
          <p:cNvPr id="7" name="Object 6"/>
          <p:cNvGraphicFramePr>
            <a:graphicFrameLocks noChangeAspect="1"/>
          </p:cNvGraphicFramePr>
          <p:nvPr/>
        </p:nvGraphicFramePr>
        <p:xfrm>
          <a:off x="3686175" y="5410200"/>
          <a:ext cx="1800225" cy="755650"/>
        </p:xfrm>
        <a:graphic>
          <a:graphicData uri="http://schemas.openxmlformats.org/presentationml/2006/ole">
            <p:oleObj spid="_x0000_s123906" name="Equation" r:id="rId3" imgW="545760" imgH="228600" progId="Equation.DSMT4">
              <p:embed/>
            </p:oleObj>
          </a:graphicData>
        </a:graphic>
      </p:graphicFrame>
      <p:sp>
        <p:nvSpPr>
          <p:cNvPr id="8" name="Rectangle 3"/>
          <p:cNvSpPr>
            <a:spLocks noGrp="1" noChangeArrowheads="1"/>
          </p:cNvSpPr>
          <p:nvPr>
            <p:ph type="title"/>
          </p:nvPr>
        </p:nvSpPr>
        <p:spPr bwMode="auto">
          <a:xfrm>
            <a:off x="152400" y="404664"/>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EVALUATION OF THE VAPOR BARRIER THICKNESS</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067175" y="2301875"/>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5" name="Text Box 4"/>
          <p:cNvSpPr txBox="1">
            <a:spLocks noChangeArrowheads="1"/>
          </p:cNvSpPr>
          <p:nvPr/>
        </p:nvSpPr>
        <p:spPr bwMode="auto">
          <a:xfrm>
            <a:off x="179388" y="2835275"/>
            <a:ext cx="8763000" cy="1200329"/>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to obtain a fast convergence of the procedure, the hygrometric behavior of the wall can be determinate using two limit values of the vapor barrier thickness</a:t>
            </a:r>
            <a:endParaRPr lang="en-US" sz="2400" dirty="0">
              <a:solidFill>
                <a:schemeClr val="folHlink"/>
              </a:solidFill>
              <a:latin typeface="Times New Roman" pitchFamily="18" charset="0"/>
            </a:endParaRPr>
          </a:p>
        </p:txBody>
      </p:sp>
      <p:sp>
        <p:nvSpPr>
          <p:cNvPr id="7" name="Text Box 7"/>
          <p:cNvSpPr txBox="1">
            <a:spLocks noChangeArrowheads="1"/>
          </p:cNvSpPr>
          <p:nvPr/>
        </p:nvSpPr>
        <p:spPr bwMode="auto">
          <a:xfrm>
            <a:off x="4116388" y="4130675"/>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8" name="Text Box 8"/>
          <p:cNvSpPr txBox="1">
            <a:spLocks noChangeArrowheads="1"/>
          </p:cNvSpPr>
          <p:nvPr/>
        </p:nvSpPr>
        <p:spPr bwMode="auto">
          <a:xfrm>
            <a:off x="179512" y="4581128"/>
            <a:ext cx="8763000" cy="1569660"/>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As the upper limit value a thickness of an order of magnitude of a few tenths of a mm can be considered and the lower limit value can be a thickness of an order of magnitude of a few hundredths of a mm</a:t>
            </a:r>
            <a:endParaRPr lang="en-US" sz="2400" dirty="0">
              <a:solidFill>
                <a:schemeClr val="folHlink"/>
              </a:solidFill>
              <a:latin typeface="Times New Roman" pitchFamily="18" charset="0"/>
            </a:endParaRPr>
          </a:p>
        </p:txBody>
      </p:sp>
      <p:sp>
        <p:nvSpPr>
          <p:cNvPr id="9" name="Rectangle 3"/>
          <p:cNvSpPr>
            <a:spLocks noGrp="1" noChangeArrowheads="1"/>
          </p:cNvSpPr>
          <p:nvPr>
            <p:ph type="title"/>
          </p:nvPr>
        </p:nvSpPr>
        <p:spPr bwMode="auto">
          <a:xfrm>
            <a:off x="152400" y="404664"/>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EVALUATION OF THE VAPOR BARRIER THICKNESS</a:t>
            </a:r>
            <a:endParaRPr lang="it-IT" sz="3600" dirty="0" smtClean="0">
              <a:solidFill>
                <a:schemeClr val="bg2"/>
              </a:solidFill>
              <a:latin typeface="Arial" charset="0"/>
            </a:endParaRPr>
          </a:p>
        </p:txBody>
      </p:sp>
      <p:sp>
        <p:nvSpPr>
          <p:cNvPr id="10" name="Text Box 5"/>
          <p:cNvSpPr txBox="1">
            <a:spLocks noChangeArrowheads="1"/>
          </p:cNvSpPr>
          <p:nvPr/>
        </p:nvSpPr>
        <p:spPr bwMode="auto">
          <a:xfrm>
            <a:off x="2514600" y="1844824"/>
            <a:ext cx="4114800" cy="457200"/>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hlink"/>
                </a:solidFill>
                <a:latin typeface="Arial" charset="0"/>
              </a:rPr>
              <a:t>Analytical procedure</a:t>
            </a:r>
            <a:endParaRPr lang="en-US" sz="2400" dirty="0">
              <a:solidFill>
                <a:schemeClr val="folHlink"/>
              </a:solidFill>
              <a:latin typeface="Times New Roman" pitchFamily="18"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9388" y="2835275"/>
            <a:ext cx="8763000" cy="830997"/>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Using the bisection method an estimation of a well approximate value of the minimum thickness is carried out</a:t>
            </a:r>
            <a:endParaRPr lang="en-US" sz="2400" dirty="0">
              <a:solidFill>
                <a:schemeClr val="folHlink"/>
              </a:solidFill>
              <a:latin typeface="Times New Roman" pitchFamily="18" charset="0"/>
            </a:endParaRPr>
          </a:p>
        </p:txBody>
      </p:sp>
      <p:sp>
        <p:nvSpPr>
          <p:cNvPr id="5" name="Text Box 6"/>
          <p:cNvSpPr txBox="1">
            <a:spLocks noChangeArrowheads="1"/>
          </p:cNvSpPr>
          <p:nvPr/>
        </p:nvSpPr>
        <p:spPr bwMode="auto">
          <a:xfrm>
            <a:off x="4067944" y="3717032"/>
            <a:ext cx="990600" cy="457200"/>
          </a:xfrm>
          <a:prstGeom prst="rect">
            <a:avLst/>
          </a:prstGeom>
          <a:noFill/>
          <a:ln w="9525">
            <a:noFill/>
            <a:miter lim="800000"/>
            <a:headEnd/>
            <a:tailEnd/>
          </a:ln>
        </p:spPr>
        <p:txBody>
          <a:bodyPr>
            <a:spAutoFit/>
          </a:bodyPr>
          <a:lstStyle/>
          <a:p>
            <a:pPr marL="190500" indent="-190500">
              <a:spcBef>
                <a:spcPct val="50000"/>
              </a:spcBef>
            </a:pPr>
            <a:r>
              <a:rPr lang="it-IT" sz="2400" b="1" dirty="0">
                <a:solidFill>
                  <a:schemeClr val="hlink"/>
                </a:solidFill>
                <a:latin typeface="Arial" charset="0"/>
                <a:sym typeface="Wingdings" pitchFamily="2" charset="2"/>
              </a:rPr>
              <a:t></a:t>
            </a:r>
            <a:endParaRPr lang="it-IT" sz="2400" b="1" dirty="0">
              <a:solidFill>
                <a:schemeClr val="hlink"/>
              </a:solidFill>
              <a:latin typeface="Arial" charset="0"/>
            </a:endParaRPr>
          </a:p>
        </p:txBody>
      </p:sp>
      <p:sp>
        <p:nvSpPr>
          <p:cNvPr id="6" name="Text Box 7"/>
          <p:cNvSpPr txBox="1">
            <a:spLocks noChangeArrowheads="1"/>
          </p:cNvSpPr>
          <p:nvPr/>
        </p:nvSpPr>
        <p:spPr bwMode="auto">
          <a:xfrm>
            <a:off x="251520" y="4293096"/>
            <a:ext cx="8763000" cy="1938992"/>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It is clear that for each iteration of the method it is necessary to calculate the vapor pressure values whereas the saturation pressure can be considered constant because the thermal resistance can be considered negligible due to the small thickness of the vapor barrier</a:t>
            </a:r>
            <a:endParaRPr lang="en-US" sz="2400" dirty="0">
              <a:solidFill>
                <a:schemeClr val="folHlink"/>
              </a:solidFill>
              <a:latin typeface="Times New Roman" pitchFamily="18" charset="0"/>
            </a:endParaRPr>
          </a:p>
        </p:txBody>
      </p:sp>
      <p:sp>
        <p:nvSpPr>
          <p:cNvPr id="7" name="Text Box 3"/>
          <p:cNvSpPr txBox="1">
            <a:spLocks noChangeArrowheads="1"/>
          </p:cNvSpPr>
          <p:nvPr/>
        </p:nvSpPr>
        <p:spPr bwMode="auto">
          <a:xfrm>
            <a:off x="4067175" y="2301875"/>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8" name="Rectangle 3"/>
          <p:cNvSpPr>
            <a:spLocks noGrp="1" noChangeArrowheads="1"/>
          </p:cNvSpPr>
          <p:nvPr>
            <p:ph type="title"/>
          </p:nvPr>
        </p:nvSpPr>
        <p:spPr bwMode="auto">
          <a:xfrm>
            <a:off x="152400" y="404664"/>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EVALUATION OF THE VAPOR BARRIER THICKNESS</a:t>
            </a:r>
            <a:endParaRPr lang="it-IT" sz="3600" dirty="0" smtClean="0">
              <a:solidFill>
                <a:schemeClr val="bg2"/>
              </a:solidFill>
              <a:latin typeface="Arial" charset="0"/>
            </a:endParaRPr>
          </a:p>
        </p:txBody>
      </p:sp>
      <p:sp>
        <p:nvSpPr>
          <p:cNvPr id="9" name="Text Box 5"/>
          <p:cNvSpPr txBox="1">
            <a:spLocks noChangeArrowheads="1"/>
          </p:cNvSpPr>
          <p:nvPr/>
        </p:nvSpPr>
        <p:spPr bwMode="auto">
          <a:xfrm>
            <a:off x="2514600" y="1844824"/>
            <a:ext cx="4114800" cy="457200"/>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hlink"/>
                </a:solidFill>
                <a:latin typeface="Arial" charset="0"/>
              </a:rPr>
              <a:t>Analytical procedure</a:t>
            </a:r>
            <a:endParaRPr lang="en-US" sz="2400" dirty="0">
              <a:solidFill>
                <a:schemeClr val="folHlink"/>
              </a:solidFill>
              <a:latin typeface="Times New Roman" pitchFamily="18"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067175" y="32766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5" name="Text Box 4"/>
          <p:cNvSpPr txBox="1">
            <a:spLocks noChangeArrowheads="1"/>
          </p:cNvSpPr>
          <p:nvPr/>
        </p:nvSpPr>
        <p:spPr bwMode="auto">
          <a:xfrm>
            <a:off x="539428" y="2225675"/>
            <a:ext cx="7993012" cy="461665"/>
          </a:xfrm>
          <a:prstGeom prst="rect">
            <a:avLst/>
          </a:prstGeom>
          <a:noFill/>
          <a:ln w="9525">
            <a:noFill/>
            <a:miter lim="800000"/>
            <a:headEnd/>
            <a:tailEnd/>
          </a:ln>
        </p:spPr>
        <p:txBody>
          <a:bodyPr wrap="square">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The analytical process is extremely laborious</a:t>
            </a:r>
            <a:endParaRPr lang="en-US" sz="2400" dirty="0">
              <a:solidFill>
                <a:schemeClr val="folHlink"/>
              </a:solidFill>
              <a:latin typeface="Times New Roman" pitchFamily="18" charset="0"/>
            </a:endParaRPr>
          </a:p>
        </p:txBody>
      </p:sp>
      <p:sp>
        <p:nvSpPr>
          <p:cNvPr id="6" name="Text Box 8"/>
          <p:cNvSpPr txBox="1">
            <a:spLocks noChangeArrowheads="1"/>
          </p:cNvSpPr>
          <p:nvPr/>
        </p:nvSpPr>
        <p:spPr bwMode="auto">
          <a:xfrm>
            <a:off x="457200" y="4054475"/>
            <a:ext cx="8305800" cy="830997"/>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the determination of the vapor barrier thickness using the graphical method has simpler implementation</a:t>
            </a:r>
            <a:endParaRPr lang="en-US" sz="2400" dirty="0">
              <a:solidFill>
                <a:schemeClr val="folHlink"/>
              </a:solidFill>
              <a:latin typeface="Times New Roman" pitchFamily="18" charset="0"/>
            </a:endParaRPr>
          </a:p>
        </p:txBody>
      </p:sp>
      <p:sp>
        <p:nvSpPr>
          <p:cNvPr id="7" name="Rectangle 3"/>
          <p:cNvSpPr>
            <a:spLocks noGrp="1" noChangeArrowheads="1"/>
          </p:cNvSpPr>
          <p:nvPr>
            <p:ph type="title"/>
          </p:nvPr>
        </p:nvSpPr>
        <p:spPr bwMode="auto">
          <a:xfrm>
            <a:off x="152400" y="404664"/>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EVALUATION OF THE VAPOR BARRIER THICKNESS</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bwMode="auto">
          <a:xfrm>
            <a:off x="152400" y="404664"/>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EVALUATION OF THE VAPOR BARRIER THICKNESS</a:t>
            </a:r>
            <a:endParaRPr lang="it-IT" sz="3600" dirty="0" smtClean="0">
              <a:solidFill>
                <a:schemeClr val="bg2"/>
              </a:solidFill>
              <a:latin typeface="Arial" charset="0"/>
            </a:endParaRPr>
          </a:p>
        </p:txBody>
      </p:sp>
      <p:sp>
        <p:nvSpPr>
          <p:cNvPr id="15" name="Text Box 8"/>
          <p:cNvSpPr txBox="1">
            <a:spLocks noChangeArrowheads="1"/>
          </p:cNvSpPr>
          <p:nvPr/>
        </p:nvSpPr>
        <p:spPr bwMode="auto">
          <a:xfrm>
            <a:off x="4953000" y="3310955"/>
            <a:ext cx="1295400" cy="457200"/>
          </a:xfrm>
          <a:prstGeom prst="rect">
            <a:avLst/>
          </a:prstGeom>
          <a:noFill/>
          <a:ln w="9525">
            <a:noFill/>
            <a:miter lim="800000"/>
            <a:headEnd/>
            <a:tailEnd/>
          </a:ln>
        </p:spPr>
        <p:txBody>
          <a:bodyPr>
            <a:spAutoFit/>
          </a:bodyPr>
          <a:lstStyle/>
          <a:p>
            <a:pPr algn="l" eaLnBrk="0" hangingPunct="0">
              <a:spcBef>
                <a:spcPct val="50000"/>
              </a:spcBef>
            </a:pPr>
            <a:r>
              <a:rPr lang="it-IT" sz="2400">
                <a:solidFill>
                  <a:schemeClr val="bg1"/>
                </a:solidFill>
                <a:latin typeface="Times New Roman" pitchFamily="18" charset="0"/>
              </a:rPr>
              <a:t>interno</a:t>
            </a:r>
            <a:endParaRPr lang="it-IT" sz="2400">
              <a:latin typeface="Times New Roman" pitchFamily="18" charset="0"/>
            </a:endParaRPr>
          </a:p>
        </p:txBody>
      </p:sp>
      <p:pic>
        <p:nvPicPr>
          <p:cNvPr id="16" name="Picture 3"/>
          <p:cNvPicPr>
            <a:picLocks noChangeAspect="1" noChangeArrowheads="1"/>
          </p:cNvPicPr>
          <p:nvPr/>
        </p:nvPicPr>
        <p:blipFill>
          <a:blip r:embed="rId2" cstate="print"/>
          <a:srcRect/>
          <a:stretch>
            <a:fillRect/>
          </a:stretch>
        </p:blipFill>
        <p:spPr bwMode="auto">
          <a:xfrm>
            <a:off x="1547664" y="1916832"/>
            <a:ext cx="5943600" cy="4029075"/>
          </a:xfrm>
          <a:prstGeom prst="rect">
            <a:avLst/>
          </a:prstGeom>
          <a:noFill/>
          <a:ln w="9525">
            <a:noFill/>
            <a:miter lim="800000"/>
            <a:headEnd/>
            <a:tailEnd/>
          </a:ln>
        </p:spPr>
      </p:pic>
      <p:sp>
        <p:nvSpPr>
          <p:cNvPr id="17" name="Rettangolo 16"/>
          <p:cNvSpPr/>
          <p:nvPr/>
        </p:nvSpPr>
        <p:spPr>
          <a:xfrm>
            <a:off x="5940152" y="2489523"/>
            <a:ext cx="2518638" cy="369332"/>
          </a:xfrm>
          <a:prstGeom prst="rect">
            <a:avLst/>
          </a:prstGeom>
        </p:spPr>
        <p:txBody>
          <a:bodyPr wrap="none">
            <a:spAutoFit/>
          </a:bodyPr>
          <a:lstStyle/>
          <a:p>
            <a:r>
              <a:rPr lang="en-US" b="1" dirty="0" smtClean="0">
                <a:solidFill>
                  <a:schemeClr val="folHlink"/>
                </a:solidFill>
                <a:latin typeface="Arial" charset="0"/>
              </a:rPr>
              <a:t>external environment</a:t>
            </a:r>
            <a:endParaRPr lang="it-IT" dirty="0"/>
          </a:p>
        </p:txBody>
      </p:sp>
      <p:sp>
        <p:nvSpPr>
          <p:cNvPr id="18" name="Rettangolo 17"/>
          <p:cNvSpPr/>
          <p:nvPr/>
        </p:nvSpPr>
        <p:spPr>
          <a:xfrm>
            <a:off x="611560" y="2417515"/>
            <a:ext cx="2467342" cy="369332"/>
          </a:xfrm>
          <a:prstGeom prst="rect">
            <a:avLst/>
          </a:prstGeom>
        </p:spPr>
        <p:txBody>
          <a:bodyPr wrap="none">
            <a:spAutoFit/>
          </a:bodyPr>
          <a:lstStyle/>
          <a:p>
            <a:r>
              <a:rPr lang="en-US" b="1" dirty="0" smtClean="0">
                <a:solidFill>
                  <a:schemeClr val="folHlink"/>
                </a:solidFill>
                <a:latin typeface="Arial" charset="0"/>
              </a:rPr>
              <a:t>internal environment</a:t>
            </a: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ph sz="half" idx="4294967295"/>
          </p:nvPr>
        </p:nvGraphicFramePr>
        <p:xfrm>
          <a:off x="2895600" y="1447800"/>
          <a:ext cx="3419475" cy="1025525"/>
        </p:xfrm>
        <a:graphic>
          <a:graphicData uri="http://schemas.openxmlformats.org/presentationml/2006/ole">
            <p:oleObj spid="_x0000_s6146" name="Equation" r:id="rId3" imgW="761760" imgH="228600" progId="Equation.DSMT4">
              <p:embed/>
            </p:oleObj>
          </a:graphicData>
        </a:graphic>
      </p:graphicFrame>
      <p:sp>
        <p:nvSpPr>
          <p:cNvPr id="5" name="Text Box 4"/>
          <p:cNvSpPr txBox="1">
            <a:spLocks noChangeArrowheads="1"/>
          </p:cNvSpPr>
          <p:nvPr/>
        </p:nvSpPr>
        <p:spPr bwMode="auto">
          <a:xfrm>
            <a:off x="1907704" y="3645024"/>
            <a:ext cx="5943600" cy="519112"/>
          </a:xfrm>
          <a:prstGeom prst="rect">
            <a:avLst/>
          </a:prstGeom>
          <a:noFill/>
          <a:ln w="9525">
            <a:noFill/>
            <a:miter lim="800000"/>
            <a:headEnd/>
            <a:tailEnd/>
          </a:ln>
        </p:spPr>
        <p:txBody>
          <a:bodyPr>
            <a:spAutoFit/>
          </a:bodyPr>
          <a:lstStyle/>
          <a:p>
            <a:pPr algn="ctr">
              <a:spcBef>
                <a:spcPct val="50000"/>
              </a:spcBef>
            </a:pPr>
            <a:r>
              <a:rPr lang="it-IT" sz="2800" b="1" dirty="0">
                <a:solidFill>
                  <a:schemeClr val="folHlink"/>
                </a:solidFill>
                <a:latin typeface="Arial" charset="0"/>
                <a:sym typeface="Symbol" pitchFamily="18" charset="2"/>
              </a:rPr>
              <a:t>[kg/(s m Pa)]</a:t>
            </a:r>
          </a:p>
        </p:txBody>
      </p:sp>
      <p:sp>
        <p:nvSpPr>
          <p:cNvPr id="6" name="Oval 5"/>
          <p:cNvSpPr>
            <a:spLocks noChangeArrowheads="1"/>
          </p:cNvSpPr>
          <p:nvPr/>
        </p:nvSpPr>
        <p:spPr bwMode="auto">
          <a:xfrm>
            <a:off x="4495800" y="1600200"/>
            <a:ext cx="611188" cy="611188"/>
          </a:xfrm>
          <a:prstGeom prst="ellipse">
            <a:avLst/>
          </a:prstGeom>
          <a:noFill/>
          <a:ln w="31750">
            <a:solidFill>
              <a:srgbClr val="FF0000"/>
            </a:solidFill>
            <a:round/>
            <a:headEnd/>
            <a:tailEnd/>
          </a:ln>
        </p:spPr>
        <p:txBody>
          <a:bodyPr wrap="none" anchor="ctr"/>
          <a:lstStyle/>
          <a:p>
            <a:endParaRPr lang="it-IT"/>
          </a:p>
        </p:txBody>
      </p:sp>
      <p:sp>
        <p:nvSpPr>
          <p:cNvPr id="7" name="Line 6"/>
          <p:cNvSpPr>
            <a:spLocks noChangeShapeType="1"/>
          </p:cNvSpPr>
          <p:nvPr/>
        </p:nvSpPr>
        <p:spPr bwMode="auto">
          <a:xfrm>
            <a:off x="4800600" y="2209800"/>
            <a:ext cx="0" cy="1219200"/>
          </a:xfrm>
          <a:prstGeom prst="line">
            <a:avLst/>
          </a:prstGeom>
          <a:noFill/>
          <a:ln w="31750">
            <a:solidFill>
              <a:schemeClr val="hlink"/>
            </a:solidFill>
            <a:round/>
            <a:headEnd/>
            <a:tailEnd type="triangle" w="med" len="med"/>
          </a:ln>
        </p:spPr>
        <p:txBody>
          <a:bodyPr/>
          <a:lstStyle/>
          <a:p>
            <a:endParaRPr lang="it-IT"/>
          </a:p>
        </p:txBody>
      </p:sp>
      <p:sp>
        <p:nvSpPr>
          <p:cNvPr id="8" name="Text Box 7"/>
          <p:cNvSpPr txBox="1">
            <a:spLocks noChangeArrowheads="1"/>
          </p:cNvSpPr>
          <p:nvPr/>
        </p:nvSpPr>
        <p:spPr bwMode="auto">
          <a:xfrm>
            <a:off x="1143000" y="4325938"/>
            <a:ext cx="7467600" cy="1220787"/>
          </a:xfrm>
          <a:prstGeom prst="rect">
            <a:avLst/>
          </a:prstGeom>
          <a:noFill/>
          <a:ln w="9525">
            <a:noFill/>
            <a:miter lim="800000"/>
            <a:headEnd/>
            <a:tailEnd/>
          </a:ln>
          <a:effectLst/>
        </p:spPr>
        <p:txBody>
          <a:bodyPr>
            <a:spAutoFit/>
          </a:bodyPr>
          <a:lstStyle/>
          <a:p>
            <a:pPr algn="ctr">
              <a:spcBef>
                <a:spcPct val="50000"/>
              </a:spcBef>
              <a:defRPr/>
            </a:pPr>
            <a:r>
              <a:rPr lang="it-IT" sz="3200" b="1" dirty="0">
                <a:solidFill>
                  <a:schemeClr val="hlink"/>
                </a:solidFill>
                <a:effectLst>
                  <a:outerShdw blurRad="38100" dist="38100" dir="2700000" algn="tl">
                    <a:srgbClr val="000000"/>
                  </a:outerShdw>
                </a:effectLst>
                <a:latin typeface="Arial" charset="0"/>
                <a:sym typeface="Symbol" pitchFamily="18" charset="2"/>
              </a:rPr>
              <a:t></a:t>
            </a:r>
          </a:p>
          <a:p>
            <a:pPr algn="ctr">
              <a:spcBef>
                <a:spcPct val="50000"/>
              </a:spcBef>
              <a:defRPr/>
            </a:pPr>
            <a:r>
              <a:rPr lang="it-IT" sz="2800" b="1" dirty="0">
                <a:solidFill>
                  <a:schemeClr val="folHlink"/>
                </a:solidFill>
                <a:latin typeface="Arial" charset="0"/>
                <a:cs typeface="Arial" charset="0"/>
                <a:sym typeface="Symbol" pitchFamily="18" charset="2"/>
              </a:rPr>
              <a:t>[kg/(h m </a:t>
            </a:r>
            <a:r>
              <a:rPr lang="it-IT" sz="2800" b="1" dirty="0" err="1">
                <a:solidFill>
                  <a:schemeClr val="folHlink"/>
                </a:solidFill>
                <a:latin typeface="Arial" charset="0"/>
                <a:cs typeface="Arial" charset="0"/>
                <a:sym typeface="Symbol" pitchFamily="18" charset="2"/>
              </a:rPr>
              <a:t>mmHg</a:t>
            </a:r>
            <a:r>
              <a:rPr lang="it-IT" sz="2800" b="1" dirty="0">
                <a:solidFill>
                  <a:schemeClr val="folHlink"/>
                </a:solidFill>
                <a:latin typeface="Arial" charset="0"/>
                <a:cs typeface="Arial" charset="0"/>
                <a:sym typeface="Symbol" pitchFamily="18" charset="2"/>
              </a:rPr>
              <a:t>)]</a:t>
            </a:r>
            <a:endParaRPr lang="it-IT" sz="2800" b="1" dirty="0">
              <a:solidFill>
                <a:schemeClr val="folHlink"/>
              </a:solidFill>
              <a:latin typeface="Arial" charset="0"/>
              <a:sym typeface="Symbol" pitchFamily="18" charset="2"/>
            </a:endParaRPr>
          </a:p>
        </p:txBody>
      </p:sp>
      <p:sp>
        <p:nvSpPr>
          <p:cNvPr id="9" name="Rectangle 2"/>
          <p:cNvSpPr>
            <a:spLocks noGrp="1" noChangeArrowheads="1"/>
          </p:cNvSpPr>
          <p:nvPr>
            <p:ph type="title"/>
          </p:nvPr>
        </p:nvSpPr>
        <p:spPr bwMode="auto">
          <a:xfrm>
            <a:off x="457200" y="628650"/>
            <a:ext cx="8229600" cy="66675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it-IT" sz="3600" b="1" dirty="0" smtClean="0">
                <a:solidFill>
                  <a:schemeClr val="hlink"/>
                </a:solidFill>
                <a:latin typeface="Arial" charset="0"/>
              </a:rPr>
              <a:t>VAPOR DIFFUSION</a:t>
            </a:r>
            <a:endParaRPr lang="it-IT" sz="3600" b="1"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485775" y="2590800"/>
          <a:ext cx="8277225" cy="2047875"/>
        </p:xfrm>
        <a:graphic>
          <a:graphicData uri="http://schemas.openxmlformats.org/presentationml/2006/ole">
            <p:oleObj spid="_x0000_s125954" name="Equation" r:id="rId3" imgW="4000320" imgH="990360" progId="Equation.DSMT4">
              <p:embed/>
            </p:oleObj>
          </a:graphicData>
        </a:graphic>
      </p:graphicFrame>
      <p:sp>
        <p:nvSpPr>
          <p:cNvPr id="5" name="Text Box 3"/>
          <p:cNvSpPr txBox="1">
            <a:spLocks noChangeArrowheads="1"/>
          </p:cNvSpPr>
          <p:nvPr/>
        </p:nvSpPr>
        <p:spPr bwMode="auto">
          <a:xfrm>
            <a:off x="4114800" y="1462088"/>
            <a:ext cx="990600" cy="519112"/>
          </a:xfrm>
          <a:prstGeom prst="rect">
            <a:avLst/>
          </a:prstGeom>
          <a:noFill/>
          <a:ln w="9525">
            <a:noFill/>
            <a:miter lim="800000"/>
            <a:headEnd/>
            <a:tailEnd/>
          </a:ln>
        </p:spPr>
        <p:txBody>
          <a:bodyPr>
            <a:spAutoFit/>
          </a:bodyPr>
          <a:lstStyle/>
          <a:p>
            <a:pPr marL="190500" indent="-190500">
              <a:spcBef>
                <a:spcPct val="50000"/>
              </a:spcBef>
            </a:pPr>
            <a:r>
              <a:rPr lang="it-IT" sz="2800" b="1">
                <a:solidFill>
                  <a:schemeClr val="hlink"/>
                </a:solidFill>
                <a:latin typeface="Arial" charset="0"/>
                <a:sym typeface="Wingdings" pitchFamily="2" charset="2"/>
              </a:rPr>
              <a:t></a:t>
            </a:r>
            <a:endParaRPr lang="it-IT" sz="2400" b="1">
              <a:solidFill>
                <a:schemeClr val="hlink"/>
              </a:solidFill>
              <a:latin typeface="Arial"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914400" y="838200"/>
          <a:ext cx="7327900" cy="5067300"/>
        </p:xfrm>
        <a:graphic>
          <a:graphicData uri="http://schemas.openxmlformats.org/presentationml/2006/ole">
            <p:oleObj spid="_x0000_s126978" name="Foglio di lavoro" r:id="rId3" imgW="4443840" imgH="3071160" progId="Excel.Sheet.8">
              <p:embed/>
            </p:oleObj>
          </a:graphicData>
        </a:graphic>
      </p:graphicFrame>
      <p:sp>
        <p:nvSpPr>
          <p:cNvPr id="5" name="Text Box 17"/>
          <p:cNvSpPr txBox="1">
            <a:spLocks noChangeArrowheads="1"/>
          </p:cNvSpPr>
          <p:nvPr/>
        </p:nvSpPr>
        <p:spPr bwMode="auto">
          <a:xfrm>
            <a:off x="7672388" y="3657600"/>
            <a:ext cx="404812" cy="457200"/>
          </a:xfrm>
          <a:prstGeom prst="rect">
            <a:avLst/>
          </a:prstGeom>
          <a:noFill/>
          <a:ln w="9525">
            <a:noFill/>
            <a:miter lim="800000"/>
            <a:headEnd/>
            <a:tailEnd/>
          </a:ln>
        </p:spPr>
        <p:txBody>
          <a:bodyPr wrap="none">
            <a:spAutoFit/>
          </a:bodyPr>
          <a:lstStyle/>
          <a:p>
            <a:r>
              <a:rPr lang="it-IT" sz="2400" b="1" dirty="0">
                <a:latin typeface="Arial" charset="0"/>
              </a:rPr>
              <a:t>A</a:t>
            </a:r>
          </a:p>
        </p:txBody>
      </p:sp>
      <p:sp>
        <p:nvSpPr>
          <p:cNvPr id="6" name="Text Box 18"/>
          <p:cNvSpPr txBox="1">
            <a:spLocks noChangeArrowheads="1"/>
          </p:cNvSpPr>
          <p:nvPr/>
        </p:nvSpPr>
        <p:spPr bwMode="auto">
          <a:xfrm>
            <a:off x="1728788" y="1447800"/>
            <a:ext cx="404812" cy="457200"/>
          </a:xfrm>
          <a:prstGeom prst="rect">
            <a:avLst/>
          </a:prstGeom>
          <a:noFill/>
          <a:ln w="9525">
            <a:noFill/>
            <a:miter lim="800000"/>
            <a:headEnd/>
            <a:tailEnd/>
          </a:ln>
        </p:spPr>
        <p:txBody>
          <a:bodyPr wrap="none">
            <a:spAutoFit/>
          </a:bodyPr>
          <a:lstStyle/>
          <a:p>
            <a:r>
              <a:rPr lang="it-IT" sz="2400" b="1" dirty="0">
                <a:latin typeface="Arial" charset="0"/>
              </a:rPr>
              <a:t>B</a:t>
            </a:r>
          </a:p>
        </p:txBody>
      </p:sp>
      <p:sp>
        <p:nvSpPr>
          <p:cNvPr id="7" name="Text Box 19"/>
          <p:cNvSpPr txBox="1">
            <a:spLocks noChangeArrowheads="1"/>
          </p:cNvSpPr>
          <p:nvPr/>
        </p:nvSpPr>
        <p:spPr bwMode="auto">
          <a:xfrm>
            <a:off x="5175299" y="2636912"/>
            <a:ext cx="404813" cy="457200"/>
          </a:xfrm>
          <a:prstGeom prst="rect">
            <a:avLst/>
          </a:prstGeom>
          <a:noFill/>
          <a:ln w="9525">
            <a:noFill/>
            <a:miter lim="800000"/>
            <a:headEnd/>
            <a:tailEnd/>
          </a:ln>
        </p:spPr>
        <p:txBody>
          <a:bodyPr wrap="none">
            <a:spAutoFit/>
          </a:bodyPr>
          <a:lstStyle/>
          <a:p>
            <a:r>
              <a:rPr lang="it-IT" sz="2400" b="1" dirty="0">
                <a:latin typeface="Arial" charset="0"/>
              </a:rPr>
              <a:t>C</a:t>
            </a:r>
          </a:p>
        </p:txBody>
      </p:sp>
      <p:sp>
        <p:nvSpPr>
          <p:cNvPr id="8" name="Line 20"/>
          <p:cNvSpPr>
            <a:spLocks noChangeShapeType="1"/>
          </p:cNvSpPr>
          <p:nvPr/>
        </p:nvSpPr>
        <p:spPr bwMode="auto">
          <a:xfrm flipH="1">
            <a:off x="457200" y="1828800"/>
            <a:ext cx="1524000" cy="0"/>
          </a:xfrm>
          <a:prstGeom prst="line">
            <a:avLst/>
          </a:prstGeom>
          <a:noFill/>
          <a:ln w="31750">
            <a:solidFill>
              <a:srgbClr val="FF0000"/>
            </a:solidFill>
            <a:round/>
            <a:headEnd/>
            <a:tailEnd/>
          </a:ln>
        </p:spPr>
        <p:txBody>
          <a:bodyPr/>
          <a:lstStyle/>
          <a:p>
            <a:endParaRPr lang="it-IT"/>
          </a:p>
        </p:txBody>
      </p:sp>
      <p:sp>
        <p:nvSpPr>
          <p:cNvPr id="9" name="Line 21"/>
          <p:cNvSpPr>
            <a:spLocks noChangeShapeType="1"/>
          </p:cNvSpPr>
          <p:nvPr/>
        </p:nvSpPr>
        <p:spPr bwMode="auto">
          <a:xfrm flipH="1" flipV="1">
            <a:off x="1600200" y="1828800"/>
            <a:ext cx="6096000" cy="2057400"/>
          </a:xfrm>
          <a:prstGeom prst="line">
            <a:avLst/>
          </a:prstGeom>
          <a:noFill/>
          <a:ln w="38100">
            <a:solidFill>
              <a:srgbClr val="00FFFF"/>
            </a:solidFill>
            <a:round/>
            <a:headEnd/>
            <a:tailEnd/>
          </a:ln>
        </p:spPr>
        <p:txBody>
          <a:bodyPr/>
          <a:lstStyle/>
          <a:p>
            <a:endParaRPr lang="it-IT"/>
          </a:p>
        </p:txBody>
      </p:sp>
      <p:sp>
        <p:nvSpPr>
          <p:cNvPr id="10" name="Text Box 22"/>
          <p:cNvSpPr txBox="1">
            <a:spLocks noChangeArrowheads="1"/>
          </p:cNvSpPr>
          <p:nvPr/>
        </p:nvSpPr>
        <p:spPr bwMode="auto">
          <a:xfrm>
            <a:off x="1339850" y="1447800"/>
            <a:ext cx="488950" cy="457200"/>
          </a:xfrm>
          <a:prstGeom prst="rect">
            <a:avLst/>
          </a:prstGeom>
          <a:noFill/>
          <a:ln w="9525">
            <a:noFill/>
            <a:miter lim="800000"/>
            <a:headEnd/>
            <a:tailEnd/>
          </a:ln>
        </p:spPr>
        <p:txBody>
          <a:bodyPr wrap="none">
            <a:spAutoFit/>
          </a:bodyPr>
          <a:lstStyle/>
          <a:p>
            <a:r>
              <a:rPr lang="it-IT" sz="2400" b="1" dirty="0">
                <a:latin typeface="Arial" charset="0"/>
              </a:rPr>
              <a:t>B’</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067175" y="3332163"/>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5" name="Text Box 4"/>
          <p:cNvSpPr txBox="1">
            <a:spLocks noChangeArrowheads="1"/>
          </p:cNvSpPr>
          <p:nvPr/>
        </p:nvSpPr>
        <p:spPr bwMode="auto">
          <a:xfrm>
            <a:off x="179388" y="1905000"/>
            <a:ext cx="8763000" cy="1200329"/>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The BB 'segment in the abscissa axis scales represents the resistance value to water vapor of the layer that should be added to the wall in order to prevent condensation</a:t>
            </a:r>
            <a:endParaRPr lang="en-US" sz="2400" dirty="0">
              <a:solidFill>
                <a:schemeClr val="folHlink"/>
              </a:solidFill>
              <a:latin typeface="Times New Roman" pitchFamily="18" charset="0"/>
            </a:endParaRPr>
          </a:p>
        </p:txBody>
      </p:sp>
      <p:sp>
        <p:nvSpPr>
          <p:cNvPr id="6" name="Text Box 5"/>
          <p:cNvSpPr txBox="1">
            <a:spLocks noChangeArrowheads="1"/>
          </p:cNvSpPr>
          <p:nvPr/>
        </p:nvSpPr>
        <p:spPr bwMode="auto">
          <a:xfrm>
            <a:off x="457200" y="4054475"/>
            <a:ext cx="8305800" cy="1569660"/>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Note the resistance to water vapor to be added and identified the type of the vapor barrier to be used and therefore its permeability, it is possible to determine the thickness of this layer univocally</a:t>
            </a:r>
            <a:endParaRPr lang="en-US" sz="2400" b="1" dirty="0">
              <a:solidFill>
                <a:schemeClr val="folHlink"/>
              </a:solidFill>
              <a:latin typeface="Arial" charset="0"/>
            </a:endParaRPr>
          </a:p>
        </p:txBody>
      </p:sp>
      <p:sp>
        <p:nvSpPr>
          <p:cNvPr id="7" name="Rectangle 3"/>
          <p:cNvSpPr>
            <a:spLocks noGrp="1" noChangeArrowheads="1"/>
          </p:cNvSpPr>
          <p:nvPr>
            <p:ph type="title"/>
          </p:nvPr>
        </p:nvSpPr>
        <p:spPr bwMode="auto">
          <a:xfrm>
            <a:off x="152400" y="404664"/>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EVALUATION OF THE VAPOR BARRIER THICKNESS</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9388" y="1340768"/>
            <a:ext cx="8763000" cy="5078313"/>
          </a:xfrm>
          <a:prstGeom prst="rect">
            <a:avLst/>
          </a:prstGeom>
          <a:noFill/>
          <a:ln w="9525">
            <a:noFill/>
            <a:miter lim="800000"/>
            <a:headEnd/>
            <a:tailEnd/>
          </a:ln>
        </p:spPr>
        <p:txBody>
          <a:bodyPr>
            <a:spAutoFit/>
          </a:bodyPr>
          <a:lstStyle/>
          <a:p>
            <a:pPr eaLnBrk="0" hangingPunct="0">
              <a:spcBef>
                <a:spcPct val="50000"/>
              </a:spcBef>
              <a:buClr>
                <a:schemeClr val="hlink"/>
              </a:buClr>
            </a:pPr>
            <a:r>
              <a:rPr lang="en-US" sz="2400" b="1" dirty="0" smtClean="0">
                <a:solidFill>
                  <a:schemeClr val="folHlink"/>
                </a:solidFill>
                <a:latin typeface="Arial" charset="0"/>
              </a:rPr>
              <a:t>In the use of the graphical method it should be considered that: </a:t>
            </a:r>
            <a:endParaRPr lang="it-IT" sz="2400" b="1" dirty="0" smtClean="0">
              <a:solidFill>
                <a:schemeClr val="folHlink"/>
              </a:solidFill>
              <a:latin typeface="Arial" charset="0"/>
            </a:endParaRPr>
          </a:p>
          <a:p>
            <a:pPr eaLnBrk="0" hangingPunct="0">
              <a:spcBef>
                <a:spcPct val="50000"/>
              </a:spcBef>
              <a:buClr>
                <a:schemeClr val="hlink"/>
              </a:buClr>
              <a:buFont typeface="Wingdings" pitchFamily="2" charset="2"/>
              <a:buChar char="v"/>
            </a:pPr>
            <a:r>
              <a:rPr lang="it-IT" sz="2400" b="1" dirty="0" smtClean="0">
                <a:solidFill>
                  <a:schemeClr val="folHlink"/>
                </a:solidFill>
                <a:latin typeface="Arial" charset="0"/>
              </a:rPr>
              <a:t> </a:t>
            </a:r>
            <a:r>
              <a:rPr lang="en-US" sz="2400" b="1" dirty="0" smtClean="0">
                <a:solidFill>
                  <a:schemeClr val="folHlink"/>
                </a:solidFill>
                <a:latin typeface="Arial" charset="0"/>
              </a:rPr>
              <a:t>the methodology employed allows to determine the thickness of the layer but it does not gives indications on where to place it</a:t>
            </a:r>
            <a:endParaRPr lang="it-IT" sz="2400" b="1" dirty="0" smtClean="0">
              <a:solidFill>
                <a:schemeClr val="folHlink"/>
              </a:solidFill>
              <a:latin typeface="Arial" charset="0"/>
            </a:endParaRPr>
          </a:p>
          <a:p>
            <a:pPr eaLnBrk="0" hangingPunct="0">
              <a:spcBef>
                <a:spcPct val="50000"/>
              </a:spcBef>
              <a:buClr>
                <a:schemeClr val="hlink"/>
              </a:buClr>
              <a:buFont typeface="Wingdings" pitchFamily="2" charset="2"/>
              <a:buChar char="v"/>
            </a:pPr>
            <a:r>
              <a:rPr lang="it-IT" sz="2400" b="1" dirty="0" smtClean="0">
                <a:solidFill>
                  <a:schemeClr val="folHlink"/>
                </a:solidFill>
                <a:latin typeface="Arial" charset="0"/>
              </a:rPr>
              <a:t> </a:t>
            </a:r>
            <a:r>
              <a:rPr lang="en-US" sz="2400" b="1" dirty="0" smtClean="0">
                <a:solidFill>
                  <a:schemeClr val="folHlink"/>
                </a:solidFill>
                <a:latin typeface="Arial" charset="0"/>
              </a:rPr>
              <a:t>in the case of operations that use as barriers the thermal insulations, it should not be forgotten that their use modifies significantly the saturation pressure, </a:t>
            </a:r>
            <a:r>
              <a:rPr lang="it-IT" sz="2400" b="1" dirty="0" err="1" smtClean="0">
                <a:solidFill>
                  <a:schemeClr val="folHlink"/>
                </a:solidFill>
                <a:latin typeface="Arial" charset="0"/>
              </a:rPr>
              <a:t>p</a:t>
            </a:r>
            <a:r>
              <a:rPr lang="it-IT" sz="2400" b="1" baseline="-25000" dirty="0" err="1" smtClean="0">
                <a:solidFill>
                  <a:schemeClr val="folHlink"/>
                </a:solidFill>
                <a:latin typeface="Arial" charset="0"/>
              </a:rPr>
              <a:t>vs</a:t>
            </a:r>
            <a:endParaRPr lang="it-IT" sz="2400" b="1" dirty="0">
              <a:solidFill>
                <a:schemeClr val="folHlink"/>
              </a:solidFill>
              <a:latin typeface="Arial" charset="0"/>
            </a:endParaRPr>
          </a:p>
          <a:p>
            <a:pPr eaLnBrk="0" hangingPunct="0">
              <a:spcBef>
                <a:spcPct val="50000"/>
              </a:spcBef>
              <a:buClr>
                <a:schemeClr val="hlink"/>
              </a:buClr>
              <a:buFont typeface="Wingdings" pitchFamily="2" charset="2"/>
              <a:buChar char="v"/>
            </a:pPr>
            <a:r>
              <a:rPr lang="it-IT" sz="2400" b="1" dirty="0" smtClean="0">
                <a:solidFill>
                  <a:schemeClr val="folHlink"/>
                </a:solidFill>
                <a:latin typeface="Arial" charset="0"/>
              </a:rPr>
              <a:t> </a:t>
            </a:r>
            <a:r>
              <a:rPr lang="en-US" sz="2400" b="1" dirty="0" smtClean="0">
                <a:solidFill>
                  <a:schemeClr val="folHlink"/>
                </a:solidFill>
                <a:latin typeface="Arial" charset="0"/>
              </a:rPr>
              <a:t>the resistance to the water vapor differs from material to material also of various orders of magnitude, then it follows the difficulty to </a:t>
            </a:r>
            <a:r>
              <a:rPr lang="en-US" sz="2400" b="1" dirty="0" err="1" smtClean="0">
                <a:solidFill>
                  <a:schemeClr val="folHlink"/>
                </a:solidFill>
                <a:latin typeface="Arial" charset="0"/>
              </a:rPr>
              <a:t>buid</a:t>
            </a:r>
            <a:r>
              <a:rPr lang="en-US" sz="2400" b="1" dirty="0" smtClean="0">
                <a:solidFill>
                  <a:schemeClr val="folHlink"/>
                </a:solidFill>
                <a:latin typeface="Arial" charset="0"/>
              </a:rPr>
              <a:t> a proper abscissa scale in the diagram to solve the problem</a:t>
            </a:r>
            <a:endParaRPr lang="it-IT" sz="2400" b="1" dirty="0">
              <a:solidFill>
                <a:schemeClr val="folHlink"/>
              </a:solidFill>
              <a:latin typeface="Arial" charset="0"/>
            </a:endParaRPr>
          </a:p>
        </p:txBody>
      </p:sp>
      <p:sp>
        <p:nvSpPr>
          <p:cNvPr id="5" name="Rectangle 3"/>
          <p:cNvSpPr>
            <a:spLocks noGrp="1" noChangeArrowheads="1"/>
          </p:cNvSpPr>
          <p:nvPr>
            <p:ph type="title"/>
          </p:nvPr>
        </p:nvSpPr>
        <p:spPr bwMode="auto">
          <a:xfrm>
            <a:off x="152400" y="188640"/>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EVALUATION OF THE VAPOR BARRIER THICKNESS</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838200" y="1881188"/>
            <a:ext cx="7467600" cy="1200329"/>
          </a:xfrm>
          <a:prstGeom prst="rect">
            <a:avLst/>
          </a:prstGeom>
          <a:noFill/>
          <a:ln w="9525">
            <a:noFill/>
            <a:miter lim="800000"/>
            <a:headEnd/>
            <a:tailEnd/>
          </a:ln>
        </p:spPr>
        <p:txBody>
          <a:bodyPr>
            <a:spAutoFit/>
          </a:bodyPr>
          <a:lstStyle/>
          <a:p>
            <a:pPr eaLnBrk="0" hangingPunct="0"/>
            <a:r>
              <a:rPr lang="en-US" sz="2400" b="1" dirty="0" smtClean="0">
                <a:solidFill>
                  <a:schemeClr val="folHlink"/>
                </a:solidFill>
                <a:latin typeface="Arial" charset="0"/>
              </a:rPr>
              <a:t>In some cases also with the use of the vapor barrier it is not possible to eliminate completely the interstitial condensation.</a:t>
            </a:r>
            <a:endParaRPr lang="en-US" sz="2400" dirty="0">
              <a:solidFill>
                <a:schemeClr val="folHlink"/>
              </a:solidFill>
              <a:latin typeface="Arial" charset="0"/>
            </a:endParaRPr>
          </a:p>
        </p:txBody>
      </p:sp>
      <p:sp>
        <p:nvSpPr>
          <p:cNvPr id="5" name="Rectangle 4"/>
          <p:cNvSpPr>
            <a:spLocks noChangeArrowheads="1"/>
          </p:cNvSpPr>
          <p:nvPr/>
        </p:nvSpPr>
        <p:spPr bwMode="auto">
          <a:xfrm>
            <a:off x="990600" y="4222750"/>
            <a:ext cx="7239000" cy="1200329"/>
          </a:xfrm>
          <a:prstGeom prst="rect">
            <a:avLst/>
          </a:prstGeom>
          <a:noFill/>
          <a:ln w="9525">
            <a:noFill/>
            <a:miter lim="800000"/>
            <a:headEnd/>
            <a:tailEnd/>
          </a:ln>
        </p:spPr>
        <p:txBody>
          <a:bodyPr>
            <a:spAutoFit/>
          </a:bodyPr>
          <a:lstStyle/>
          <a:p>
            <a:pPr eaLnBrk="0" hangingPunct="0"/>
            <a:r>
              <a:rPr lang="en-US" sz="2400" b="1" dirty="0" smtClean="0">
                <a:solidFill>
                  <a:schemeClr val="folHlink"/>
                </a:solidFill>
                <a:latin typeface="Arial" charset="0"/>
                <a:cs typeface="Arial" charset="0"/>
              </a:rPr>
              <a:t>However, it is reasonable to think that the negative effects of condensation are observable from </a:t>
            </a:r>
            <a:r>
              <a:rPr lang="en-US" sz="2400" b="1" u="sng" dirty="0" smtClean="0">
                <a:solidFill>
                  <a:schemeClr val="folHlink"/>
                </a:solidFill>
                <a:latin typeface="Arial" charset="0"/>
                <a:cs typeface="Arial" charset="0"/>
              </a:rPr>
              <a:t>threshold levels</a:t>
            </a:r>
            <a:r>
              <a:rPr lang="en-US" sz="2400" b="1" dirty="0" smtClean="0">
                <a:solidFill>
                  <a:schemeClr val="folHlink"/>
                </a:solidFill>
                <a:latin typeface="Arial" charset="0"/>
                <a:cs typeface="Arial" charset="0"/>
              </a:rPr>
              <a:t>.</a:t>
            </a:r>
            <a:endParaRPr lang="it-IT" sz="2400" b="1" dirty="0">
              <a:solidFill>
                <a:schemeClr val="folHlink"/>
              </a:solidFill>
              <a:latin typeface="Arial" charset="0"/>
            </a:endParaRPr>
          </a:p>
        </p:txBody>
      </p:sp>
      <p:sp>
        <p:nvSpPr>
          <p:cNvPr id="6" name="Text Box 6"/>
          <p:cNvSpPr txBox="1">
            <a:spLocks noChangeArrowheads="1"/>
          </p:cNvSpPr>
          <p:nvPr/>
        </p:nvSpPr>
        <p:spPr bwMode="auto">
          <a:xfrm>
            <a:off x="4067175" y="3500438"/>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7" name="Rectangle 3"/>
          <p:cNvSpPr>
            <a:spLocks noGrp="1" noChangeArrowheads="1"/>
          </p:cNvSpPr>
          <p:nvPr>
            <p:ph type="title"/>
          </p:nvPr>
        </p:nvSpPr>
        <p:spPr bwMode="auto">
          <a:xfrm>
            <a:off x="152400" y="188640"/>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EVALUATION OF THE VAPOR BARRIER THICKNESS</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2286000"/>
            <a:ext cx="8153400" cy="1569660"/>
          </a:xfrm>
          <a:prstGeom prst="rect">
            <a:avLst/>
          </a:prstGeom>
          <a:noFill/>
          <a:ln w="9525">
            <a:noFill/>
            <a:miter lim="800000"/>
            <a:headEnd/>
            <a:tailEnd/>
          </a:ln>
        </p:spPr>
        <p:txBody>
          <a:bodyPr>
            <a:spAutoFit/>
          </a:bodyPr>
          <a:lstStyle/>
          <a:p>
            <a:pPr eaLnBrk="0" hangingPunct="0"/>
            <a:r>
              <a:rPr lang="en-US" sz="2400" b="1" dirty="0" smtClean="0">
                <a:solidFill>
                  <a:schemeClr val="folHlink"/>
                </a:solidFill>
                <a:latin typeface="Arial" charset="0"/>
              </a:rPr>
              <a:t>In other words, it is assumed that a limited value of the amount of water accumulated, at the end of the condensation period, is compatible with the good conservation of materials</a:t>
            </a:r>
            <a:endParaRPr lang="it-IT" sz="2400" dirty="0">
              <a:solidFill>
                <a:schemeClr val="folHlink"/>
              </a:solidFill>
              <a:latin typeface="Arial" charset="0"/>
            </a:endParaRPr>
          </a:p>
        </p:txBody>
      </p:sp>
      <p:sp>
        <p:nvSpPr>
          <p:cNvPr id="5" name="Rectangle 5"/>
          <p:cNvSpPr>
            <a:spLocks noChangeArrowheads="1"/>
          </p:cNvSpPr>
          <p:nvPr/>
        </p:nvSpPr>
        <p:spPr bwMode="auto">
          <a:xfrm>
            <a:off x="533400" y="4756150"/>
            <a:ext cx="8153400" cy="1200329"/>
          </a:xfrm>
          <a:prstGeom prst="rect">
            <a:avLst/>
          </a:prstGeom>
          <a:noFill/>
          <a:ln w="9525">
            <a:noFill/>
            <a:miter lim="800000"/>
            <a:headEnd/>
            <a:tailEnd/>
          </a:ln>
        </p:spPr>
        <p:txBody>
          <a:bodyPr>
            <a:spAutoFit/>
          </a:bodyPr>
          <a:lstStyle/>
          <a:p>
            <a:pPr algn="just" eaLnBrk="0" hangingPunct="0"/>
            <a:r>
              <a:rPr lang="en-US" sz="2400" b="1" dirty="0" smtClean="0">
                <a:solidFill>
                  <a:schemeClr val="folHlink"/>
                </a:solidFill>
                <a:latin typeface="Arial" charset="0"/>
              </a:rPr>
              <a:t>The phenomenon should necessarily be reversible that is the condensed water must evaporate before the next condensation period</a:t>
            </a:r>
            <a:endParaRPr lang="en-US" sz="2400" dirty="0">
              <a:solidFill>
                <a:schemeClr val="folHlink"/>
              </a:solidFill>
              <a:latin typeface="Arial" charset="0"/>
            </a:endParaRPr>
          </a:p>
        </p:txBody>
      </p:sp>
      <p:sp>
        <p:nvSpPr>
          <p:cNvPr id="6" name="Text Box 6"/>
          <p:cNvSpPr txBox="1">
            <a:spLocks noChangeArrowheads="1"/>
          </p:cNvSpPr>
          <p:nvPr/>
        </p:nvSpPr>
        <p:spPr bwMode="auto">
          <a:xfrm>
            <a:off x="4114800" y="4114800"/>
            <a:ext cx="990600" cy="457200"/>
          </a:xfrm>
          <a:prstGeom prst="rect">
            <a:avLst/>
          </a:prstGeom>
          <a:noFill/>
          <a:ln w="9525">
            <a:noFill/>
            <a:miter lim="800000"/>
            <a:headEnd/>
            <a:tailEnd/>
          </a:ln>
        </p:spPr>
        <p:txBody>
          <a:bodyPr>
            <a:spAutoFit/>
          </a:bodyPr>
          <a:lstStyle/>
          <a:p>
            <a:pPr marL="190500" indent="-190500" algn="ctr">
              <a:spcBef>
                <a:spcPct val="50000"/>
              </a:spcBef>
            </a:pPr>
            <a:r>
              <a:rPr lang="it-IT" sz="2400" b="1" dirty="0">
                <a:solidFill>
                  <a:schemeClr val="hlink"/>
                </a:solidFill>
                <a:latin typeface="Arial" charset="0"/>
                <a:sym typeface="Wingdings" pitchFamily="2" charset="2"/>
              </a:rPr>
              <a:t></a:t>
            </a:r>
            <a:endParaRPr lang="it-IT" sz="2400" b="1" dirty="0">
              <a:solidFill>
                <a:schemeClr val="hlink"/>
              </a:solidFill>
              <a:latin typeface="Arial" charset="0"/>
            </a:endParaRPr>
          </a:p>
        </p:txBody>
      </p:sp>
      <p:sp>
        <p:nvSpPr>
          <p:cNvPr id="7" name="Rectangle 3"/>
          <p:cNvSpPr>
            <a:spLocks noGrp="1" noChangeArrowheads="1"/>
          </p:cNvSpPr>
          <p:nvPr>
            <p:ph type="title"/>
          </p:nvPr>
        </p:nvSpPr>
        <p:spPr bwMode="auto">
          <a:xfrm>
            <a:off x="152400" y="188640"/>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EVALUATION OF THE VAPOR BARRIER THICKNESS</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114800" y="18288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5" name="Rectangle 5"/>
          <p:cNvSpPr>
            <a:spLocks noChangeArrowheads="1"/>
          </p:cNvSpPr>
          <p:nvPr/>
        </p:nvSpPr>
        <p:spPr bwMode="auto">
          <a:xfrm>
            <a:off x="533400" y="2438400"/>
            <a:ext cx="8153400" cy="1200329"/>
          </a:xfrm>
          <a:prstGeom prst="rect">
            <a:avLst/>
          </a:prstGeom>
          <a:noFill/>
          <a:ln w="9525">
            <a:noFill/>
            <a:miter lim="800000"/>
            <a:headEnd/>
            <a:tailEnd/>
          </a:ln>
        </p:spPr>
        <p:txBody>
          <a:bodyPr>
            <a:spAutoFit/>
          </a:bodyPr>
          <a:lstStyle/>
          <a:p>
            <a:pPr algn="just" eaLnBrk="0" hangingPunct="0"/>
            <a:r>
              <a:rPr lang="en-US" sz="2400" b="1" dirty="0" smtClean="0">
                <a:solidFill>
                  <a:schemeClr val="folHlink"/>
                </a:solidFill>
                <a:latin typeface="Arial" charset="0"/>
              </a:rPr>
              <a:t>In this way, the average amount of liquid water present in the material in each annual cycle will be equal to zero.</a:t>
            </a:r>
            <a:endParaRPr lang="en-US" sz="2400" dirty="0">
              <a:solidFill>
                <a:schemeClr val="folHlink"/>
              </a:solidFill>
              <a:latin typeface="Arial" charset="0"/>
            </a:endParaRPr>
          </a:p>
        </p:txBody>
      </p:sp>
      <p:sp>
        <p:nvSpPr>
          <p:cNvPr id="6" name="Rectangle 7"/>
          <p:cNvSpPr>
            <a:spLocks noChangeArrowheads="1"/>
          </p:cNvSpPr>
          <p:nvPr/>
        </p:nvSpPr>
        <p:spPr bwMode="auto">
          <a:xfrm>
            <a:off x="838200" y="4298950"/>
            <a:ext cx="7838256" cy="1200329"/>
          </a:xfrm>
          <a:prstGeom prst="rect">
            <a:avLst/>
          </a:prstGeom>
          <a:noFill/>
          <a:ln w="9525">
            <a:noFill/>
            <a:miter lim="800000"/>
            <a:headEnd/>
            <a:tailEnd/>
          </a:ln>
        </p:spPr>
        <p:txBody>
          <a:bodyPr wrap="square">
            <a:spAutoFit/>
          </a:bodyPr>
          <a:lstStyle/>
          <a:p>
            <a:pPr eaLnBrk="0" hangingPunct="0"/>
            <a:r>
              <a:rPr lang="en-US" sz="2400" b="1" dirty="0" smtClean="0">
                <a:solidFill>
                  <a:schemeClr val="folHlink"/>
                </a:solidFill>
                <a:latin typeface="Arial" charset="0"/>
              </a:rPr>
              <a:t>However, it should be underlined that:</a:t>
            </a:r>
          </a:p>
          <a:p>
            <a:pPr eaLnBrk="0" hangingPunct="0"/>
            <a:r>
              <a:rPr lang="en-US" sz="2400" b="1" dirty="0" smtClean="0">
                <a:solidFill>
                  <a:schemeClr val="folHlink"/>
                </a:solidFill>
                <a:latin typeface="Arial" charset="0"/>
              </a:rPr>
              <a:t>the testing of these phenomena is not yet sufficient to give an unambiguous interpretation for all cases</a:t>
            </a:r>
            <a:endParaRPr lang="it-IT" sz="2400" b="1" dirty="0">
              <a:solidFill>
                <a:schemeClr val="folHlink"/>
              </a:solidFill>
              <a:latin typeface="Arial" charset="0"/>
            </a:endParaRPr>
          </a:p>
        </p:txBody>
      </p:sp>
      <p:sp>
        <p:nvSpPr>
          <p:cNvPr id="7" name="Text Box 9"/>
          <p:cNvSpPr txBox="1">
            <a:spLocks noChangeArrowheads="1"/>
          </p:cNvSpPr>
          <p:nvPr/>
        </p:nvSpPr>
        <p:spPr bwMode="auto">
          <a:xfrm>
            <a:off x="4114800" y="34290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8" name="Rectangle 3"/>
          <p:cNvSpPr>
            <a:spLocks noGrp="1" noChangeArrowheads="1"/>
          </p:cNvSpPr>
          <p:nvPr>
            <p:ph type="title"/>
          </p:nvPr>
        </p:nvSpPr>
        <p:spPr bwMode="auto">
          <a:xfrm>
            <a:off x="152400" y="188640"/>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EVALUATION OF THE VAPOR BARRIER THICKNESS</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323528" y="2939460"/>
            <a:ext cx="8640960" cy="1569660"/>
          </a:xfrm>
          <a:prstGeom prst="rect">
            <a:avLst/>
          </a:prstGeom>
        </p:spPr>
        <p:txBody>
          <a:bodyPr wrap="square">
            <a:spAutoFit/>
          </a:bodyPr>
          <a:lstStyle/>
          <a:p>
            <a:pPr eaLnBrk="0" hangingPunct="0"/>
            <a:r>
              <a:rPr lang="en-US" sz="2400" b="1" dirty="0" smtClean="0">
                <a:solidFill>
                  <a:schemeClr val="folHlink"/>
                </a:solidFill>
                <a:latin typeface="Arial" charset="0"/>
              </a:rPr>
              <a:t>In the opinion of some researchers, for some materials it may at present be considered tolerable maximum values of condensed water </a:t>
            </a:r>
            <a:r>
              <a:rPr lang="it-IT" sz="2400" b="1" dirty="0" err="1" smtClean="0">
                <a:solidFill>
                  <a:schemeClr val="hlink"/>
                </a:solidFill>
                <a:latin typeface="Arial" charset="0"/>
              </a:rPr>
              <a:t>m</a:t>
            </a:r>
            <a:r>
              <a:rPr lang="it-IT" sz="2400" b="1" baseline="-25000" dirty="0" err="1" smtClean="0">
                <a:solidFill>
                  <a:schemeClr val="hlink"/>
                </a:solidFill>
                <a:latin typeface="Arial" charset="0"/>
              </a:rPr>
              <a:t>lim</a:t>
            </a:r>
            <a:r>
              <a:rPr lang="it-IT" sz="2400" b="1" dirty="0" smtClean="0">
                <a:solidFill>
                  <a:schemeClr val="folHlink"/>
                </a:solidFill>
                <a:latin typeface="Arial" charset="0"/>
              </a:rPr>
              <a:t> </a:t>
            </a:r>
            <a:r>
              <a:rPr lang="en-US" sz="2400" b="1" dirty="0" smtClean="0">
                <a:solidFill>
                  <a:schemeClr val="folHlink"/>
                </a:solidFill>
                <a:latin typeface="Arial" charset="0"/>
              </a:rPr>
              <a:t>given in the regulations “of each country where it exists”</a:t>
            </a:r>
          </a:p>
        </p:txBody>
      </p:sp>
      <p:sp>
        <p:nvSpPr>
          <p:cNvPr id="9" name="Text Box 4"/>
          <p:cNvSpPr txBox="1">
            <a:spLocks noChangeArrowheads="1"/>
          </p:cNvSpPr>
          <p:nvPr/>
        </p:nvSpPr>
        <p:spPr bwMode="auto">
          <a:xfrm>
            <a:off x="4114800" y="18288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10" name="Rectangle 3"/>
          <p:cNvSpPr>
            <a:spLocks noGrp="1" noChangeArrowheads="1"/>
          </p:cNvSpPr>
          <p:nvPr>
            <p:ph type="title"/>
          </p:nvPr>
        </p:nvSpPr>
        <p:spPr bwMode="auto">
          <a:xfrm>
            <a:off x="152400" y="188640"/>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EVALUATION OF THE VAPOR BARRIER THICKNESS</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p:cNvGraphicFramePr>
            <a:graphicFrameLocks noChangeAspect="1"/>
          </p:cNvGraphicFramePr>
          <p:nvPr/>
        </p:nvGraphicFramePr>
        <p:xfrm>
          <a:off x="211011" y="2274888"/>
          <a:ext cx="8710613" cy="2736850"/>
        </p:xfrm>
        <a:graphic>
          <a:graphicData uri="http://schemas.openxmlformats.org/presentationml/2006/ole">
            <p:oleObj spid="_x0000_s128003" name="Worksheet" r:id="rId3" imgW="5629114" imgH="1771485" progId="Excel.Sheet.8">
              <p:embed/>
            </p:oleObj>
          </a:graphicData>
        </a:graphic>
      </p:graphicFrame>
      <p:sp>
        <p:nvSpPr>
          <p:cNvPr id="8" name="Rectangle 3"/>
          <p:cNvSpPr>
            <a:spLocks noGrp="1" noChangeArrowheads="1"/>
          </p:cNvSpPr>
          <p:nvPr>
            <p:ph type="title"/>
          </p:nvPr>
        </p:nvSpPr>
        <p:spPr bwMode="auto">
          <a:xfrm>
            <a:off x="152400" y="188640"/>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ACCEPTABLE CONDENSED WATER MASS IN MATERIALS</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rete mattoni"/>
          <p:cNvPicPr>
            <a:picLocks noChangeAspect="1" noChangeArrowheads="1"/>
          </p:cNvPicPr>
          <p:nvPr/>
        </p:nvPicPr>
        <p:blipFill>
          <a:blip r:embed="rId3" cstate="print"/>
          <a:srcRect/>
          <a:stretch>
            <a:fillRect/>
          </a:stretch>
        </p:blipFill>
        <p:spPr bwMode="auto">
          <a:xfrm>
            <a:off x="7162800" y="1672828"/>
            <a:ext cx="657225" cy="2908300"/>
          </a:xfrm>
          <a:prstGeom prst="rect">
            <a:avLst/>
          </a:prstGeom>
          <a:noFill/>
          <a:ln w="9525">
            <a:noFill/>
            <a:miter lim="800000"/>
            <a:headEnd/>
            <a:tailEnd/>
          </a:ln>
        </p:spPr>
      </p:pic>
      <p:sp>
        <p:nvSpPr>
          <p:cNvPr id="5" name="Text Box 7"/>
          <p:cNvSpPr txBox="1">
            <a:spLocks noChangeArrowheads="1"/>
          </p:cNvSpPr>
          <p:nvPr/>
        </p:nvSpPr>
        <p:spPr bwMode="auto">
          <a:xfrm>
            <a:off x="228600" y="1840756"/>
            <a:ext cx="4724400" cy="2308324"/>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Considering a generic portion of a material inside a multilayer wall, by applying the principle of conservation of mass for the water vapor, in the steady state, it is</a:t>
            </a:r>
            <a:r>
              <a:rPr lang="it-IT" sz="2400" b="1" dirty="0" smtClean="0">
                <a:solidFill>
                  <a:schemeClr val="folHlink"/>
                </a:solidFill>
                <a:latin typeface="Arial" charset="0"/>
              </a:rPr>
              <a:t>:</a:t>
            </a:r>
            <a:endParaRPr lang="it-IT" sz="2400" b="1" dirty="0">
              <a:solidFill>
                <a:schemeClr val="folHlink"/>
              </a:solidFill>
              <a:latin typeface="Arial" charset="0"/>
            </a:endParaRPr>
          </a:p>
        </p:txBody>
      </p:sp>
      <p:grpSp>
        <p:nvGrpSpPr>
          <p:cNvPr id="6" name="Group 25"/>
          <p:cNvGrpSpPr>
            <a:grpSpLocks/>
          </p:cNvGrpSpPr>
          <p:nvPr/>
        </p:nvGrpSpPr>
        <p:grpSpPr bwMode="auto">
          <a:xfrm>
            <a:off x="5791200" y="1930003"/>
            <a:ext cx="1079500" cy="887413"/>
            <a:chOff x="3648" y="970"/>
            <a:chExt cx="680" cy="559"/>
          </a:xfrm>
        </p:grpSpPr>
        <p:sp>
          <p:nvSpPr>
            <p:cNvPr id="7" name="AutoShape 3"/>
            <p:cNvSpPr>
              <a:spLocks noChangeArrowheads="1"/>
            </p:cNvSpPr>
            <p:nvPr/>
          </p:nvSpPr>
          <p:spPr bwMode="auto">
            <a:xfrm>
              <a:off x="3648" y="1384"/>
              <a:ext cx="680" cy="145"/>
            </a:xfrm>
            <a:prstGeom prst="rightArrow">
              <a:avLst>
                <a:gd name="adj1" fmla="val 50000"/>
                <a:gd name="adj2" fmla="val 117241"/>
              </a:avLst>
            </a:prstGeom>
            <a:solidFill>
              <a:srgbClr val="66FFFF"/>
            </a:solidFill>
            <a:ln w="9525">
              <a:solidFill>
                <a:schemeClr val="tx1"/>
              </a:solidFill>
              <a:miter lim="800000"/>
              <a:headEnd/>
              <a:tailEnd/>
            </a:ln>
          </p:spPr>
          <p:txBody>
            <a:bodyPr wrap="none" anchor="ctr"/>
            <a:lstStyle/>
            <a:p>
              <a:endParaRPr lang="it-IT"/>
            </a:p>
          </p:txBody>
        </p:sp>
        <p:graphicFrame>
          <p:nvGraphicFramePr>
            <p:cNvPr id="8" name="Object 1027"/>
            <p:cNvGraphicFramePr>
              <a:graphicFrameLocks noChangeAspect="1"/>
            </p:cNvGraphicFramePr>
            <p:nvPr/>
          </p:nvGraphicFramePr>
          <p:xfrm>
            <a:off x="3760" y="970"/>
            <a:ext cx="299" cy="384"/>
          </p:xfrm>
          <a:graphic>
            <a:graphicData uri="http://schemas.openxmlformats.org/presentationml/2006/ole">
              <p:oleObj spid="_x0000_s129026" name="Equation" r:id="rId4" imgW="177480" imgH="228600" progId="Equation.DSMT4">
                <p:embed/>
              </p:oleObj>
            </a:graphicData>
          </a:graphic>
        </p:graphicFrame>
      </p:grpSp>
      <p:grpSp>
        <p:nvGrpSpPr>
          <p:cNvPr id="9" name="Group 26"/>
          <p:cNvGrpSpPr>
            <a:grpSpLocks/>
          </p:cNvGrpSpPr>
          <p:nvPr/>
        </p:nvGrpSpPr>
        <p:grpSpPr bwMode="auto">
          <a:xfrm>
            <a:off x="7924800" y="1930003"/>
            <a:ext cx="1079500" cy="962025"/>
            <a:chOff x="4992" y="970"/>
            <a:chExt cx="680" cy="606"/>
          </a:xfrm>
        </p:grpSpPr>
        <p:sp>
          <p:nvSpPr>
            <p:cNvPr id="10" name="AutoShape 4"/>
            <p:cNvSpPr>
              <a:spLocks noChangeArrowheads="1"/>
            </p:cNvSpPr>
            <p:nvPr/>
          </p:nvSpPr>
          <p:spPr bwMode="auto">
            <a:xfrm>
              <a:off x="4992" y="1432"/>
              <a:ext cx="680" cy="144"/>
            </a:xfrm>
            <a:prstGeom prst="rightArrow">
              <a:avLst>
                <a:gd name="adj1" fmla="val 50000"/>
                <a:gd name="adj2" fmla="val 118056"/>
              </a:avLst>
            </a:prstGeom>
            <a:solidFill>
              <a:srgbClr val="66FFFF"/>
            </a:solidFill>
            <a:ln w="9525">
              <a:solidFill>
                <a:schemeClr val="tx1"/>
              </a:solidFill>
              <a:miter lim="800000"/>
              <a:headEnd/>
              <a:tailEnd/>
            </a:ln>
          </p:spPr>
          <p:txBody>
            <a:bodyPr wrap="none" anchor="ctr"/>
            <a:lstStyle/>
            <a:p>
              <a:endParaRPr lang="it-IT"/>
            </a:p>
          </p:txBody>
        </p:sp>
        <p:graphicFrame>
          <p:nvGraphicFramePr>
            <p:cNvPr id="11" name="Object 1026"/>
            <p:cNvGraphicFramePr>
              <a:graphicFrameLocks noChangeAspect="1"/>
            </p:cNvGraphicFramePr>
            <p:nvPr/>
          </p:nvGraphicFramePr>
          <p:xfrm>
            <a:off x="5087" y="970"/>
            <a:ext cx="343" cy="384"/>
          </p:xfrm>
          <a:graphic>
            <a:graphicData uri="http://schemas.openxmlformats.org/presentationml/2006/ole">
              <p:oleObj spid="_x0000_s129027" name="Equation" r:id="rId5" imgW="203040" imgH="228600" progId="Equation.DSMT4">
                <p:embed/>
              </p:oleObj>
            </a:graphicData>
          </a:graphic>
        </p:graphicFrame>
      </p:grpSp>
      <p:grpSp>
        <p:nvGrpSpPr>
          <p:cNvPr id="12" name="Group 27"/>
          <p:cNvGrpSpPr>
            <a:grpSpLocks/>
          </p:cNvGrpSpPr>
          <p:nvPr/>
        </p:nvGrpSpPr>
        <p:grpSpPr bwMode="auto">
          <a:xfrm>
            <a:off x="7254875" y="2371328"/>
            <a:ext cx="508000" cy="1358900"/>
            <a:chOff x="4570" y="1248"/>
            <a:chExt cx="320" cy="856"/>
          </a:xfrm>
        </p:grpSpPr>
        <p:sp>
          <p:nvSpPr>
            <p:cNvPr id="13" name="AutoShape 10"/>
            <p:cNvSpPr>
              <a:spLocks noChangeArrowheads="1"/>
            </p:cNvSpPr>
            <p:nvPr/>
          </p:nvSpPr>
          <p:spPr bwMode="auto">
            <a:xfrm rot="5400000">
              <a:off x="4536" y="1840"/>
              <a:ext cx="384" cy="144"/>
            </a:xfrm>
            <a:prstGeom prst="rightArrow">
              <a:avLst>
                <a:gd name="adj1" fmla="val 50000"/>
                <a:gd name="adj2" fmla="val 66667"/>
              </a:avLst>
            </a:prstGeom>
            <a:solidFill>
              <a:srgbClr val="66FFFF"/>
            </a:solidFill>
            <a:ln w="9525">
              <a:solidFill>
                <a:schemeClr val="tx1"/>
              </a:solidFill>
              <a:miter lim="800000"/>
              <a:headEnd/>
              <a:tailEnd/>
            </a:ln>
          </p:spPr>
          <p:txBody>
            <a:bodyPr wrap="none" anchor="ctr"/>
            <a:lstStyle/>
            <a:p>
              <a:endParaRPr lang="it-IT"/>
            </a:p>
          </p:txBody>
        </p:sp>
        <p:graphicFrame>
          <p:nvGraphicFramePr>
            <p:cNvPr id="14" name="Object 1025"/>
            <p:cNvGraphicFramePr>
              <a:graphicFrameLocks noChangeAspect="1"/>
            </p:cNvGraphicFramePr>
            <p:nvPr/>
          </p:nvGraphicFramePr>
          <p:xfrm>
            <a:off x="4570" y="1248"/>
            <a:ext cx="320" cy="384"/>
          </p:xfrm>
          <a:graphic>
            <a:graphicData uri="http://schemas.openxmlformats.org/presentationml/2006/ole">
              <p:oleObj spid="_x0000_s129028" name="Equation" r:id="rId6" imgW="190440" imgH="228600" progId="Equation.DSMT4">
                <p:embed/>
              </p:oleObj>
            </a:graphicData>
          </a:graphic>
        </p:graphicFrame>
      </p:grpSp>
      <p:graphicFrame>
        <p:nvGraphicFramePr>
          <p:cNvPr id="15" name="Object 1024"/>
          <p:cNvGraphicFramePr>
            <a:graphicFrameLocks noChangeAspect="1"/>
          </p:cNvGraphicFramePr>
          <p:nvPr/>
        </p:nvGraphicFramePr>
        <p:xfrm>
          <a:off x="1371600" y="4648200"/>
          <a:ext cx="6478588" cy="1252538"/>
        </p:xfrm>
        <a:graphic>
          <a:graphicData uri="http://schemas.openxmlformats.org/presentationml/2006/ole">
            <p:oleObj spid="_x0000_s129029" name="Equation" r:id="rId7" imgW="2361960" imgH="457200" progId="Equation.DSMT4">
              <p:embed/>
            </p:oleObj>
          </a:graphicData>
        </a:graphic>
      </p:graphicFrame>
      <p:sp>
        <p:nvSpPr>
          <p:cNvPr id="16" name="Rectangle 3"/>
          <p:cNvSpPr>
            <a:spLocks noGrp="1" noChangeArrowheads="1"/>
          </p:cNvSpPr>
          <p:nvPr>
            <p:ph type="title"/>
          </p:nvPr>
        </p:nvSpPr>
        <p:spPr bwMode="auto">
          <a:xfrm>
            <a:off x="152400" y="188640"/>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ACCEPTABLE CONDENSED WATER MASS IN MATERIALS</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628650"/>
            <a:ext cx="8229600" cy="666750"/>
          </a:xfrm>
          <a:ln>
            <a:miter lim="800000"/>
            <a:headEnd/>
            <a:tailEnd/>
          </a:ln>
        </p:spPr>
        <p:txBody>
          <a:bodyPr vert="horz" wrap="square" lIns="91440" tIns="45720" rIns="91440" bIns="45720" numCol="1" anchor="t" anchorCtr="0" compatLnSpc="1">
            <a:prstTxWarp prst="textNoShape">
              <a:avLst/>
            </a:prstTxWarp>
          </a:bodyPr>
          <a:lstStyle/>
          <a:p>
            <a:pPr>
              <a:defRPr/>
            </a:pPr>
            <a:r>
              <a:rPr lang="it-IT" sz="3600" b="1" dirty="0" smtClean="0">
                <a:solidFill>
                  <a:schemeClr val="hlink"/>
                </a:solidFill>
                <a:latin typeface="Arial" charset="0"/>
              </a:rPr>
              <a:t>VAPOR DIFFUSION</a:t>
            </a:r>
            <a:endParaRPr lang="it-IT" sz="3600" dirty="0" smtClean="0">
              <a:solidFill>
                <a:schemeClr val="bg2"/>
              </a:solidFill>
              <a:latin typeface="Arial" charset="0"/>
            </a:endParaRPr>
          </a:p>
        </p:txBody>
      </p:sp>
      <p:sp>
        <p:nvSpPr>
          <p:cNvPr id="5" name="Text Box 4"/>
          <p:cNvSpPr txBox="1">
            <a:spLocks noChangeArrowheads="1"/>
          </p:cNvSpPr>
          <p:nvPr/>
        </p:nvSpPr>
        <p:spPr bwMode="auto">
          <a:xfrm>
            <a:off x="1331640" y="1700808"/>
            <a:ext cx="6858000" cy="1815882"/>
          </a:xfrm>
          <a:prstGeom prst="rect">
            <a:avLst/>
          </a:prstGeom>
          <a:noFill/>
          <a:ln w="9525">
            <a:noFill/>
            <a:miter lim="800000"/>
            <a:headEnd/>
            <a:tailEnd/>
          </a:ln>
        </p:spPr>
        <p:txBody>
          <a:bodyPr>
            <a:spAutoFit/>
          </a:bodyPr>
          <a:lstStyle/>
          <a:p>
            <a:pPr>
              <a:spcBef>
                <a:spcPct val="50000"/>
              </a:spcBef>
            </a:pPr>
            <a:r>
              <a:rPr lang="en-US" sz="2800" b="1" dirty="0" smtClean="0">
                <a:solidFill>
                  <a:schemeClr val="folHlink"/>
                </a:solidFill>
                <a:latin typeface="Arial" charset="0"/>
                <a:sym typeface="Symbol" pitchFamily="18" charset="2"/>
              </a:rPr>
              <a:t>Often it is employed the relationship between the vapor permeability of the material with respect to the vapor permeability of the air</a:t>
            </a:r>
          </a:p>
        </p:txBody>
      </p:sp>
      <p:sp>
        <p:nvSpPr>
          <p:cNvPr id="6" name="Text Box 7"/>
          <p:cNvSpPr txBox="1">
            <a:spLocks noChangeArrowheads="1"/>
          </p:cNvSpPr>
          <p:nvPr/>
        </p:nvSpPr>
        <p:spPr bwMode="auto">
          <a:xfrm>
            <a:off x="914400" y="4038600"/>
            <a:ext cx="7467600" cy="1600438"/>
          </a:xfrm>
          <a:prstGeom prst="rect">
            <a:avLst/>
          </a:prstGeom>
          <a:noFill/>
          <a:ln w="9525">
            <a:noFill/>
            <a:miter lim="800000"/>
            <a:headEnd/>
            <a:tailEnd/>
          </a:ln>
          <a:effectLst/>
        </p:spPr>
        <p:txBody>
          <a:bodyPr>
            <a:spAutoFit/>
          </a:bodyPr>
          <a:lstStyle/>
          <a:p>
            <a:pPr algn="ctr">
              <a:spcBef>
                <a:spcPct val="50000"/>
              </a:spcBef>
              <a:defRPr/>
            </a:pPr>
            <a:r>
              <a:rPr lang="it-IT" sz="3200" b="1" dirty="0">
                <a:solidFill>
                  <a:schemeClr val="hlink"/>
                </a:solidFill>
                <a:effectLst>
                  <a:outerShdw blurRad="38100" dist="38100" dir="2700000" algn="tl">
                    <a:srgbClr val="000000"/>
                  </a:outerShdw>
                </a:effectLst>
                <a:latin typeface="Arial" charset="0"/>
                <a:sym typeface="Symbol" pitchFamily="18" charset="2"/>
              </a:rPr>
              <a:t></a:t>
            </a:r>
          </a:p>
          <a:p>
            <a:pPr algn="ctr">
              <a:spcBef>
                <a:spcPct val="50000"/>
              </a:spcBef>
              <a:defRPr/>
            </a:pPr>
            <a:r>
              <a:rPr lang="it-IT" sz="4400" b="1" dirty="0">
                <a:solidFill>
                  <a:schemeClr val="hlink"/>
                </a:solidFill>
                <a:latin typeface="Arial" charset="0"/>
                <a:cs typeface="Arial" charset="0"/>
                <a:sym typeface="Symbol" pitchFamily="18" charset="2"/>
              </a:rPr>
              <a:t></a:t>
            </a:r>
            <a:endParaRPr lang="it-IT" sz="4400" b="1" dirty="0">
              <a:solidFill>
                <a:schemeClr val="hlink"/>
              </a:solidFill>
              <a:latin typeface="Arial" charset="0"/>
              <a:sym typeface="Symbol" pitchFamily="18" charset="2"/>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ChangeArrowheads="1"/>
          </p:cNvSpPr>
          <p:nvPr/>
        </p:nvSpPr>
        <p:spPr bwMode="auto">
          <a:xfrm>
            <a:off x="228600" y="4010288"/>
            <a:ext cx="4114800" cy="1938992"/>
          </a:xfrm>
          <a:prstGeom prst="rect">
            <a:avLst/>
          </a:prstGeom>
          <a:noFill/>
          <a:ln w="9525">
            <a:noFill/>
            <a:miter lim="800000"/>
            <a:headEnd/>
            <a:tailEnd/>
          </a:ln>
        </p:spPr>
        <p:txBody>
          <a:bodyPr>
            <a:spAutoFit/>
          </a:bodyPr>
          <a:lstStyle/>
          <a:p>
            <a:pPr eaLnBrk="0" hangingPunct="0"/>
            <a:r>
              <a:rPr lang="en-US" sz="2400" b="1" dirty="0" smtClean="0">
                <a:solidFill>
                  <a:schemeClr val="folHlink"/>
                </a:solidFill>
                <a:latin typeface="Arial" charset="0"/>
              </a:rPr>
              <a:t>Difference in partial vapor pressure between the inner surface and the starting point of the water vapor condensation.</a:t>
            </a:r>
            <a:endParaRPr lang="it-IT" sz="2400" b="1" dirty="0">
              <a:solidFill>
                <a:schemeClr val="folHlink"/>
              </a:solidFill>
              <a:latin typeface="Arial" charset="0"/>
            </a:endParaRPr>
          </a:p>
        </p:txBody>
      </p:sp>
      <p:sp>
        <p:nvSpPr>
          <p:cNvPr id="5" name="Text Box 16"/>
          <p:cNvSpPr txBox="1">
            <a:spLocks noChangeArrowheads="1"/>
          </p:cNvSpPr>
          <p:nvPr/>
        </p:nvSpPr>
        <p:spPr bwMode="auto">
          <a:xfrm>
            <a:off x="5051425" y="4370328"/>
            <a:ext cx="3711575" cy="1938992"/>
          </a:xfrm>
          <a:prstGeom prst="rect">
            <a:avLst/>
          </a:prstGeom>
          <a:noFill/>
          <a:ln w="9525">
            <a:noFill/>
            <a:miter lim="800000"/>
            <a:headEnd/>
            <a:tailEnd/>
          </a:ln>
        </p:spPr>
        <p:txBody>
          <a:bodyPr>
            <a:spAutoFit/>
          </a:bodyPr>
          <a:lstStyle/>
          <a:p>
            <a:pPr eaLnBrk="0" hangingPunct="0"/>
            <a:r>
              <a:rPr lang="en-US" sz="2400" b="1" dirty="0" smtClean="0">
                <a:solidFill>
                  <a:schemeClr val="folHlink"/>
                </a:solidFill>
                <a:latin typeface="Arial" charset="0"/>
              </a:rPr>
              <a:t>Difference in partial vapor pressure between the end point of condensation and the outer surface.</a:t>
            </a:r>
            <a:endParaRPr lang="it-IT" sz="2400" b="1" dirty="0">
              <a:solidFill>
                <a:schemeClr val="folHlink"/>
              </a:solidFill>
              <a:latin typeface="Arial" charset="0"/>
            </a:endParaRPr>
          </a:p>
        </p:txBody>
      </p:sp>
      <p:graphicFrame>
        <p:nvGraphicFramePr>
          <p:cNvPr id="6" name="Object 19"/>
          <p:cNvGraphicFramePr>
            <a:graphicFrameLocks noChangeAspect="1"/>
          </p:cNvGraphicFramePr>
          <p:nvPr/>
        </p:nvGraphicFramePr>
        <p:xfrm>
          <a:off x="1295400" y="1673240"/>
          <a:ext cx="6478588" cy="1252538"/>
        </p:xfrm>
        <a:graphic>
          <a:graphicData uri="http://schemas.openxmlformats.org/presentationml/2006/ole">
            <p:oleObj spid="_x0000_s130050" name="Equation" r:id="rId3" imgW="2361960" imgH="457200" progId="Equation.DSMT4">
              <p:embed/>
            </p:oleObj>
          </a:graphicData>
        </a:graphic>
      </p:graphicFrame>
      <p:sp>
        <p:nvSpPr>
          <p:cNvPr id="7" name="Oval 20"/>
          <p:cNvSpPr>
            <a:spLocks noChangeArrowheads="1"/>
          </p:cNvSpPr>
          <p:nvPr/>
        </p:nvSpPr>
        <p:spPr bwMode="auto">
          <a:xfrm>
            <a:off x="3733800" y="1444640"/>
            <a:ext cx="1905000" cy="990600"/>
          </a:xfrm>
          <a:prstGeom prst="ellipse">
            <a:avLst/>
          </a:prstGeom>
          <a:noFill/>
          <a:ln w="31750">
            <a:solidFill>
              <a:srgbClr val="FF0000"/>
            </a:solidFill>
            <a:round/>
            <a:headEnd/>
            <a:tailEnd/>
          </a:ln>
        </p:spPr>
        <p:txBody>
          <a:bodyPr wrap="none" anchor="ctr"/>
          <a:lstStyle/>
          <a:p>
            <a:endParaRPr lang="it-IT"/>
          </a:p>
        </p:txBody>
      </p:sp>
      <p:sp>
        <p:nvSpPr>
          <p:cNvPr id="8" name="Line 21"/>
          <p:cNvSpPr>
            <a:spLocks noChangeShapeType="1"/>
          </p:cNvSpPr>
          <p:nvPr/>
        </p:nvSpPr>
        <p:spPr bwMode="auto">
          <a:xfrm flipH="1">
            <a:off x="2590800" y="2359040"/>
            <a:ext cx="1524000" cy="1524000"/>
          </a:xfrm>
          <a:prstGeom prst="line">
            <a:avLst/>
          </a:prstGeom>
          <a:noFill/>
          <a:ln w="31750">
            <a:solidFill>
              <a:schemeClr val="hlink"/>
            </a:solidFill>
            <a:round/>
            <a:headEnd/>
            <a:tailEnd type="triangle" w="med" len="med"/>
          </a:ln>
        </p:spPr>
        <p:txBody>
          <a:bodyPr/>
          <a:lstStyle/>
          <a:p>
            <a:endParaRPr lang="it-IT"/>
          </a:p>
        </p:txBody>
      </p:sp>
      <p:sp>
        <p:nvSpPr>
          <p:cNvPr id="9" name="Oval 22"/>
          <p:cNvSpPr>
            <a:spLocks noChangeArrowheads="1"/>
          </p:cNvSpPr>
          <p:nvPr/>
        </p:nvSpPr>
        <p:spPr bwMode="auto">
          <a:xfrm>
            <a:off x="5867400" y="1444640"/>
            <a:ext cx="1905000" cy="990600"/>
          </a:xfrm>
          <a:prstGeom prst="ellipse">
            <a:avLst/>
          </a:prstGeom>
          <a:noFill/>
          <a:ln w="31750">
            <a:solidFill>
              <a:srgbClr val="00FF00"/>
            </a:solidFill>
            <a:round/>
            <a:headEnd/>
            <a:tailEnd/>
          </a:ln>
        </p:spPr>
        <p:txBody>
          <a:bodyPr wrap="none" anchor="ctr"/>
          <a:lstStyle/>
          <a:p>
            <a:endParaRPr lang="it-IT"/>
          </a:p>
        </p:txBody>
      </p:sp>
      <p:sp>
        <p:nvSpPr>
          <p:cNvPr id="10" name="Line 23"/>
          <p:cNvSpPr>
            <a:spLocks noChangeShapeType="1"/>
          </p:cNvSpPr>
          <p:nvPr/>
        </p:nvSpPr>
        <p:spPr bwMode="auto">
          <a:xfrm>
            <a:off x="7010400" y="2435240"/>
            <a:ext cx="0" cy="1905000"/>
          </a:xfrm>
          <a:prstGeom prst="line">
            <a:avLst/>
          </a:prstGeom>
          <a:noFill/>
          <a:ln w="31750">
            <a:solidFill>
              <a:schemeClr val="hlink"/>
            </a:solidFill>
            <a:round/>
            <a:headEnd/>
            <a:tailEnd type="triangle" w="med" len="med"/>
          </a:ln>
        </p:spPr>
        <p:txBody>
          <a:bodyPr/>
          <a:lstStyle/>
          <a:p>
            <a:endParaRPr lang="it-IT"/>
          </a:p>
        </p:txBody>
      </p:sp>
      <p:sp>
        <p:nvSpPr>
          <p:cNvPr id="11" name="Rectangle 3"/>
          <p:cNvSpPr>
            <a:spLocks noGrp="1" noChangeArrowheads="1"/>
          </p:cNvSpPr>
          <p:nvPr>
            <p:ph type="title"/>
          </p:nvPr>
        </p:nvSpPr>
        <p:spPr bwMode="auto">
          <a:xfrm>
            <a:off x="152400" y="188640"/>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ACCEPTABLE CONDENSED WATER MASS IN MATERIALS</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33400" y="4468713"/>
            <a:ext cx="4038600" cy="1569660"/>
          </a:xfrm>
          <a:prstGeom prst="rect">
            <a:avLst/>
          </a:prstGeom>
          <a:noFill/>
          <a:ln w="9525">
            <a:noFill/>
            <a:miter lim="800000"/>
            <a:headEnd/>
            <a:tailEnd/>
          </a:ln>
        </p:spPr>
        <p:txBody>
          <a:bodyPr wrap="square">
            <a:spAutoFit/>
          </a:bodyPr>
          <a:lstStyle/>
          <a:p>
            <a:pPr eaLnBrk="0" hangingPunct="0">
              <a:spcBef>
                <a:spcPct val="50000"/>
              </a:spcBef>
            </a:pPr>
            <a:r>
              <a:rPr lang="en-US" sz="2400" b="1" dirty="0" smtClean="0">
                <a:solidFill>
                  <a:schemeClr val="folHlink"/>
                </a:solidFill>
                <a:latin typeface="Arial" charset="0"/>
              </a:rPr>
              <a:t>Resistance to water vapor between the inner surface and the starting point of the condensation.</a:t>
            </a:r>
            <a:endParaRPr lang="it-IT" sz="2400" b="1" dirty="0">
              <a:solidFill>
                <a:schemeClr val="folHlink"/>
              </a:solidFill>
              <a:latin typeface="Arial" charset="0"/>
            </a:endParaRPr>
          </a:p>
        </p:txBody>
      </p:sp>
      <p:sp>
        <p:nvSpPr>
          <p:cNvPr id="5" name="Text Box 8"/>
          <p:cNvSpPr txBox="1">
            <a:spLocks noChangeArrowheads="1"/>
          </p:cNvSpPr>
          <p:nvPr/>
        </p:nvSpPr>
        <p:spPr bwMode="auto">
          <a:xfrm>
            <a:off x="5105400" y="4468713"/>
            <a:ext cx="3810000" cy="1569660"/>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Resistance to steam between the end point of condensation and the outer surface.</a:t>
            </a:r>
            <a:endParaRPr lang="it-IT" sz="2400" b="1" dirty="0">
              <a:solidFill>
                <a:schemeClr val="folHlink"/>
              </a:solidFill>
              <a:latin typeface="Arial" charset="0"/>
            </a:endParaRPr>
          </a:p>
        </p:txBody>
      </p:sp>
      <p:graphicFrame>
        <p:nvGraphicFramePr>
          <p:cNvPr id="6" name="Object 1024"/>
          <p:cNvGraphicFramePr>
            <a:graphicFrameLocks noChangeAspect="1"/>
          </p:cNvGraphicFramePr>
          <p:nvPr/>
        </p:nvGraphicFramePr>
        <p:xfrm>
          <a:off x="1295400" y="1649313"/>
          <a:ext cx="6478588" cy="1252538"/>
        </p:xfrm>
        <a:graphic>
          <a:graphicData uri="http://schemas.openxmlformats.org/presentationml/2006/ole">
            <p:oleObj spid="_x0000_s131074" name="Equation" r:id="rId3" imgW="2361960" imgH="457200" progId="Equation.DSMT4">
              <p:embed/>
            </p:oleObj>
          </a:graphicData>
        </a:graphic>
      </p:graphicFrame>
      <p:sp>
        <p:nvSpPr>
          <p:cNvPr id="7" name="Oval 10"/>
          <p:cNvSpPr>
            <a:spLocks noChangeArrowheads="1"/>
          </p:cNvSpPr>
          <p:nvPr/>
        </p:nvSpPr>
        <p:spPr bwMode="auto">
          <a:xfrm>
            <a:off x="4114800" y="2335113"/>
            <a:ext cx="990600" cy="609600"/>
          </a:xfrm>
          <a:prstGeom prst="ellipse">
            <a:avLst/>
          </a:prstGeom>
          <a:noFill/>
          <a:ln w="31750">
            <a:solidFill>
              <a:srgbClr val="FF0000"/>
            </a:solidFill>
            <a:round/>
            <a:headEnd/>
            <a:tailEnd/>
          </a:ln>
        </p:spPr>
        <p:txBody>
          <a:bodyPr wrap="none" anchor="ctr"/>
          <a:lstStyle/>
          <a:p>
            <a:endParaRPr lang="it-IT"/>
          </a:p>
        </p:txBody>
      </p:sp>
      <p:sp>
        <p:nvSpPr>
          <p:cNvPr id="8" name="Line 11"/>
          <p:cNvSpPr>
            <a:spLocks noChangeShapeType="1"/>
          </p:cNvSpPr>
          <p:nvPr/>
        </p:nvSpPr>
        <p:spPr bwMode="auto">
          <a:xfrm flipH="1">
            <a:off x="2743200" y="2944713"/>
            <a:ext cx="1828800" cy="1295400"/>
          </a:xfrm>
          <a:prstGeom prst="line">
            <a:avLst/>
          </a:prstGeom>
          <a:noFill/>
          <a:ln w="31750">
            <a:solidFill>
              <a:schemeClr val="hlink"/>
            </a:solidFill>
            <a:round/>
            <a:headEnd/>
            <a:tailEnd type="triangle" w="med" len="med"/>
          </a:ln>
        </p:spPr>
        <p:txBody>
          <a:bodyPr/>
          <a:lstStyle/>
          <a:p>
            <a:endParaRPr lang="it-IT"/>
          </a:p>
        </p:txBody>
      </p:sp>
      <p:sp>
        <p:nvSpPr>
          <p:cNvPr id="9" name="Oval 12"/>
          <p:cNvSpPr>
            <a:spLocks noChangeArrowheads="1"/>
          </p:cNvSpPr>
          <p:nvPr/>
        </p:nvSpPr>
        <p:spPr bwMode="auto">
          <a:xfrm>
            <a:off x="6324600" y="2335113"/>
            <a:ext cx="990600" cy="609600"/>
          </a:xfrm>
          <a:prstGeom prst="ellipse">
            <a:avLst/>
          </a:prstGeom>
          <a:noFill/>
          <a:ln w="31750">
            <a:solidFill>
              <a:srgbClr val="00FF00"/>
            </a:solidFill>
            <a:round/>
            <a:headEnd/>
            <a:tailEnd/>
          </a:ln>
        </p:spPr>
        <p:txBody>
          <a:bodyPr wrap="none" anchor="ctr"/>
          <a:lstStyle/>
          <a:p>
            <a:endParaRPr lang="it-IT"/>
          </a:p>
        </p:txBody>
      </p:sp>
      <p:sp>
        <p:nvSpPr>
          <p:cNvPr id="10" name="Line 13"/>
          <p:cNvSpPr>
            <a:spLocks noChangeShapeType="1"/>
          </p:cNvSpPr>
          <p:nvPr/>
        </p:nvSpPr>
        <p:spPr bwMode="auto">
          <a:xfrm>
            <a:off x="6781800" y="2944713"/>
            <a:ext cx="0" cy="1371600"/>
          </a:xfrm>
          <a:prstGeom prst="line">
            <a:avLst/>
          </a:prstGeom>
          <a:noFill/>
          <a:ln w="31750">
            <a:solidFill>
              <a:schemeClr val="hlink"/>
            </a:solidFill>
            <a:round/>
            <a:headEnd/>
            <a:tailEnd type="triangle" w="med" len="med"/>
          </a:ln>
        </p:spPr>
        <p:txBody>
          <a:bodyPr/>
          <a:lstStyle/>
          <a:p>
            <a:endParaRPr lang="it-IT"/>
          </a:p>
        </p:txBody>
      </p:sp>
      <p:sp>
        <p:nvSpPr>
          <p:cNvPr id="11" name="Rectangle 3"/>
          <p:cNvSpPr>
            <a:spLocks noGrp="1" noChangeArrowheads="1"/>
          </p:cNvSpPr>
          <p:nvPr>
            <p:ph type="title"/>
          </p:nvPr>
        </p:nvSpPr>
        <p:spPr bwMode="auto">
          <a:xfrm>
            <a:off x="152400" y="188640"/>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ACCEPTABLE CONDENSED WATER MASS IN MATERIALS</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bwMode="auto">
          <a:xfrm>
            <a:off x="152400" y="188640"/>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EVALUATION OF CONDENSED WATER QUANTITY</a:t>
            </a:r>
            <a:endParaRPr lang="it-IT" sz="3600" dirty="0" smtClean="0">
              <a:solidFill>
                <a:schemeClr val="bg2"/>
              </a:solidFill>
              <a:latin typeface="Arial" charset="0"/>
            </a:endParaRPr>
          </a:p>
        </p:txBody>
      </p:sp>
      <p:sp>
        <p:nvSpPr>
          <p:cNvPr id="5" name="Text Box 2"/>
          <p:cNvSpPr txBox="1">
            <a:spLocks noChangeArrowheads="1"/>
          </p:cNvSpPr>
          <p:nvPr/>
        </p:nvSpPr>
        <p:spPr bwMode="auto">
          <a:xfrm>
            <a:off x="838200" y="2133600"/>
            <a:ext cx="75438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The mass of water which condenses in a given period of time </a:t>
            </a:r>
            <a:r>
              <a:rPr lang="it-IT" sz="2400" b="1" dirty="0" smtClean="0">
                <a:solidFill>
                  <a:schemeClr val="folHlink"/>
                </a:solidFill>
                <a:latin typeface="Arial" charset="0"/>
                <a:sym typeface="Symbol" pitchFamily="18" charset="2"/>
              </a:rPr>
              <a:t></a:t>
            </a:r>
            <a:r>
              <a:rPr lang="it-IT" sz="2400" b="1" baseline="-25000" dirty="0">
                <a:solidFill>
                  <a:schemeClr val="folHlink"/>
                </a:solidFill>
                <a:latin typeface="Arial" charset="0"/>
              </a:rPr>
              <a:t>1</a:t>
            </a:r>
            <a:r>
              <a:rPr lang="it-IT" sz="2400" b="1" dirty="0">
                <a:solidFill>
                  <a:schemeClr val="folHlink"/>
                </a:solidFill>
                <a:latin typeface="Arial" charset="0"/>
              </a:rPr>
              <a:t>-</a:t>
            </a:r>
            <a:r>
              <a:rPr lang="it-IT" sz="2400" b="1" dirty="0">
                <a:solidFill>
                  <a:schemeClr val="folHlink"/>
                </a:solidFill>
                <a:latin typeface="Arial" charset="0"/>
                <a:sym typeface="Symbol" pitchFamily="18" charset="2"/>
              </a:rPr>
              <a:t></a:t>
            </a:r>
            <a:r>
              <a:rPr lang="it-IT" sz="2400" b="1" baseline="-25000" dirty="0">
                <a:solidFill>
                  <a:schemeClr val="folHlink"/>
                </a:solidFill>
                <a:latin typeface="Arial" charset="0"/>
              </a:rPr>
              <a:t>2 </a:t>
            </a:r>
            <a:r>
              <a:rPr lang="en-US" sz="2400" b="1" dirty="0" smtClean="0">
                <a:solidFill>
                  <a:schemeClr val="folHlink"/>
                </a:solidFill>
                <a:latin typeface="Arial" charset="0"/>
              </a:rPr>
              <a:t>is defined as</a:t>
            </a:r>
            <a:r>
              <a:rPr lang="it-IT" sz="2400" b="1" dirty="0" smtClean="0">
                <a:solidFill>
                  <a:schemeClr val="folHlink"/>
                </a:solidFill>
                <a:latin typeface="Arial" charset="0"/>
              </a:rPr>
              <a:t> </a:t>
            </a:r>
            <a:endParaRPr lang="it-IT" sz="2400" b="1" baseline="-25000" dirty="0">
              <a:solidFill>
                <a:schemeClr val="folHlink"/>
              </a:solidFill>
              <a:latin typeface="Arial" charset="0"/>
            </a:endParaRPr>
          </a:p>
        </p:txBody>
      </p:sp>
      <p:graphicFrame>
        <p:nvGraphicFramePr>
          <p:cNvPr id="6" name="Object 4"/>
          <p:cNvGraphicFramePr>
            <a:graphicFrameLocks noChangeAspect="1"/>
          </p:cNvGraphicFramePr>
          <p:nvPr/>
        </p:nvGraphicFramePr>
        <p:xfrm>
          <a:off x="2819400" y="4267200"/>
          <a:ext cx="3598863" cy="1104900"/>
        </p:xfrm>
        <a:graphic>
          <a:graphicData uri="http://schemas.openxmlformats.org/presentationml/2006/ole">
            <p:oleObj spid="_x0000_s132098" name="Equation" r:id="rId3" imgW="1155600" imgH="355320" progId="Equation.DSMT4">
              <p:embed/>
            </p:oleObj>
          </a:graphicData>
        </a:graphic>
      </p:graphicFrame>
      <p:sp>
        <p:nvSpPr>
          <p:cNvPr id="7" name="Text Box 11"/>
          <p:cNvSpPr txBox="1">
            <a:spLocks noChangeArrowheads="1"/>
          </p:cNvSpPr>
          <p:nvPr/>
        </p:nvSpPr>
        <p:spPr bwMode="auto">
          <a:xfrm>
            <a:off x="4067175" y="3413125"/>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28"/>
          <p:cNvSpPr txBox="1">
            <a:spLocks noChangeArrowheads="1"/>
          </p:cNvSpPr>
          <p:nvPr/>
        </p:nvSpPr>
        <p:spPr bwMode="auto">
          <a:xfrm>
            <a:off x="838200" y="2462659"/>
            <a:ext cx="74676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The equation can be approximated by the sum of </a:t>
            </a:r>
            <a:r>
              <a:rPr lang="it-IT" sz="2400" b="1" dirty="0" smtClean="0">
                <a:solidFill>
                  <a:schemeClr val="folHlink"/>
                </a:solidFill>
                <a:latin typeface="Arial" charset="0"/>
              </a:rPr>
              <a:t> </a:t>
            </a:r>
            <a:r>
              <a:rPr lang="it-IT" sz="2400" b="1" dirty="0">
                <a:solidFill>
                  <a:schemeClr val="folHlink"/>
                </a:solidFill>
                <a:latin typeface="Arial" charset="0"/>
              </a:rPr>
              <a:t>N </a:t>
            </a:r>
            <a:r>
              <a:rPr lang="it-IT" sz="2400" b="1" dirty="0" err="1" smtClean="0">
                <a:solidFill>
                  <a:schemeClr val="folHlink"/>
                </a:solidFill>
                <a:latin typeface="Arial" charset="0"/>
              </a:rPr>
              <a:t>values</a:t>
            </a:r>
            <a:r>
              <a:rPr lang="it-IT" sz="2400" b="1" dirty="0" smtClean="0">
                <a:solidFill>
                  <a:schemeClr val="folHlink"/>
                </a:solidFill>
                <a:latin typeface="Arial" charset="0"/>
              </a:rPr>
              <a:t> </a:t>
            </a:r>
            <a:r>
              <a:rPr lang="it-IT" sz="2400" b="1" dirty="0" smtClean="0">
                <a:solidFill>
                  <a:schemeClr val="folHlink"/>
                </a:solidFill>
                <a:latin typeface="Arial" charset="0"/>
                <a:sym typeface="Symbol" pitchFamily="18" charset="2"/>
              </a:rPr>
              <a:t></a:t>
            </a:r>
            <a:r>
              <a:rPr lang="it-IT" sz="2400" b="1" dirty="0" err="1">
                <a:solidFill>
                  <a:schemeClr val="folHlink"/>
                </a:solidFill>
                <a:latin typeface="Arial" charset="0"/>
              </a:rPr>
              <a:t>m</a:t>
            </a:r>
            <a:r>
              <a:rPr lang="it-IT" sz="2400" b="1" baseline="-25000" dirty="0" err="1">
                <a:solidFill>
                  <a:schemeClr val="folHlink"/>
                </a:solidFill>
                <a:latin typeface="Arial" charset="0"/>
              </a:rPr>
              <a:t>c</a:t>
            </a:r>
            <a:r>
              <a:rPr lang="it-IT" sz="2400" b="1" dirty="0">
                <a:solidFill>
                  <a:schemeClr val="folHlink"/>
                </a:solidFill>
                <a:latin typeface="Arial" charset="0"/>
              </a:rPr>
              <a:t>  </a:t>
            </a:r>
          </a:p>
        </p:txBody>
      </p:sp>
      <p:graphicFrame>
        <p:nvGraphicFramePr>
          <p:cNvPr id="5" name="Object 1024"/>
          <p:cNvGraphicFramePr>
            <a:graphicFrameLocks noChangeAspect="1"/>
          </p:cNvGraphicFramePr>
          <p:nvPr/>
        </p:nvGraphicFramePr>
        <p:xfrm>
          <a:off x="2057400" y="3265512"/>
          <a:ext cx="5038725" cy="1157288"/>
        </p:xfrm>
        <a:graphic>
          <a:graphicData uri="http://schemas.openxmlformats.org/presentationml/2006/ole">
            <p:oleObj spid="_x0000_s133122" name="Equation" r:id="rId3" imgW="1815840" imgH="419040" progId="Equation.DSMT4">
              <p:embed/>
            </p:oleObj>
          </a:graphicData>
        </a:graphic>
      </p:graphicFrame>
      <p:sp>
        <p:nvSpPr>
          <p:cNvPr id="6" name="Text Box 1032"/>
          <p:cNvSpPr txBox="1">
            <a:spLocks noChangeArrowheads="1"/>
          </p:cNvSpPr>
          <p:nvPr/>
        </p:nvSpPr>
        <p:spPr bwMode="auto">
          <a:xfrm>
            <a:off x="914400" y="5589240"/>
            <a:ext cx="77724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average specific mass flow rate during the time interval </a:t>
            </a:r>
            <a:r>
              <a:rPr lang="it-IT" sz="2400" b="1" dirty="0" smtClean="0">
                <a:solidFill>
                  <a:schemeClr val="folHlink"/>
                </a:solidFill>
                <a:latin typeface="Symbol" pitchFamily="18" charset="2"/>
              </a:rPr>
              <a:t>t</a:t>
            </a:r>
            <a:r>
              <a:rPr lang="it-IT" sz="2400" b="1" baseline="-25000" dirty="0" smtClean="0">
                <a:solidFill>
                  <a:schemeClr val="folHlink"/>
                </a:solidFill>
                <a:latin typeface="Symbol" pitchFamily="18" charset="2"/>
              </a:rPr>
              <a:t>1</a:t>
            </a:r>
            <a:r>
              <a:rPr lang="it-IT" sz="2400" b="1" dirty="0" smtClean="0">
                <a:solidFill>
                  <a:schemeClr val="folHlink"/>
                </a:solidFill>
                <a:latin typeface="Symbol" pitchFamily="18" charset="2"/>
              </a:rPr>
              <a:t>-t</a:t>
            </a:r>
            <a:r>
              <a:rPr lang="it-IT" sz="2400" b="1" baseline="-25000" dirty="0" smtClean="0">
                <a:solidFill>
                  <a:schemeClr val="folHlink"/>
                </a:solidFill>
                <a:latin typeface="Symbol" pitchFamily="18" charset="2"/>
              </a:rPr>
              <a:t>2</a:t>
            </a:r>
            <a:r>
              <a:rPr lang="it-IT" sz="2400" dirty="0" smtClean="0">
                <a:solidFill>
                  <a:schemeClr val="folHlink"/>
                </a:solidFill>
                <a:latin typeface="Times New Roman" pitchFamily="18" charset="0"/>
              </a:rPr>
              <a:t> </a:t>
            </a:r>
            <a:endParaRPr lang="it-IT" sz="2400" dirty="0">
              <a:solidFill>
                <a:schemeClr val="folHlink"/>
              </a:solidFill>
              <a:latin typeface="Times New Roman" pitchFamily="18" charset="0"/>
            </a:endParaRPr>
          </a:p>
        </p:txBody>
      </p:sp>
      <p:sp>
        <p:nvSpPr>
          <p:cNvPr id="7" name="Text Box 1034"/>
          <p:cNvSpPr txBox="1">
            <a:spLocks noChangeArrowheads="1"/>
          </p:cNvSpPr>
          <p:nvPr/>
        </p:nvSpPr>
        <p:spPr bwMode="auto">
          <a:xfrm>
            <a:off x="4067175" y="1700659"/>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8" name="Oval 1035"/>
          <p:cNvSpPr>
            <a:spLocks noChangeArrowheads="1"/>
          </p:cNvSpPr>
          <p:nvPr/>
        </p:nvSpPr>
        <p:spPr bwMode="auto">
          <a:xfrm>
            <a:off x="5029200" y="3494112"/>
            <a:ext cx="685800" cy="609600"/>
          </a:xfrm>
          <a:prstGeom prst="ellipse">
            <a:avLst/>
          </a:prstGeom>
          <a:noFill/>
          <a:ln w="31750">
            <a:solidFill>
              <a:srgbClr val="FF0000"/>
            </a:solidFill>
            <a:round/>
            <a:headEnd/>
            <a:tailEnd/>
          </a:ln>
        </p:spPr>
        <p:txBody>
          <a:bodyPr wrap="none" anchor="ctr"/>
          <a:lstStyle/>
          <a:p>
            <a:endParaRPr lang="it-IT"/>
          </a:p>
        </p:txBody>
      </p:sp>
      <p:sp>
        <p:nvSpPr>
          <p:cNvPr id="9" name="Line 1036"/>
          <p:cNvSpPr>
            <a:spLocks noChangeShapeType="1"/>
          </p:cNvSpPr>
          <p:nvPr/>
        </p:nvSpPr>
        <p:spPr bwMode="auto">
          <a:xfrm>
            <a:off x="5410200" y="4103712"/>
            <a:ext cx="0" cy="1371600"/>
          </a:xfrm>
          <a:prstGeom prst="line">
            <a:avLst/>
          </a:prstGeom>
          <a:noFill/>
          <a:ln w="31750">
            <a:solidFill>
              <a:schemeClr val="hlink"/>
            </a:solidFill>
            <a:round/>
            <a:headEnd/>
            <a:tailEnd type="triangle" w="med" len="med"/>
          </a:ln>
        </p:spPr>
        <p:txBody>
          <a:bodyPr/>
          <a:lstStyle/>
          <a:p>
            <a:endParaRPr lang="it-IT"/>
          </a:p>
        </p:txBody>
      </p:sp>
      <p:sp>
        <p:nvSpPr>
          <p:cNvPr id="10" name="Rectangle 3"/>
          <p:cNvSpPr>
            <a:spLocks noGrp="1" noChangeArrowheads="1"/>
          </p:cNvSpPr>
          <p:nvPr>
            <p:ph type="title"/>
          </p:nvPr>
        </p:nvSpPr>
        <p:spPr bwMode="auto">
          <a:xfrm>
            <a:off x="152400" y="341784"/>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EVALUATION OF CONDENSED WATER QUANTITY</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024"/>
          <p:cNvGraphicFramePr>
            <a:graphicFrameLocks noChangeAspect="1"/>
          </p:cNvGraphicFramePr>
          <p:nvPr/>
        </p:nvGraphicFramePr>
        <p:xfrm>
          <a:off x="2057400" y="2672680"/>
          <a:ext cx="5038725" cy="1157288"/>
        </p:xfrm>
        <a:graphic>
          <a:graphicData uri="http://schemas.openxmlformats.org/presentationml/2006/ole">
            <p:oleObj spid="_x0000_s134146" name="Equation" r:id="rId3" imgW="1815840" imgH="419040" progId="Equation.DSMT4">
              <p:embed/>
            </p:oleObj>
          </a:graphicData>
        </a:graphic>
      </p:graphicFrame>
      <p:sp>
        <p:nvSpPr>
          <p:cNvPr id="5" name="Text Box 8"/>
          <p:cNvSpPr txBox="1">
            <a:spLocks noChangeArrowheads="1"/>
          </p:cNvSpPr>
          <p:nvPr/>
        </p:nvSpPr>
        <p:spPr bwMode="auto">
          <a:xfrm>
            <a:off x="4067175" y="1988840"/>
            <a:ext cx="990600" cy="457200"/>
          </a:xfrm>
          <a:prstGeom prst="rect">
            <a:avLst/>
          </a:prstGeom>
          <a:noFill/>
          <a:ln w="9525">
            <a:noFill/>
            <a:miter lim="800000"/>
            <a:headEnd/>
            <a:tailEnd/>
          </a:ln>
        </p:spPr>
        <p:txBody>
          <a:bodyPr>
            <a:spAutoFit/>
          </a:bodyPr>
          <a:lstStyle/>
          <a:p>
            <a:pPr marL="190500" indent="-190500" algn="ctr">
              <a:spcBef>
                <a:spcPct val="50000"/>
              </a:spcBef>
            </a:pPr>
            <a:r>
              <a:rPr lang="it-IT" sz="2400" b="1" dirty="0">
                <a:solidFill>
                  <a:schemeClr val="hlink"/>
                </a:solidFill>
                <a:latin typeface="Arial" charset="0"/>
                <a:sym typeface="Wingdings" pitchFamily="2" charset="2"/>
              </a:rPr>
              <a:t></a:t>
            </a:r>
            <a:endParaRPr lang="it-IT" sz="2400" b="1" dirty="0">
              <a:solidFill>
                <a:schemeClr val="hlink"/>
              </a:solidFill>
              <a:latin typeface="Arial" charset="0"/>
            </a:endParaRPr>
          </a:p>
        </p:txBody>
      </p:sp>
      <p:sp>
        <p:nvSpPr>
          <p:cNvPr id="6" name="Oval 11"/>
          <p:cNvSpPr>
            <a:spLocks noChangeArrowheads="1"/>
          </p:cNvSpPr>
          <p:nvPr/>
        </p:nvSpPr>
        <p:spPr bwMode="auto">
          <a:xfrm>
            <a:off x="5029200" y="2901280"/>
            <a:ext cx="685800" cy="609600"/>
          </a:xfrm>
          <a:prstGeom prst="ellipse">
            <a:avLst/>
          </a:prstGeom>
          <a:noFill/>
          <a:ln w="31750">
            <a:solidFill>
              <a:srgbClr val="FF0000"/>
            </a:solidFill>
            <a:round/>
            <a:headEnd/>
            <a:tailEnd/>
          </a:ln>
        </p:spPr>
        <p:txBody>
          <a:bodyPr wrap="none" anchor="ctr"/>
          <a:lstStyle/>
          <a:p>
            <a:endParaRPr lang="it-IT"/>
          </a:p>
        </p:txBody>
      </p:sp>
      <p:sp>
        <p:nvSpPr>
          <p:cNvPr id="7" name="Line 12"/>
          <p:cNvSpPr>
            <a:spLocks noChangeShapeType="1"/>
          </p:cNvSpPr>
          <p:nvPr/>
        </p:nvSpPr>
        <p:spPr bwMode="auto">
          <a:xfrm>
            <a:off x="5410200" y="3510880"/>
            <a:ext cx="0" cy="1371600"/>
          </a:xfrm>
          <a:prstGeom prst="line">
            <a:avLst/>
          </a:prstGeom>
          <a:noFill/>
          <a:ln w="31750">
            <a:solidFill>
              <a:schemeClr val="hlink"/>
            </a:solidFill>
            <a:round/>
            <a:headEnd/>
            <a:tailEnd type="triangle" w="med" len="med"/>
          </a:ln>
        </p:spPr>
        <p:txBody>
          <a:bodyPr/>
          <a:lstStyle/>
          <a:p>
            <a:endParaRPr lang="it-IT"/>
          </a:p>
        </p:txBody>
      </p:sp>
      <p:graphicFrame>
        <p:nvGraphicFramePr>
          <p:cNvPr id="8" name="Object 1025"/>
          <p:cNvGraphicFramePr>
            <a:graphicFrameLocks noChangeAspect="1"/>
          </p:cNvGraphicFramePr>
          <p:nvPr/>
        </p:nvGraphicFramePr>
        <p:xfrm>
          <a:off x="3027363" y="5188868"/>
          <a:ext cx="4745037" cy="1217612"/>
        </p:xfrm>
        <a:graphic>
          <a:graphicData uri="http://schemas.openxmlformats.org/presentationml/2006/ole">
            <p:oleObj spid="_x0000_s134147" name="Equation" r:id="rId4" imgW="1777680" imgH="457200" progId="Equation.DSMT4">
              <p:embed/>
            </p:oleObj>
          </a:graphicData>
        </a:graphic>
      </p:graphicFrame>
      <p:sp>
        <p:nvSpPr>
          <p:cNvPr id="9" name="Rectangle 3"/>
          <p:cNvSpPr>
            <a:spLocks noGrp="1" noChangeArrowheads="1"/>
          </p:cNvSpPr>
          <p:nvPr>
            <p:ph type="title"/>
          </p:nvPr>
        </p:nvSpPr>
        <p:spPr bwMode="auto">
          <a:xfrm>
            <a:off x="152400" y="557808"/>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EVALUATION OF CONDENSED WATER QUANTITY</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81000" y="4511675"/>
            <a:ext cx="86106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It is possible to calculate the vapor condensed masses</a:t>
            </a:r>
            <a:r>
              <a:rPr lang="it-IT" sz="2400" b="1" dirty="0" smtClean="0">
                <a:solidFill>
                  <a:schemeClr val="folHlink"/>
                </a:solidFill>
                <a:latin typeface="Arial" charset="0"/>
              </a:rPr>
              <a:t>, </a:t>
            </a:r>
            <a:r>
              <a:rPr lang="it-IT" sz="2400" b="1" dirty="0" err="1">
                <a:solidFill>
                  <a:schemeClr val="hlink"/>
                </a:solidFill>
                <a:latin typeface="Arial" charset="0"/>
              </a:rPr>
              <a:t>m</a:t>
            </a:r>
            <a:r>
              <a:rPr lang="it-IT" sz="2400" b="1" baseline="-25000" dirty="0" err="1">
                <a:solidFill>
                  <a:schemeClr val="hlink"/>
                </a:solidFill>
                <a:latin typeface="Arial" charset="0"/>
              </a:rPr>
              <a:t>c</a:t>
            </a:r>
            <a:r>
              <a:rPr lang="it-IT" sz="2400" b="1" dirty="0">
                <a:solidFill>
                  <a:schemeClr val="folHlink"/>
                </a:solidFill>
                <a:latin typeface="Arial" charset="0"/>
              </a:rPr>
              <a:t>, </a:t>
            </a:r>
            <a:r>
              <a:rPr lang="it-IT" sz="2400" b="1" dirty="0" smtClean="0">
                <a:solidFill>
                  <a:schemeClr val="folHlink"/>
                </a:solidFill>
                <a:latin typeface="Arial" charset="0"/>
              </a:rPr>
              <a:t>and </a:t>
            </a:r>
            <a:r>
              <a:rPr lang="it-IT" sz="2400" b="1" dirty="0" err="1" smtClean="0">
                <a:solidFill>
                  <a:schemeClr val="folHlink"/>
                </a:solidFill>
                <a:latin typeface="Arial" charset="0"/>
              </a:rPr>
              <a:t>subsequently</a:t>
            </a:r>
            <a:r>
              <a:rPr lang="it-IT" sz="2400" b="1" dirty="0" smtClean="0">
                <a:solidFill>
                  <a:schemeClr val="folHlink"/>
                </a:solidFill>
                <a:latin typeface="Arial" charset="0"/>
              </a:rPr>
              <a:t> </a:t>
            </a:r>
            <a:r>
              <a:rPr lang="it-IT" sz="2400" b="1" dirty="0" err="1" smtClean="0">
                <a:solidFill>
                  <a:schemeClr val="folHlink"/>
                </a:solidFill>
                <a:latin typeface="Arial" charset="0"/>
              </a:rPr>
              <a:t>evaporated</a:t>
            </a:r>
            <a:r>
              <a:rPr lang="it-IT" sz="2400" b="1" dirty="0" smtClean="0">
                <a:solidFill>
                  <a:schemeClr val="folHlink"/>
                </a:solidFill>
                <a:latin typeface="Arial" charset="0"/>
              </a:rPr>
              <a:t>, </a:t>
            </a:r>
            <a:r>
              <a:rPr lang="it-IT" sz="2400" b="1" dirty="0">
                <a:solidFill>
                  <a:schemeClr val="hlink"/>
                </a:solidFill>
                <a:latin typeface="Arial" charset="0"/>
              </a:rPr>
              <a:t>m</a:t>
            </a:r>
            <a:r>
              <a:rPr lang="it-IT" sz="2400" b="1" baseline="-25000" dirty="0">
                <a:solidFill>
                  <a:schemeClr val="hlink"/>
                </a:solidFill>
                <a:latin typeface="Arial" charset="0"/>
              </a:rPr>
              <a:t>e</a:t>
            </a:r>
            <a:endParaRPr lang="it-IT" sz="2400" dirty="0">
              <a:solidFill>
                <a:schemeClr val="folHlink"/>
              </a:solidFill>
              <a:latin typeface="Times New Roman" pitchFamily="18" charset="0"/>
            </a:endParaRPr>
          </a:p>
        </p:txBody>
      </p:sp>
      <p:sp>
        <p:nvSpPr>
          <p:cNvPr id="5" name="Text Box 15"/>
          <p:cNvSpPr txBox="1">
            <a:spLocks noChangeArrowheads="1"/>
          </p:cNvSpPr>
          <p:nvPr/>
        </p:nvSpPr>
        <p:spPr bwMode="auto">
          <a:xfrm>
            <a:off x="76200" y="2133600"/>
            <a:ext cx="8915400" cy="457200"/>
          </a:xfrm>
          <a:prstGeom prst="rect">
            <a:avLst/>
          </a:prstGeom>
          <a:noFill/>
          <a:ln w="9525">
            <a:noFill/>
            <a:miter lim="800000"/>
            <a:headEnd/>
            <a:tailEnd/>
          </a:ln>
        </p:spPr>
        <p:txBody>
          <a:bodyPr>
            <a:spAutoFit/>
          </a:bodyPr>
          <a:lstStyle/>
          <a:p>
            <a:pPr eaLnBrk="0" hangingPunct="0">
              <a:spcBef>
                <a:spcPct val="50000"/>
              </a:spcBef>
            </a:pPr>
            <a:r>
              <a:rPr lang="it-IT" sz="2400" b="1" dirty="0">
                <a:solidFill>
                  <a:schemeClr val="hlink"/>
                </a:solidFill>
                <a:latin typeface="Arial" charset="0"/>
              </a:rPr>
              <a:t>d</a:t>
            </a:r>
            <a:r>
              <a:rPr lang="it-IT" sz="2400" b="1" baseline="-25000" dirty="0">
                <a:solidFill>
                  <a:schemeClr val="hlink"/>
                </a:solidFill>
                <a:latin typeface="Arial" charset="0"/>
              </a:rPr>
              <a:t>i </a:t>
            </a:r>
            <a:r>
              <a:rPr lang="it-IT" sz="2400" b="1" dirty="0">
                <a:solidFill>
                  <a:schemeClr val="folHlink"/>
                </a:solidFill>
                <a:latin typeface="Arial" charset="0"/>
              </a:rPr>
              <a:t>= </a:t>
            </a:r>
            <a:r>
              <a:rPr lang="en-US" sz="2400" b="1" dirty="0" smtClean="0">
                <a:solidFill>
                  <a:schemeClr val="folHlink"/>
                </a:solidFill>
                <a:latin typeface="Arial" charset="0"/>
              </a:rPr>
              <a:t>duration of the condensation period, expressed in days</a:t>
            </a:r>
            <a:endParaRPr lang="it-IT" sz="2400" dirty="0">
              <a:solidFill>
                <a:schemeClr val="folHlink"/>
              </a:solidFill>
              <a:latin typeface="Times New Roman" pitchFamily="18" charset="0"/>
            </a:endParaRPr>
          </a:p>
        </p:txBody>
      </p:sp>
      <p:sp>
        <p:nvSpPr>
          <p:cNvPr id="6" name="Text Box 16"/>
          <p:cNvSpPr txBox="1">
            <a:spLocks noChangeArrowheads="1"/>
          </p:cNvSpPr>
          <p:nvPr/>
        </p:nvSpPr>
        <p:spPr bwMode="auto">
          <a:xfrm>
            <a:off x="76200" y="2895600"/>
            <a:ext cx="9067800" cy="457200"/>
          </a:xfrm>
          <a:prstGeom prst="rect">
            <a:avLst/>
          </a:prstGeom>
          <a:noFill/>
          <a:ln w="9525">
            <a:noFill/>
            <a:miter lim="800000"/>
            <a:headEnd/>
            <a:tailEnd/>
          </a:ln>
        </p:spPr>
        <p:txBody>
          <a:bodyPr>
            <a:spAutoFit/>
          </a:bodyPr>
          <a:lstStyle/>
          <a:p>
            <a:pPr eaLnBrk="0" hangingPunct="0">
              <a:spcBef>
                <a:spcPct val="50000"/>
              </a:spcBef>
            </a:pPr>
            <a:r>
              <a:rPr lang="it-IT" sz="2400" b="1" dirty="0">
                <a:solidFill>
                  <a:schemeClr val="hlink"/>
                </a:solidFill>
                <a:latin typeface="Arial" charset="0"/>
              </a:rPr>
              <a:t>d</a:t>
            </a:r>
            <a:r>
              <a:rPr lang="it-IT" sz="2400" b="1" baseline="-25000" dirty="0">
                <a:solidFill>
                  <a:schemeClr val="hlink"/>
                </a:solidFill>
                <a:latin typeface="Arial" charset="0"/>
              </a:rPr>
              <a:t>e </a:t>
            </a:r>
            <a:r>
              <a:rPr lang="it-IT" sz="2400" b="1" dirty="0">
                <a:solidFill>
                  <a:schemeClr val="folHlink"/>
                </a:solidFill>
                <a:latin typeface="Arial" charset="0"/>
              </a:rPr>
              <a:t>= </a:t>
            </a:r>
            <a:r>
              <a:rPr lang="en-US" sz="2400" b="1" dirty="0" smtClean="0">
                <a:solidFill>
                  <a:schemeClr val="folHlink"/>
                </a:solidFill>
                <a:latin typeface="Arial" charset="0"/>
              </a:rPr>
              <a:t>duration of the evaporation period, expressed in days</a:t>
            </a:r>
            <a:endParaRPr lang="it-IT" sz="2400" dirty="0">
              <a:solidFill>
                <a:schemeClr val="folHlink"/>
              </a:solidFill>
              <a:latin typeface="Times New Roman" pitchFamily="18" charset="0"/>
            </a:endParaRPr>
          </a:p>
        </p:txBody>
      </p:sp>
      <p:sp>
        <p:nvSpPr>
          <p:cNvPr id="7" name="Text Box 17"/>
          <p:cNvSpPr txBox="1">
            <a:spLocks noChangeArrowheads="1"/>
          </p:cNvSpPr>
          <p:nvPr/>
        </p:nvSpPr>
        <p:spPr bwMode="auto">
          <a:xfrm>
            <a:off x="4067175" y="38100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8" name="Rectangle 3"/>
          <p:cNvSpPr>
            <a:spLocks noGrp="1" noChangeArrowheads="1"/>
          </p:cNvSpPr>
          <p:nvPr>
            <p:ph type="title"/>
          </p:nvPr>
        </p:nvSpPr>
        <p:spPr bwMode="auto">
          <a:xfrm>
            <a:off x="152400" y="557808"/>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EVALUATION OF CONDENSED WATER QUANTITY</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39"/>
          <p:cNvSpPr txBox="1">
            <a:spLocks noChangeArrowheads="1"/>
          </p:cNvSpPr>
          <p:nvPr/>
        </p:nvSpPr>
        <p:spPr bwMode="auto">
          <a:xfrm>
            <a:off x="228600" y="1905000"/>
            <a:ext cx="5791200" cy="457200"/>
          </a:xfrm>
          <a:prstGeom prst="rect">
            <a:avLst/>
          </a:prstGeom>
          <a:noFill/>
          <a:ln w="9525">
            <a:noFill/>
            <a:miter lim="800000"/>
            <a:headEnd/>
            <a:tailEnd/>
          </a:ln>
        </p:spPr>
        <p:txBody>
          <a:bodyPr>
            <a:spAutoFit/>
          </a:bodyPr>
          <a:lstStyle/>
          <a:p>
            <a:pPr algn="l" eaLnBrk="0" hangingPunct="0">
              <a:spcBef>
                <a:spcPct val="50000"/>
              </a:spcBef>
            </a:pPr>
            <a:r>
              <a:rPr lang="en-US" sz="2400" b="1" dirty="0" smtClean="0">
                <a:solidFill>
                  <a:schemeClr val="hlink"/>
                </a:solidFill>
                <a:latin typeface="Arial" charset="0"/>
              </a:rPr>
              <a:t>Condensed mass</a:t>
            </a:r>
            <a:endParaRPr lang="en-US" sz="2400" dirty="0">
              <a:solidFill>
                <a:schemeClr val="hlink"/>
              </a:solidFill>
              <a:latin typeface="Times New Roman" pitchFamily="18" charset="0"/>
            </a:endParaRPr>
          </a:p>
        </p:txBody>
      </p:sp>
      <p:sp>
        <p:nvSpPr>
          <p:cNvPr id="5" name="Text Box 1040"/>
          <p:cNvSpPr txBox="1">
            <a:spLocks noChangeArrowheads="1"/>
          </p:cNvSpPr>
          <p:nvPr/>
        </p:nvSpPr>
        <p:spPr bwMode="auto">
          <a:xfrm>
            <a:off x="228600" y="4114800"/>
            <a:ext cx="5791200" cy="457200"/>
          </a:xfrm>
          <a:prstGeom prst="rect">
            <a:avLst/>
          </a:prstGeom>
          <a:noFill/>
          <a:ln w="9525">
            <a:noFill/>
            <a:miter lim="800000"/>
            <a:headEnd/>
            <a:tailEnd/>
          </a:ln>
        </p:spPr>
        <p:txBody>
          <a:bodyPr>
            <a:spAutoFit/>
          </a:bodyPr>
          <a:lstStyle/>
          <a:p>
            <a:pPr algn="l" eaLnBrk="0" hangingPunct="0">
              <a:spcBef>
                <a:spcPct val="50000"/>
              </a:spcBef>
            </a:pPr>
            <a:r>
              <a:rPr lang="it-IT" sz="2400" b="1" dirty="0" smtClean="0">
                <a:solidFill>
                  <a:schemeClr val="hlink"/>
                </a:solidFill>
                <a:latin typeface="Arial" charset="0"/>
              </a:rPr>
              <a:t>Evaporate mass</a:t>
            </a:r>
            <a:endParaRPr lang="it-IT" sz="2400" dirty="0">
              <a:solidFill>
                <a:schemeClr val="hlink"/>
              </a:solidFill>
              <a:latin typeface="Times New Roman" pitchFamily="18" charset="0"/>
            </a:endParaRPr>
          </a:p>
        </p:txBody>
      </p:sp>
      <p:graphicFrame>
        <p:nvGraphicFramePr>
          <p:cNvPr id="6" name="Object 1024"/>
          <p:cNvGraphicFramePr>
            <a:graphicFrameLocks noChangeAspect="1"/>
          </p:cNvGraphicFramePr>
          <p:nvPr/>
        </p:nvGraphicFramePr>
        <p:xfrm>
          <a:off x="3124200" y="2514600"/>
          <a:ext cx="2879725" cy="850900"/>
        </p:xfrm>
        <a:graphic>
          <a:graphicData uri="http://schemas.openxmlformats.org/presentationml/2006/ole">
            <p:oleObj spid="_x0000_s135170" name="Equation" r:id="rId3" imgW="774360" imgH="228600" progId="Equation.DSMT4">
              <p:embed/>
            </p:oleObj>
          </a:graphicData>
        </a:graphic>
      </p:graphicFrame>
      <p:sp>
        <p:nvSpPr>
          <p:cNvPr id="7" name="Oval 1042"/>
          <p:cNvSpPr>
            <a:spLocks noChangeArrowheads="1"/>
          </p:cNvSpPr>
          <p:nvPr/>
        </p:nvSpPr>
        <p:spPr bwMode="auto">
          <a:xfrm>
            <a:off x="4313238" y="2514600"/>
            <a:ext cx="792162" cy="792163"/>
          </a:xfrm>
          <a:prstGeom prst="ellipse">
            <a:avLst/>
          </a:prstGeom>
          <a:noFill/>
          <a:ln w="31750">
            <a:solidFill>
              <a:srgbClr val="FF0000"/>
            </a:solidFill>
            <a:round/>
            <a:headEnd/>
            <a:tailEnd/>
          </a:ln>
        </p:spPr>
        <p:txBody>
          <a:bodyPr wrap="none" anchor="ctr"/>
          <a:lstStyle/>
          <a:p>
            <a:endParaRPr lang="it-IT"/>
          </a:p>
        </p:txBody>
      </p:sp>
      <p:cxnSp>
        <p:nvCxnSpPr>
          <p:cNvPr id="8" name="AutoShape 1045"/>
          <p:cNvCxnSpPr>
            <a:cxnSpLocks noChangeShapeType="1"/>
          </p:cNvCxnSpPr>
          <p:nvPr/>
        </p:nvCxnSpPr>
        <p:spPr bwMode="auto">
          <a:xfrm>
            <a:off x="4716463" y="3352800"/>
            <a:ext cx="1531937" cy="381000"/>
          </a:xfrm>
          <a:prstGeom prst="bentConnector3">
            <a:avLst>
              <a:gd name="adj1" fmla="val -1139"/>
            </a:avLst>
          </a:prstGeom>
          <a:noFill/>
          <a:ln w="31750">
            <a:solidFill>
              <a:schemeClr val="hlink"/>
            </a:solidFill>
            <a:miter lim="800000"/>
            <a:headEnd/>
            <a:tailEnd type="triangle" w="med" len="med"/>
          </a:ln>
        </p:spPr>
      </p:cxnSp>
      <p:graphicFrame>
        <p:nvGraphicFramePr>
          <p:cNvPr id="9" name="Object 1025"/>
          <p:cNvGraphicFramePr>
            <a:graphicFrameLocks noChangeAspect="1"/>
          </p:cNvGraphicFramePr>
          <p:nvPr/>
        </p:nvGraphicFramePr>
        <p:xfrm>
          <a:off x="6324600" y="3352800"/>
          <a:ext cx="1439863" cy="744538"/>
        </p:xfrm>
        <a:graphic>
          <a:graphicData uri="http://schemas.openxmlformats.org/presentationml/2006/ole">
            <p:oleObj spid="_x0000_s135171" name="Equation" r:id="rId4" imgW="444240" imgH="228600" progId="Equation.DSMT4">
              <p:embed/>
            </p:oleObj>
          </a:graphicData>
        </a:graphic>
      </p:graphicFrame>
      <p:graphicFrame>
        <p:nvGraphicFramePr>
          <p:cNvPr id="10" name="Object 1026"/>
          <p:cNvGraphicFramePr>
            <a:graphicFrameLocks noChangeAspect="1"/>
          </p:cNvGraphicFramePr>
          <p:nvPr/>
        </p:nvGraphicFramePr>
        <p:xfrm>
          <a:off x="3097213" y="4724400"/>
          <a:ext cx="2933700" cy="850900"/>
        </p:xfrm>
        <a:graphic>
          <a:graphicData uri="http://schemas.openxmlformats.org/presentationml/2006/ole">
            <p:oleObj spid="_x0000_s135172" name="Equation" r:id="rId5" imgW="787320" imgH="228600" progId="Equation.DSMT4">
              <p:embed/>
            </p:oleObj>
          </a:graphicData>
        </a:graphic>
      </p:graphicFrame>
      <p:sp>
        <p:nvSpPr>
          <p:cNvPr id="11" name="Oval 1048"/>
          <p:cNvSpPr>
            <a:spLocks noChangeArrowheads="1"/>
          </p:cNvSpPr>
          <p:nvPr/>
        </p:nvSpPr>
        <p:spPr bwMode="auto">
          <a:xfrm>
            <a:off x="4267200" y="4724400"/>
            <a:ext cx="792163" cy="792163"/>
          </a:xfrm>
          <a:prstGeom prst="ellipse">
            <a:avLst/>
          </a:prstGeom>
          <a:noFill/>
          <a:ln w="31750">
            <a:solidFill>
              <a:srgbClr val="FF0000"/>
            </a:solidFill>
            <a:round/>
            <a:headEnd/>
            <a:tailEnd/>
          </a:ln>
        </p:spPr>
        <p:txBody>
          <a:bodyPr wrap="none" anchor="ctr"/>
          <a:lstStyle/>
          <a:p>
            <a:endParaRPr lang="it-IT"/>
          </a:p>
        </p:txBody>
      </p:sp>
      <p:cxnSp>
        <p:nvCxnSpPr>
          <p:cNvPr id="12" name="AutoShape 1049"/>
          <p:cNvCxnSpPr>
            <a:cxnSpLocks noChangeShapeType="1"/>
          </p:cNvCxnSpPr>
          <p:nvPr/>
        </p:nvCxnSpPr>
        <p:spPr bwMode="auto">
          <a:xfrm>
            <a:off x="4572000" y="5486400"/>
            <a:ext cx="1958975" cy="363538"/>
          </a:xfrm>
          <a:prstGeom prst="bentConnector3">
            <a:avLst>
              <a:gd name="adj1" fmla="val -1296"/>
            </a:avLst>
          </a:prstGeom>
          <a:noFill/>
          <a:ln w="31750">
            <a:solidFill>
              <a:schemeClr val="hlink"/>
            </a:solidFill>
            <a:miter lim="800000"/>
            <a:headEnd/>
            <a:tailEnd type="triangle" w="med" len="med"/>
          </a:ln>
        </p:spPr>
      </p:cxnSp>
      <p:graphicFrame>
        <p:nvGraphicFramePr>
          <p:cNvPr id="13" name="Object 1027"/>
          <p:cNvGraphicFramePr>
            <a:graphicFrameLocks noChangeAspect="1"/>
          </p:cNvGraphicFramePr>
          <p:nvPr/>
        </p:nvGraphicFramePr>
        <p:xfrm>
          <a:off x="6629400" y="5486400"/>
          <a:ext cx="1439863" cy="744538"/>
        </p:xfrm>
        <a:graphic>
          <a:graphicData uri="http://schemas.openxmlformats.org/presentationml/2006/ole">
            <p:oleObj spid="_x0000_s135173" name="Equation" r:id="rId6" imgW="444240" imgH="228600" progId="Equation.DSMT4">
              <p:embed/>
            </p:oleObj>
          </a:graphicData>
        </a:graphic>
      </p:graphicFrame>
      <p:sp>
        <p:nvSpPr>
          <p:cNvPr id="14" name="Rectangle 3"/>
          <p:cNvSpPr>
            <a:spLocks noGrp="1" noChangeArrowheads="1"/>
          </p:cNvSpPr>
          <p:nvPr>
            <p:ph type="title"/>
          </p:nvPr>
        </p:nvSpPr>
        <p:spPr bwMode="auto">
          <a:xfrm>
            <a:off x="152400" y="557808"/>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EVALUATION OF CONDENSED WATER QUANTITY</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81000" y="1981200"/>
            <a:ext cx="83820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The condensate mass in the wall is acceptable if the following conditions are simultaneously valid</a:t>
            </a:r>
            <a:endParaRPr lang="it-IT" sz="2400" dirty="0">
              <a:solidFill>
                <a:schemeClr val="folHlink"/>
              </a:solidFill>
              <a:latin typeface="Times New Roman" pitchFamily="18" charset="0"/>
            </a:endParaRPr>
          </a:p>
        </p:txBody>
      </p:sp>
      <p:graphicFrame>
        <p:nvGraphicFramePr>
          <p:cNvPr id="5" name="Object 1024"/>
          <p:cNvGraphicFramePr>
            <a:graphicFrameLocks noChangeAspect="1"/>
          </p:cNvGraphicFramePr>
          <p:nvPr/>
        </p:nvGraphicFramePr>
        <p:xfrm>
          <a:off x="1612900" y="4876800"/>
          <a:ext cx="2159000" cy="809625"/>
        </p:xfrm>
        <a:graphic>
          <a:graphicData uri="http://schemas.openxmlformats.org/presentationml/2006/ole">
            <p:oleObj spid="_x0000_s136194" name="Equation" r:id="rId3" imgW="609480" imgH="228600" progId="Equation.DSMT4">
              <p:embed/>
            </p:oleObj>
          </a:graphicData>
        </a:graphic>
      </p:graphicFrame>
      <p:graphicFrame>
        <p:nvGraphicFramePr>
          <p:cNvPr id="6" name="Object 1025"/>
          <p:cNvGraphicFramePr>
            <a:graphicFrameLocks noChangeAspect="1"/>
          </p:cNvGraphicFramePr>
          <p:nvPr/>
        </p:nvGraphicFramePr>
        <p:xfrm>
          <a:off x="5291138" y="4876800"/>
          <a:ext cx="2339975" cy="715963"/>
        </p:xfrm>
        <a:graphic>
          <a:graphicData uri="http://schemas.openxmlformats.org/presentationml/2006/ole">
            <p:oleObj spid="_x0000_s136195" name="Equation" r:id="rId4" imgW="749160" imgH="228600" progId="Equation.DSMT4">
              <p:embed/>
            </p:oleObj>
          </a:graphicData>
        </a:graphic>
      </p:graphicFrame>
      <p:sp>
        <p:nvSpPr>
          <p:cNvPr id="7" name="Line 14"/>
          <p:cNvSpPr>
            <a:spLocks noChangeShapeType="1"/>
          </p:cNvSpPr>
          <p:nvPr/>
        </p:nvSpPr>
        <p:spPr bwMode="auto">
          <a:xfrm flipH="1">
            <a:off x="2743200" y="3124200"/>
            <a:ext cx="1524000" cy="1524000"/>
          </a:xfrm>
          <a:prstGeom prst="line">
            <a:avLst/>
          </a:prstGeom>
          <a:noFill/>
          <a:ln w="31750">
            <a:solidFill>
              <a:schemeClr val="hlink"/>
            </a:solidFill>
            <a:round/>
            <a:headEnd/>
            <a:tailEnd type="triangle" w="med" len="med"/>
          </a:ln>
        </p:spPr>
        <p:txBody>
          <a:bodyPr/>
          <a:lstStyle/>
          <a:p>
            <a:endParaRPr lang="it-IT"/>
          </a:p>
        </p:txBody>
      </p:sp>
      <p:sp>
        <p:nvSpPr>
          <p:cNvPr id="8" name="Line 15"/>
          <p:cNvSpPr>
            <a:spLocks noChangeShapeType="1"/>
          </p:cNvSpPr>
          <p:nvPr/>
        </p:nvSpPr>
        <p:spPr bwMode="auto">
          <a:xfrm>
            <a:off x="4876800" y="3124200"/>
            <a:ext cx="1371600" cy="1600200"/>
          </a:xfrm>
          <a:prstGeom prst="line">
            <a:avLst/>
          </a:prstGeom>
          <a:noFill/>
          <a:ln w="31750">
            <a:solidFill>
              <a:schemeClr val="hlink"/>
            </a:solidFill>
            <a:round/>
            <a:headEnd/>
            <a:tailEnd type="triangle" w="med" len="med"/>
          </a:ln>
        </p:spPr>
        <p:txBody>
          <a:bodyPr/>
          <a:lstStyle/>
          <a:p>
            <a:endParaRPr lang="it-IT"/>
          </a:p>
        </p:txBody>
      </p:sp>
      <p:sp>
        <p:nvSpPr>
          <p:cNvPr id="9" name="Rectangle 3"/>
          <p:cNvSpPr>
            <a:spLocks noGrp="1" noChangeArrowheads="1"/>
          </p:cNvSpPr>
          <p:nvPr>
            <p:ph type="title"/>
          </p:nvPr>
        </p:nvSpPr>
        <p:spPr bwMode="auto">
          <a:xfrm>
            <a:off x="152400" y="557808"/>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EVALUATION OF CONDENSED WATER QUANTITY</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200400" y="457200"/>
            <a:ext cx="2667000" cy="646331"/>
          </a:xfrm>
          <a:prstGeom prst="rect">
            <a:avLst/>
          </a:prstGeom>
          <a:noFill/>
          <a:ln w="9525">
            <a:noFill/>
            <a:miter lim="800000"/>
            <a:headEnd/>
            <a:tailEnd/>
          </a:ln>
          <a:effectLst/>
        </p:spPr>
        <p:txBody>
          <a:bodyPr>
            <a:spAutoFit/>
          </a:bodyPr>
          <a:lstStyle/>
          <a:p>
            <a:pPr eaLnBrk="0" hangingPunct="0">
              <a:spcBef>
                <a:spcPct val="50000"/>
              </a:spcBef>
              <a:defRPr/>
            </a:pPr>
            <a:r>
              <a:rPr lang="en-US" sz="3600" b="1" u="sng" dirty="0" smtClean="0">
                <a:solidFill>
                  <a:schemeClr val="hlink"/>
                </a:solidFill>
                <a:latin typeface="Arial" charset="0"/>
              </a:rPr>
              <a:t>Example 6</a:t>
            </a:r>
            <a:endParaRPr lang="en-US" sz="3200" b="1" u="sng" dirty="0">
              <a:solidFill>
                <a:schemeClr val="hlink"/>
              </a:solidFill>
              <a:latin typeface="Arial" charset="0"/>
            </a:endParaRPr>
          </a:p>
        </p:txBody>
      </p:sp>
      <p:pic>
        <p:nvPicPr>
          <p:cNvPr id="5" name="Picture 6" descr="parete multistrato esempio 4"/>
          <p:cNvPicPr>
            <a:picLocks noChangeAspect="1" noChangeArrowheads="1"/>
          </p:cNvPicPr>
          <p:nvPr/>
        </p:nvPicPr>
        <p:blipFill>
          <a:blip r:embed="rId2" cstate="print"/>
          <a:srcRect/>
          <a:stretch>
            <a:fillRect/>
          </a:stretch>
        </p:blipFill>
        <p:spPr bwMode="auto">
          <a:xfrm>
            <a:off x="5029200" y="3124200"/>
            <a:ext cx="2073275" cy="2971800"/>
          </a:xfrm>
          <a:prstGeom prst="rect">
            <a:avLst/>
          </a:prstGeom>
          <a:noFill/>
          <a:ln w="9525">
            <a:noFill/>
            <a:miter lim="800000"/>
            <a:headEnd/>
            <a:tailEnd/>
          </a:ln>
        </p:spPr>
      </p:pic>
      <p:sp>
        <p:nvSpPr>
          <p:cNvPr id="6" name="Line 7"/>
          <p:cNvSpPr>
            <a:spLocks noChangeShapeType="1"/>
          </p:cNvSpPr>
          <p:nvPr/>
        </p:nvSpPr>
        <p:spPr bwMode="auto">
          <a:xfrm>
            <a:off x="2514600" y="1676400"/>
            <a:ext cx="2514600" cy="1905000"/>
          </a:xfrm>
          <a:prstGeom prst="line">
            <a:avLst/>
          </a:prstGeom>
          <a:noFill/>
          <a:ln w="9525">
            <a:solidFill>
              <a:srgbClr val="FF3300"/>
            </a:solidFill>
            <a:round/>
            <a:headEnd type="oval" w="med" len="med"/>
            <a:tailEnd type="oval" w="med" len="med"/>
          </a:ln>
        </p:spPr>
        <p:txBody>
          <a:bodyPr wrap="none" anchor="ctr"/>
          <a:lstStyle/>
          <a:p>
            <a:endParaRPr lang="it-IT"/>
          </a:p>
        </p:txBody>
      </p:sp>
      <p:sp>
        <p:nvSpPr>
          <p:cNvPr id="7" name="Line 8"/>
          <p:cNvSpPr>
            <a:spLocks noChangeShapeType="1"/>
          </p:cNvSpPr>
          <p:nvPr/>
        </p:nvSpPr>
        <p:spPr bwMode="auto">
          <a:xfrm>
            <a:off x="2743200" y="2438400"/>
            <a:ext cx="2895600" cy="1981200"/>
          </a:xfrm>
          <a:prstGeom prst="line">
            <a:avLst/>
          </a:prstGeom>
          <a:noFill/>
          <a:ln w="9525">
            <a:solidFill>
              <a:srgbClr val="FF3300"/>
            </a:solidFill>
            <a:round/>
            <a:headEnd type="oval" w="med" len="med"/>
            <a:tailEnd type="oval" w="med" len="med"/>
          </a:ln>
        </p:spPr>
        <p:txBody>
          <a:bodyPr wrap="none" anchor="ctr"/>
          <a:lstStyle/>
          <a:p>
            <a:endParaRPr lang="it-IT"/>
          </a:p>
        </p:txBody>
      </p:sp>
      <p:sp>
        <p:nvSpPr>
          <p:cNvPr id="8" name="Line 9"/>
          <p:cNvSpPr>
            <a:spLocks noChangeShapeType="1"/>
          </p:cNvSpPr>
          <p:nvPr/>
        </p:nvSpPr>
        <p:spPr bwMode="auto">
          <a:xfrm>
            <a:off x="2438400" y="2895600"/>
            <a:ext cx="3657600" cy="2286000"/>
          </a:xfrm>
          <a:prstGeom prst="line">
            <a:avLst/>
          </a:prstGeom>
          <a:noFill/>
          <a:ln w="9525">
            <a:solidFill>
              <a:srgbClr val="FF3300"/>
            </a:solidFill>
            <a:round/>
            <a:headEnd type="oval" w="med" len="med"/>
            <a:tailEnd type="oval" w="med" len="med"/>
          </a:ln>
        </p:spPr>
        <p:txBody>
          <a:bodyPr wrap="none" anchor="ctr"/>
          <a:lstStyle/>
          <a:p>
            <a:endParaRPr lang="it-IT"/>
          </a:p>
        </p:txBody>
      </p:sp>
      <p:sp>
        <p:nvSpPr>
          <p:cNvPr id="9" name="Line 10"/>
          <p:cNvSpPr>
            <a:spLocks noChangeShapeType="1"/>
          </p:cNvSpPr>
          <p:nvPr/>
        </p:nvSpPr>
        <p:spPr bwMode="auto">
          <a:xfrm>
            <a:off x="2286000" y="3657600"/>
            <a:ext cx="4343400" cy="2057400"/>
          </a:xfrm>
          <a:prstGeom prst="line">
            <a:avLst/>
          </a:prstGeom>
          <a:noFill/>
          <a:ln w="9525">
            <a:solidFill>
              <a:srgbClr val="FF3300"/>
            </a:solidFill>
            <a:round/>
            <a:headEnd type="oval" w="med" len="med"/>
            <a:tailEnd type="oval" w="med" len="med"/>
          </a:ln>
        </p:spPr>
        <p:txBody>
          <a:bodyPr wrap="none" anchor="ctr"/>
          <a:lstStyle/>
          <a:p>
            <a:endParaRPr lang="it-IT"/>
          </a:p>
        </p:txBody>
      </p:sp>
      <p:sp>
        <p:nvSpPr>
          <p:cNvPr id="10" name="Line 11"/>
          <p:cNvSpPr>
            <a:spLocks noChangeShapeType="1"/>
          </p:cNvSpPr>
          <p:nvPr/>
        </p:nvSpPr>
        <p:spPr bwMode="auto">
          <a:xfrm>
            <a:off x="2133600" y="4572000"/>
            <a:ext cx="4876800" cy="1447800"/>
          </a:xfrm>
          <a:prstGeom prst="line">
            <a:avLst/>
          </a:prstGeom>
          <a:noFill/>
          <a:ln w="9525">
            <a:solidFill>
              <a:srgbClr val="FF3300"/>
            </a:solidFill>
            <a:round/>
            <a:headEnd type="oval" w="med" len="med"/>
            <a:tailEnd type="oval" w="med" len="med"/>
          </a:ln>
        </p:spPr>
        <p:txBody>
          <a:bodyPr wrap="none" anchor="ctr"/>
          <a:lstStyle/>
          <a:p>
            <a:endParaRPr lang="it-IT"/>
          </a:p>
        </p:txBody>
      </p:sp>
      <p:sp>
        <p:nvSpPr>
          <p:cNvPr id="11" name="Text Box 12"/>
          <p:cNvSpPr txBox="1">
            <a:spLocks noChangeArrowheads="1"/>
          </p:cNvSpPr>
          <p:nvPr/>
        </p:nvSpPr>
        <p:spPr bwMode="auto">
          <a:xfrm>
            <a:off x="3124200" y="3962400"/>
            <a:ext cx="2209800" cy="1768475"/>
          </a:xfrm>
          <a:prstGeom prst="rect">
            <a:avLst/>
          </a:prstGeom>
          <a:noFill/>
          <a:ln w="9525">
            <a:noFill/>
            <a:miter lim="800000"/>
            <a:headEnd/>
            <a:tailEnd/>
          </a:ln>
        </p:spPr>
        <p:txBody>
          <a:bodyPr>
            <a:spAutoFit/>
          </a:bodyPr>
          <a:lstStyle/>
          <a:p>
            <a:pPr algn="l" eaLnBrk="0" hangingPunct="0">
              <a:spcBef>
                <a:spcPct val="50000"/>
              </a:spcBef>
            </a:pPr>
            <a:r>
              <a:rPr lang="it-IT" sz="2200" b="1" dirty="0" smtClean="0">
                <a:solidFill>
                  <a:schemeClr val="folHlink"/>
                </a:solidFill>
                <a:latin typeface="Arial" charset="0"/>
              </a:rPr>
              <a:t>indoor:     </a:t>
            </a:r>
            <a:endParaRPr lang="it-IT" sz="2200" b="1" dirty="0">
              <a:solidFill>
                <a:schemeClr val="folHlink"/>
              </a:solidFill>
              <a:latin typeface="Arial" charset="0"/>
            </a:endParaRPr>
          </a:p>
          <a:p>
            <a:pPr algn="l" eaLnBrk="0" hangingPunct="0">
              <a:spcBef>
                <a:spcPct val="50000"/>
              </a:spcBef>
            </a:pPr>
            <a:r>
              <a:rPr lang="it-IT" sz="2200" b="1" dirty="0">
                <a:solidFill>
                  <a:schemeClr val="folHlink"/>
                </a:solidFill>
                <a:latin typeface="Arial" charset="0"/>
              </a:rPr>
              <a:t>T</a:t>
            </a:r>
            <a:r>
              <a:rPr lang="it-IT" sz="2200" b="1" baseline="-25000" dirty="0">
                <a:solidFill>
                  <a:schemeClr val="folHlink"/>
                </a:solidFill>
                <a:latin typeface="Arial" charset="0"/>
              </a:rPr>
              <a:t>i</a:t>
            </a:r>
            <a:r>
              <a:rPr lang="it-IT" sz="2200" b="1" dirty="0">
                <a:solidFill>
                  <a:schemeClr val="folHlink"/>
                </a:solidFill>
                <a:latin typeface="Arial" charset="0"/>
              </a:rPr>
              <a:t> = 20°C    </a:t>
            </a:r>
            <a:r>
              <a:rPr lang="it-IT" sz="2200" b="1" dirty="0">
                <a:solidFill>
                  <a:schemeClr val="folHlink"/>
                </a:solidFill>
                <a:latin typeface="Arial" charset="0"/>
                <a:sym typeface="Symbol" pitchFamily="18" charset="2"/>
              </a:rPr>
              <a:t></a:t>
            </a:r>
            <a:r>
              <a:rPr lang="it-IT" sz="2200" b="1" baseline="-25000" dirty="0">
                <a:solidFill>
                  <a:schemeClr val="folHlink"/>
                </a:solidFill>
                <a:latin typeface="Arial" charset="0"/>
              </a:rPr>
              <a:t>i</a:t>
            </a:r>
            <a:r>
              <a:rPr lang="it-IT" sz="2200" b="1" dirty="0">
                <a:solidFill>
                  <a:schemeClr val="folHlink"/>
                </a:solidFill>
                <a:latin typeface="Arial" charset="0"/>
              </a:rPr>
              <a:t>=50 %</a:t>
            </a:r>
          </a:p>
          <a:p>
            <a:pPr algn="l" eaLnBrk="0" hangingPunct="0">
              <a:spcBef>
                <a:spcPct val="50000"/>
              </a:spcBef>
            </a:pPr>
            <a:r>
              <a:rPr lang="it-IT" sz="2200" b="1" dirty="0">
                <a:solidFill>
                  <a:schemeClr val="folHlink"/>
                </a:solidFill>
                <a:latin typeface="Arial" charset="0"/>
                <a:sym typeface="Symbol" pitchFamily="18" charset="2"/>
              </a:rPr>
              <a:t></a:t>
            </a:r>
            <a:r>
              <a:rPr lang="it-IT" sz="2200" b="1" baseline="-25000" dirty="0">
                <a:solidFill>
                  <a:schemeClr val="folHlink"/>
                </a:solidFill>
                <a:latin typeface="Arial" charset="0"/>
              </a:rPr>
              <a:t>i</a:t>
            </a:r>
            <a:r>
              <a:rPr lang="it-IT" sz="2200" b="1" dirty="0">
                <a:solidFill>
                  <a:schemeClr val="folHlink"/>
                </a:solidFill>
                <a:latin typeface="Arial" charset="0"/>
              </a:rPr>
              <a:t>=7.7 W/m</a:t>
            </a:r>
            <a:r>
              <a:rPr lang="it-IT" sz="2200" b="1" baseline="30000" dirty="0">
                <a:solidFill>
                  <a:schemeClr val="folHlink"/>
                </a:solidFill>
                <a:latin typeface="Arial" charset="0"/>
              </a:rPr>
              <a:t>2</a:t>
            </a:r>
            <a:r>
              <a:rPr lang="it-IT" sz="2200" b="1" dirty="0">
                <a:solidFill>
                  <a:schemeClr val="folHlink"/>
                </a:solidFill>
                <a:latin typeface="Arial" charset="0"/>
              </a:rPr>
              <a:t>K</a:t>
            </a:r>
            <a:endParaRPr lang="it-IT" sz="2400" dirty="0">
              <a:solidFill>
                <a:schemeClr val="folHlink"/>
              </a:solidFill>
              <a:latin typeface="Times New Roman" pitchFamily="18" charset="0"/>
            </a:endParaRPr>
          </a:p>
        </p:txBody>
      </p:sp>
      <p:sp>
        <p:nvSpPr>
          <p:cNvPr id="12" name="Rectangle 14"/>
          <p:cNvSpPr>
            <a:spLocks noChangeArrowheads="1"/>
          </p:cNvSpPr>
          <p:nvPr/>
        </p:nvSpPr>
        <p:spPr bwMode="auto">
          <a:xfrm>
            <a:off x="7086600" y="3962400"/>
            <a:ext cx="2057400" cy="1768475"/>
          </a:xfrm>
          <a:prstGeom prst="rect">
            <a:avLst/>
          </a:prstGeom>
          <a:noFill/>
          <a:ln w="9525">
            <a:noFill/>
            <a:miter lim="800000"/>
            <a:headEnd/>
            <a:tailEnd/>
          </a:ln>
        </p:spPr>
        <p:txBody>
          <a:bodyPr>
            <a:spAutoFit/>
          </a:bodyPr>
          <a:lstStyle/>
          <a:p>
            <a:pPr algn="l" eaLnBrk="0" hangingPunct="0">
              <a:spcBef>
                <a:spcPct val="50000"/>
              </a:spcBef>
            </a:pPr>
            <a:r>
              <a:rPr lang="it-IT" sz="2200" b="1" dirty="0" smtClean="0">
                <a:solidFill>
                  <a:schemeClr val="folHlink"/>
                </a:solidFill>
                <a:latin typeface="Arial" charset="0"/>
              </a:rPr>
              <a:t>outdoor:</a:t>
            </a:r>
            <a:endParaRPr lang="it-IT" sz="2200" b="1" dirty="0">
              <a:solidFill>
                <a:schemeClr val="folHlink"/>
              </a:solidFill>
              <a:latin typeface="Arial" charset="0"/>
            </a:endParaRPr>
          </a:p>
          <a:p>
            <a:pPr algn="l" eaLnBrk="0" hangingPunct="0">
              <a:spcBef>
                <a:spcPct val="50000"/>
              </a:spcBef>
            </a:pPr>
            <a:r>
              <a:rPr lang="it-IT" sz="2200" b="1" dirty="0">
                <a:solidFill>
                  <a:schemeClr val="folHlink"/>
                </a:solidFill>
                <a:latin typeface="Arial" charset="0"/>
              </a:rPr>
              <a:t>T</a:t>
            </a:r>
            <a:r>
              <a:rPr lang="it-IT" sz="2200" b="1" baseline="-25000" dirty="0">
                <a:solidFill>
                  <a:schemeClr val="folHlink"/>
                </a:solidFill>
                <a:latin typeface="Arial" charset="0"/>
              </a:rPr>
              <a:t>e</a:t>
            </a:r>
            <a:r>
              <a:rPr lang="it-IT" sz="2200" b="1" dirty="0">
                <a:solidFill>
                  <a:schemeClr val="folHlink"/>
                </a:solidFill>
                <a:latin typeface="Arial" charset="0"/>
              </a:rPr>
              <a:t> = - 5°C    </a:t>
            </a:r>
            <a:r>
              <a:rPr lang="it-IT" sz="2200" b="1" dirty="0">
                <a:solidFill>
                  <a:schemeClr val="folHlink"/>
                </a:solidFill>
                <a:latin typeface="Arial" charset="0"/>
                <a:sym typeface="Symbol" pitchFamily="18" charset="2"/>
              </a:rPr>
              <a:t></a:t>
            </a:r>
            <a:r>
              <a:rPr lang="it-IT" sz="2200" b="1" baseline="-25000" dirty="0">
                <a:solidFill>
                  <a:schemeClr val="folHlink"/>
                </a:solidFill>
                <a:latin typeface="Arial" charset="0"/>
              </a:rPr>
              <a:t>e</a:t>
            </a:r>
            <a:r>
              <a:rPr lang="it-IT" sz="2200" b="1" dirty="0">
                <a:solidFill>
                  <a:schemeClr val="folHlink"/>
                </a:solidFill>
                <a:latin typeface="Arial" charset="0"/>
              </a:rPr>
              <a:t>=90 %</a:t>
            </a:r>
          </a:p>
          <a:p>
            <a:pPr algn="l" eaLnBrk="0" hangingPunct="0">
              <a:spcBef>
                <a:spcPct val="50000"/>
              </a:spcBef>
            </a:pPr>
            <a:r>
              <a:rPr lang="it-IT" sz="2200" b="1" dirty="0">
                <a:solidFill>
                  <a:schemeClr val="folHlink"/>
                </a:solidFill>
                <a:latin typeface="Arial" charset="0"/>
                <a:sym typeface="Symbol" pitchFamily="18" charset="2"/>
              </a:rPr>
              <a:t></a:t>
            </a:r>
            <a:r>
              <a:rPr lang="it-IT" sz="2200" b="1" baseline="-25000" dirty="0">
                <a:solidFill>
                  <a:schemeClr val="folHlink"/>
                </a:solidFill>
                <a:latin typeface="Arial" charset="0"/>
              </a:rPr>
              <a:t>e</a:t>
            </a:r>
            <a:r>
              <a:rPr lang="it-IT" sz="2200" b="1" dirty="0">
                <a:solidFill>
                  <a:schemeClr val="folHlink"/>
                </a:solidFill>
                <a:latin typeface="Arial" charset="0"/>
              </a:rPr>
              <a:t>=25 W/m</a:t>
            </a:r>
            <a:r>
              <a:rPr lang="it-IT" sz="2200" b="1" baseline="30000" dirty="0">
                <a:solidFill>
                  <a:schemeClr val="folHlink"/>
                </a:solidFill>
                <a:latin typeface="Arial" charset="0"/>
              </a:rPr>
              <a:t>2</a:t>
            </a:r>
            <a:r>
              <a:rPr lang="it-IT" sz="2200" b="1" dirty="0">
                <a:solidFill>
                  <a:schemeClr val="folHlink"/>
                </a:solidFill>
                <a:latin typeface="Arial" charset="0"/>
              </a:rPr>
              <a:t>K</a:t>
            </a:r>
          </a:p>
        </p:txBody>
      </p:sp>
      <p:sp>
        <p:nvSpPr>
          <p:cNvPr id="13" name="Text Box 16"/>
          <p:cNvSpPr txBox="1">
            <a:spLocks noChangeArrowheads="1"/>
          </p:cNvSpPr>
          <p:nvPr/>
        </p:nvSpPr>
        <p:spPr bwMode="auto">
          <a:xfrm>
            <a:off x="288032" y="1228690"/>
            <a:ext cx="4572000" cy="400110"/>
          </a:xfrm>
          <a:prstGeom prst="rect">
            <a:avLst/>
          </a:prstGeom>
          <a:noFill/>
          <a:ln w="9525">
            <a:noFill/>
            <a:miter lim="800000"/>
            <a:headEnd/>
            <a:tailEnd/>
          </a:ln>
        </p:spPr>
        <p:txBody>
          <a:bodyPr wrap="square">
            <a:spAutoFit/>
          </a:bodyPr>
          <a:lstStyle/>
          <a:p>
            <a:pPr marL="266700" lvl="0" indent="-266700" fontAlgn="base">
              <a:spcBef>
                <a:spcPct val="20000"/>
              </a:spcBef>
              <a:spcAft>
                <a:spcPct val="0"/>
              </a:spcAft>
              <a:buClr>
                <a:srgbClr val="0000CC"/>
              </a:buClr>
              <a:defRPr/>
            </a:pPr>
            <a:r>
              <a:rPr lang="en-US" sz="2000" b="1" dirty="0" smtClean="0">
                <a:solidFill>
                  <a:schemeClr val="hlink"/>
                </a:solidFill>
                <a:latin typeface="Arial" charset="0"/>
              </a:rPr>
              <a:t>Gypsum plaster</a:t>
            </a:r>
          </a:p>
        </p:txBody>
      </p:sp>
      <p:sp>
        <p:nvSpPr>
          <p:cNvPr id="14" name="Text Box 17"/>
          <p:cNvSpPr txBox="1">
            <a:spLocks noChangeArrowheads="1"/>
          </p:cNvSpPr>
          <p:nvPr/>
        </p:nvSpPr>
        <p:spPr bwMode="auto">
          <a:xfrm>
            <a:off x="1619672" y="2057400"/>
            <a:ext cx="1800200"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smtClean="0">
                <a:solidFill>
                  <a:schemeClr val="hlink"/>
                </a:solidFill>
                <a:latin typeface="Arial" charset="0"/>
              </a:rPr>
              <a:t>Clay-bricks</a:t>
            </a:r>
            <a:endParaRPr lang="en-US" sz="2000" b="1" dirty="0">
              <a:solidFill>
                <a:schemeClr val="hlink"/>
              </a:solidFill>
              <a:latin typeface="Arial" charset="0"/>
            </a:endParaRPr>
          </a:p>
        </p:txBody>
      </p:sp>
      <p:sp>
        <p:nvSpPr>
          <p:cNvPr id="15" name="Text Box 18"/>
          <p:cNvSpPr txBox="1">
            <a:spLocks noChangeArrowheads="1"/>
          </p:cNvSpPr>
          <p:nvPr/>
        </p:nvSpPr>
        <p:spPr bwMode="auto">
          <a:xfrm>
            <a:off x="652264" y="2514600"/>
            <a:ext cx="2767608"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smtClean="0">
                <a:solidFill>
                  <a:schemeClr val="hlink"/>
                </a:solidFill>
                <a:latin typeface="Arial" charset="0"/>
              </a:rPr>
              <a:t>Glass wool panel</a:t>
            </a:r>
            <a:endParaRPr lang="it-IT" sz="2000" b="1" dirty="0">
              <a:solidFill>
                <a:schemeClr val="hlink"/>
              </a:solidFill>
              <a:latin typeface="Arial" charset="0"/>
            </a:endParaRPr>
          </a:p>
        </p:txBody>
      </p:sp>
      <p:sp>
        <p:nvSpPr>
          <p:cNvPr id="16" name="Text Box 19"/>
          <p:cNvSpPr txBox="1">
            <a:spLocks noChangeArrowheads="1"/>
          </p:cNvSpPr>
          <p:nvPr/>
        </p:nvSpPr>
        <p:spPr bwMode="auto">
          <a:xfrm>
            <a:off x="762000" y="3276600"/>
            <a:ext cx="1828800" cy="400110"/>
          </a:xfrm>
          <a:prstGeom prst="rect">
            <a:avLst/>
          </a:prstGeom>
          <a:noFill/>
          <a:ln w="9525">
            <a:noFill/>
            <a:miter lim="800000"/>
            <a:headEnd/>
            <a:tailEnd/>
          </a:ln>
        </p:spPr>
        <p:txBody>
          <a:bodyPr>
            <a:spAutoFit/>
          </a:bodyPr>
          <a:lstStyle/>
          <a:p>
            <a:pPr algn="l" eaLnBrk="0" hangingPunct="0">
              <a:spcBef>
                <a:spcPct val="50000"/>
              </a:spcBef>
            </a:pPr>
            <a:r>
              <a:rPr lang="en-US" sz="2000" b="1" dirty="0" smtClean="0">
                <a:solidFill>
                  <a:schemeClr val="hlink"/>
                </a:solidFill>
                <a:latin typeface="Arial" charset="0"/>
              </a:rPr>
              <a:t>Hallow bricks</a:t>
            </a:r>
            <a:endParaRPr lang="en-US" sz="2000" b="1" dirty="0">
              <a:solidFill>
                <a:schemeClr val="hlink"/>
              </a:solidFill>
              <a:latin typeface="Arial" charset="0"/>
            </a:endParaRPr>
          </a:p>
        </p:txBody>
      </p:sp>
      <p:sp>
        <p:nvSpPr>
          <p:cNvPr id="17" name="Text Box 20"/>
          <p:cNvSpPr txBox="1">
            <a:spLocks noChangeArrowheads="1"/>
          </p:cNvSpPr>
          <p:nvPr/>
        </p:nvSpPr>
        <p:spPr bwMode="auto">
          <a:xfrm>
            <a:off x="1043608" y="4221088"/>
            <a:ext cx="1944216" cy="396875"/>
          </a:xfrm>
          <a:prstGeom prst="rect">
            <a:avLst/>
          </a:prstGeom>
          <a:noFill/>
          <a:ln w="9525">
            <a:noFill/>
            <a:miter lim="800000"/>
            <a:headEnd/>
            <a:tailEnd/>
          </a:ln>
        </p:spPr>
        <p:txBody>
          <a:bodyPr wrap="square">
            <a:spAutoFit/>
          </a:bodyPr>
          <a:lstStyle/>
          <a:p>
            <a:pPr eaLnBrk="0" hangingPunct="0">
              <a:spcBef>
                <a:spcPct val="50000"/>
              </a:spcBef>
            </a:pPr>
            <a:r>
              <a:rPr lang="it-IT" sz="2000" b="1" dirty="0" smtClean="0">
                <a:solidFill>
                  <a:schemeClr val="hlink"/>
                </a:solidFill>
                <a:latin typeface="Arial" charset="0"/>
              </a:rPr>
              <a:t>Lime </a:t>
            </a:r>
            <a:r>
              <a:rPr lang="en-US" sz="2000" b="1" dirty="0" smtClean="0">
                <a:solidFill>
                  <a:schemeClr val="hlink"/>
                </a:solidFill>
                <a:latin typeface="Arial" charset="0"/>
              </a:rPr>
              <a:t>plaster</a:t>
            </a:r>
            <a:endParaRPr lang="en-US" sz="2400" dirty="0">
              <a:solidFill>
                <a:schemeClr val="folHlink"/>
              </a:solidFill>
              <a:latin typeface="Times New Roman" pitchFamily="18"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200400" y="457200"/>
            <a:ext cx="2667000" cy="646331"/>
          </a:xfrm>
          <a:prstGeom prst="rect">
            <a:avLst/>
          </a:prstGeom>
          <a:noFill/>
          <a:ln w="9525">
            <a:noFill/>
            <a:miter lim="800000"/>
            <a:headEnd/>
            <a:tailEnd/>
          </a:ln>
          <a:effectLst/>
        </p:spPr>
        <p:txBody>
          <a:bodyPr>
            <a:spAutoFit/>
          </a:bodyPr>
          <a:lstStyle/>
          <a:p>
            <a:pPr eaLnBrk="0" hangingPunct="0">
              <a:spcBef>
                <a:spcPct val="50000"/>
              </a:spcBef>
              <a:defRPr/>
            </a:pPr>
            <a:r>
              <a:rPr lang="en-US" sz="3600" b="1" u="sng" dirty="0" smtClean="0">
                <a:solidFill>
                  <a:schemeClr val="hlink"/>
                </a:solidFill>
                <a:latin typeface="Arial" charset="0"/>
              </a:rPr>
              <a:t>Example 6</a:t>
            </a:r>
            <a:endParaRPr lang="en-US" sz="3200" b="1" u="sng" dirty="0">
              <a:solidFill>
                <a:schemeClr val="hlink"/>
              </a:solidFill>
              <a:latin typeface="Arial" charset="0"/>
            </a:endParaRPr>
          </a:p>
        </p:txBody>
      </p:sp>
      <p:graphicFrame>
        <p:nvGraphicFramePr>
          <p:cNvPr id="6" name="Group 181"/>
          <p:cNvGraphicFramePr>
            <a:graphicFrameLocks noGrp="1"/>
          </p:cNvGraphicFramePr>
          <p:nvPr>
            <p:ph idx="1"/>
          </p:nvPr>
        </p:nvGraphicFramePr>
        <p:xfrm>
          <a:off x="252413" y="1565275"/>
          <a:ext cx="8640762" cy="4342386"/>
        </p:xfrm>
        <a:graphic>
          <a:graphicData uri="http://schemas.openxmlformats.org/drawingml/2006/table">
            <a:tbl>
              <a:tblPr/>
              <a:tblGrid>
                <a:gridCol w="2663825"/>
                <a:gridCol w="1657350"/>
                <a:gridCol w="2160587"/>
                <a:gridCol w="2159000"/>
              </a:tblGrid>
              <a:tr h="7556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dirty="0" smtClean="0">
                          <a:ln>
                            <a:noFill/>
                          </a:ln>
                          <a:solidFill>
                            <a:schemeClr val="folHlink"/>
                          </a:solidFill>
                          <a:effectLst/>
                          <a:latin typeface="Arial" charset="0"/>
                        </a:rPr>
                        <a:t>Layer-material</a:t>
                      </a:r>
                      <a:endParaRPr kumimoji="0" lang="en-US" sz="2000" b="1" i="0" u="none" strike="noStrike" cap="none" normalizeH="0" baseline="0" noProof="0" dirty="0" smtClean="0">
                        <a:ln>
                          <a:noFill/>
                        </a:ln>
                        <a:solidFill>
                          <a:schemeClr val="tx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[kg/m</a:t>
                      </a:r>
                      <a:r>
                        <a:rPr kumimoji="0" lang="it-IT" sz="2000" b="1" i="0" u="none" strike="noStrike" cap="none" normalizeH="0" baseline="30000" smtClean="0">
                          <a:ln>
                            <a:noFill/>
                          </a:ln>
                          <a:solidFill>
                            <a:schemeClr val="folHlink"/>
                          </a:solidFill>
                          <a:effectLst/>
                          <a:latin typeface="Arial" charset="0"/>
                          <a:sym typeface="Symbol" pitchFamily="18" charset="2"/>
                        </a:rPr>
                        <a:t>3</a:t>
                      </a:r>
                      <a:r>
                        <a:rPr kumimoji="0" lang="it-IT" sz="2000" b="1" i="0" u="none" strike="noStrike" cap="none" normalizeH="0" baseline="0" smtClean="0">
                          <a:ln>
                            <a:noFill/>
                          </a:ln>
                          <a:solidFill>
                            <a:schemeClr val="folHlink"/>
                          </a:solidFill>
                          <a:effectLst/>
                          <a:latin typeface="Arial" charset="0"/>
                          <a:sym typeface="Symbol" pitchFamily="18" charset="2"/>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[m]</a:t>
                      </a:r>
                      <a:endParaRPr kumimoji="0" lang="it-IT" sz="2400" b="1"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[W/mK]</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266700" marR="0" lvl="0" indent="-266700" algn="l" defTabSz="914400" rtl="0" eaLnBrk="1" fontAlgn="base" latinLnBrk="0" hangingPunct="1">
                        <a:lnSpc>
                          <a:spcPct val="100000"/>
                        </a:lnSpc>
                        <a:spcBef>
                          <a:spcPct val="20000"/>
                        </a:spcBef>
                        <a:spcAft>
                          <a:spcPct val="0"/>
                        </a:spcAft>
                        <a:buClr>
                          <a:srgbClr val="66FFFF"/>
                        </a:buClr>
                        <a:buSzTx/>
                        <a:buFont typeface="Wingdings" pitchFamily="2" charset="2"/>
                        <a:buNone/>
                        <a:tabLst/>
                        <a:defRPr/>
                      </a:pPr>
                      <a:r>
                        <a:rPr kumimoji="0" lang="en-US" sz="2000" b="1" i="0" u="none" strike="noStrike" cap="none" normalizeH="0" baseline="0" noProof="0" dirty="0" smtClean="0">
                          <a:ln>
                            <a:noFill/>
                          </a:ln>
                          <a:solidFill>
                            <a:srgbClr val="0000CC"/>
                          </a:solidFill>
                          <a:effectLst/>
                          <a:latin typeface="Arial" charset="0"/>
                        </a:rPr>
                        <a:t>1. </a:t>
                      </a:r>
                      <a:r>
                        <a:rPr kumimoji="0" lang="en-US" sz="2000" b="1" i="0" u="none" strike="noStrike" kern="1200" cap="none" normalizeH="0" baseline="0" noProof="0" dirty="0" smtClean="0">
                          <a:ln>
                            <a:noFill/>
                          </a:ln>
                          <a:solidFill>
                            <a:schemeClr val="folHlink"/>
                          </a:solidFill>
                          <a:effectLst/>
                          <a:latin typeface="Arial" charset="0"/>
                          <a:ea typeface="+mn-ea"/>
                          <a:cs typeface="+mn-cs"/>
                        </a:rPr>
                        <a:t>Gypsum plaster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1400</a:t>
                      </a:r>
                      <a:endParaRPr kumimoji="0" lang="it-IT" sz="2400" b="1"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0.015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0.7</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533400" marR="0" lvl="0" indent="-533400" algn="l" defTabSz="914400" rtl="0" eaLnBrk="1" fontAlgn="base" latinLnBrk="0" hangingPunct="1">
                        <a:lnSpc>
                          <a:spcPct val="100000"/>
                        </a:lnSpc>
                        <a:spcBef>
                          <a:spcPct val="20000"/>
                        </a:spcBef>
                        <a:spcAft>
                          <a:spcPct val="0"/>
                        </a:spcAft>
                        <a:buClr>
                          <a:srgbClr val="66FFFF"/>
                        </a:buClr>
                        <a:buSzTx/>
                        <a:buFont typeface="Wingdings" pitchFamily="2" charset="2"/>
                        <a:buNone/>
                        <a:tabLst/>
                      </a:pPr>
                      <a:r>
                        <a:rPr kumimoji="0" lang="en-US" sz="2000" b="1" i="0" u="none" strike="noStrike" cap="none" normalizeH="0" baseline="0" noProof="0" dirty="0" smtClean="0">
                          <a:ln>
                            <a:noFill/>
                          </a:ln>
                          <a:solidFill>
                            <a:srgbClr val="0000CC"/>
                          </a:solidFill>
                          <a:effectLst/>
                          <a:latin typeface="Arial" charset="0"/>
                        </a:rPr>
                        <a:t>2. </a:t>
                      </a:r>
                      <a:r>
                        <a:rPr kumimoji="0" lang="en-US" sz="2000" b="1" i="0" u="none" strike="noStrike" cap="none" normalizeH="0" baseline="0" noProof="0" dirty="0" smtClean="0">
                          <a:ln>
                            <a:noFill/>
                          </a:ln>
                          <a:solidFill>
                            <a:schemeClr val="folHlink"/>
                          </a:solidFill>
                          <a:effectLst/>
                          <a:latin typeface="Arial" charset="0"/>
                        </a:rPr>
                        <a:t>Bricks</a:t>
                      </a:r>
                      <a:endParaRPr kumimoji="0" lang="en-US" sz="2400" b="1" i="0" u="none" strike="noStrike" cap="none" normalizeH="0" baseline="0" noProof="0" dirty="0" smtClean="0">
                        <a:ln>
                          <a:noFill/>
                        </a:ln>
                        <a:solidFill>
                          <a:schemeClr val="tx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1000</a:t>
                      </a:r>
                      <a:endParaRPr kumimoji="0" lang="it-IT" sz="2400" b="1"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0.08</a:t>
                      </a:r>
                      <a:endParaRPr kumimoji="0" lang="it-IT" sz="2400" b="1"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0.36</a:t>
                      </a:r>
                      <a:endParaRPr kumimoji="0" lang="it-IT" sz="2400" b="1"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266700" marR="0" lvl="0" indent="-266700" algn="l" defTabSz="914400" rtl="0" eaLnBrk="1" fontAlgn="base" latinLnBrk="0" hangingPunct="1">
                        <a:lnSpc>
                          <a:spcPct val="100000"/>
                        </a:lnSpc>
                        <a:spcBef>
                          <a:spcPct val="20000"/>
                        </a:spcBef>
                        <a:spcAft>
                          <a:spcPct val="0"/>
                        </a:spcAft>
                        <a:buClr>
                          <a:srgbClr val="66FFFF"/>
                        </a:buClr>
                        <a:buSzTx/>
                        <a:buFont typeface="Wingdings" pitchFamily="2" charset="2"/>
                        <a:buNone/>
                        <a:tabLst/>
                        <a:defRPr/>
                      </a:pPr>
                      <a:r>
                        <a:rPr kumimoji="0" lang="en-US" sz="2000" b="1" i="0" u="none" strike="noStrike" cap="none" normalizeH="0" baseline="0" noProof="0" dirty="0" smtClean="0">
                          <a:ln>
                            <a:noFill/>
                          </a:ln>
                          <a:solidFill>
                            <a:srgbClr val="0000CC"/>
                          </a:solidFill>
                          <a:effectLst/>
                          <a:latin typeface="Arial" charset="0"/>
                        </a:rPr>
                        <a:t>3.</a:t>
                      </a:r>
                      <a:r>
                        <a:rPr kumimoji="0" lang="en-US" sz="2000" b="1" i="0" u="none" strike="noStrike" cap="none" normalizeH="0" baseline="0" noProof="0" dirty="0" smtClean="0">
                          <a:ln>
                            <a:noFill/>
                          </a:ln>
                          <a:solidFill>
                            <a:schemeClr val="folHlink"/>
                          </a:solidFill>
                          <a:effectLst/>
                          <a:latin typeface="Arial" charset="0"/>
                        </a:rPr>
                        <a:t> </a:t>
                      </a:r>
                      <a:r>
                        <a:rPr kumimoji="0" lang="en-US" sz="2000" b="1" i="0" u="none" strike="noStrike" kern="1200" cap="none" normalizeH="0" baseline="0" noProof="0" dirty="0" smtClean="0">
                          <a:ln>
                            <a:noFill/>
                          </a:ln>
                          <a:solidFill>
                            <a:schemeClr val="folHlink"/>
                          </a:solidFill>
                          <a:effectLst/>
                          <a:latin typeface="Arial" charset="0"/>
                          <a:ea typeface="+mn-ea"/>
                          <a:cs typeface="+mn-cs"/>
                        </a:rPr>
                        <a:t>Glass wool panel</a:t>
                      </a:r>
                      <a:endParaRPr kumimoji="0" lang="it-IT" sz="2000" b="1" i="0" u="none" strike="noStrike" kern="1200" cap="none" normalizeH="0" baseline="0" noProof="0" dirty="0" smtClean="0">
                        <a:ln>
                          <a:noFill/>
                        </a:ln>
                        <a:solidFill>
                          <a:schemeClr val="folHlink"/>
                        </a:solidFill>
                        <a:effectLst/>
                        <a:latin typeface="Arial" charset="0"/>
                        <a:ea typeface="+mn-ea"/>
                        <a:cs typeface="+mn-cs"/>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15</a:t>
                      </a:r>
                      <a:endParaRPr kumimoji="0" lang="it-IT" sz="2400" b="1"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0.06</a:t>
                      </a:r>
                      <a:endParaRPr kumimoji="0" lang="it-IT" sz="2400" b="1"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0.044</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000" b="1" i="0" u="none" strike="noStrike" cap="none" normalizeH="0" baseline="0" noProof="0" dirty="0" smtClean="0">
                          <a:ln>
                            <a:noFill/>
                          </a:ln>
                          <a:solidFill>
                            <a:srgbClr val="0000CC"/>
                          </a:solidFill>
                          <a:effectLst/>
                          <a:latin typeface="Arial" charset="0"/>
                        </a:rPr>
                        <a:t>4.</a:t>
                      </a:r>
                      <a:r>
                        <a:rPr kumimoji="0" lang="en-US" sz="2000" b="1" i="0" u="none" strike="noStrike" cap="none" normalizeH="0" baseline="0" noProof="0" dirty="0" smtClean="0">
                          <a:ln>
                            <a:noFill/>
                          </a:ln>
                          <a:solidFill>
                            <a:schemeClr val="folHlink"/>
                          </a:solidFill>
                          <a:effectLst/>
                          <a:latin typeface="Arial" charset="0"/>
                        </a:rPr>
                        <a:t> </a:t>
                      </a:r>
                      <a:r>
                        <a:rPr kumimoji="0" lang="en-US" sz="2000" b="1" i="0" u="none" strike="noStrike" kern="1200" cap="none" normalizeH="0" baseline="0" noProof="0" dirty="0" smtClean="0">
                          <a:ln>
                            <a:noFill/>
                          </a:ln>
                          <a:solidFill>
                            <a:schemeClr val="folHlink"/>
                          </a:solidFill>
                          <a:effectLst/>
                          <a:latin typeface="Arial" charset="0"/>
                          <a:ea typeface="+mn-ea"/>
                          <a:cs typeface="+mn-cs"/>
                        </a:rPr>
                        <a:t>Hallow bricks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1600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0.25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0.68</a:t>
                      </a:r>
                      <a:endParaRPr kumimoji="0" lang="it-IT" sz="2400" b="1"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000" b="1" i="0" u="none" strike="noStrike" cap="none" normalizeH="0" baseline="0" noProof="0" dirty="0" smtClean="0">
                          <a:ln>
                            <a:noFill/>
                          </a:ln>
                          <a:solidFill>
                            <a:srgbClr val="0000CC"/>
                          </a:solidFill>
                          <a:effectLst/>
                          <a:latin typeface="Arial" charset="0"/>
                        </a:rPr>
                        <a:t>5. </a:t>
                      </a:r>
                      <a:r>
                        <a:rPr kumimoji="0" lang="it-IT" sz="2000" b="1" i="0" u="none" strike="noStrike" kern="1200" cap="none" normalizeH="0" baseline="0" noProof="0" dirty="0" smtClean="0">
                          <a:ln>
                            <a:noFill/>
                          </a:ln>
                          <a:solidFill>
                            <a:schemeClr val="folHlink"/>
                          </a:solidFill>
                          <a:effectLst/>
                          <a:latin typeface="Arial" charset="0"/>
                          <a:ea typeface="+mn-ea"/>
                          <a:cs typeface="+mn-cs"/>
                        </a:rPr>
                        <a:t>Lime </a:t>
                      </a:r>
                      <a:r>
                        <a:rPr kumimoji="0" lang="en-US" sz="2000" b="1" i="0" u="none" strike="noStrike" kern="1200" cap="none" normalizeH="0" baseline="0" noProof="0" dirty="0" smtClean="0">
                          <a:ln>
                            <a:noFill/>
                          </a:ln>
                          <a:solidFill>
                            <a:schemeClr val="folHlink"/>
                          </a:solidFill>
                          <a:effectLst/>
                          <a:latin typeface="Arial" charset="0"/>
                          <a:ea typeface="+mn-ea"/>
                          <a:cs typeface="+mn-cs"/>
                        </a:rPr>
                        <a:t>plaster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1400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0.015</a:t>
                      </a:r>
                      <a:endParaRPr kumimoji="0" lang="it-IT" sz="2400" b="1"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0.9</a:t>
                      </a:r>
                      <a:endParaRPr kumimoji="0" lang="it-IT" sz="2400" b="1" i="0" u="none" strike="noStrike" cap="none" normalizeH="0" baseline="0" dirty="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343400" y="1576388"/>
            <a:ext cx="514350" cy="579437"/>
          </a:xfrm>
          <a:prstGeom prst="rect">
            <a:avLst/>
          </a:prstGeom>
          <a:noFill/>
          <a:ln w="31750">
            <a:noFill/>
            <a:miter lim="800000"/>
            <a:headEnd/>
            <a:tailEnd/>
          </a:ln>
        </p:spPr>
        <p:txBody>
          <a:bodyPr wrap="none">
            <a:spAutoFit/>
          </a:bodyPr>
          <a:lstStyle/>
          <a:p>
            <a:pPr algn="l"/>
            <a:r>
              <a:rPr lang="it-IT" sz="3200" b="1">
                <a:solidFill>
                  <a:schemeClr val="hlink"/>
                </a:solidFill>
                <a:latin typeface="Arial" charset="0"/>
                <a:sym typeface="Wingdings" pitchFamily="2" charset="2"/>
              </a:rPr>
              <a:t></a:t>
            </a:r>
            <a:endParaRPr lang="it-IT" sz="3200" b="1">
              <a:latin typeface="Arial" charset="0"/>
            </a:endParaRPr>
          </a:p>
        </p:txBody>
      </p:sp>
      <p:sp>
        <p:nvSpPr>
          <p:cNvPr id="5" name="Text Box 5"/>
          <p:cNvSpPr txBox="1">
            <a:spLocks noChangeArrowheads="1"/>
          </p:cNvSpPr>
          <p:nvPr/>
        </p:nvSpPr>
        <p:spPr bwMode="auto">
          <a:xfrm>
            <a:off x="381000" y="2362200"/>
            <a:ext cx="8305800" cy="1569660"/>
          </a:xfrm>
          <a:prstGeom prst="rect">
            <a:avLst/>
          </a:prstGeom>
          <a:noFill/>
          <a:ln w="31750">
            <a:noFill/>
            <a:miter lim="800000"/>
            <a:headEnd/>
            <a:tailEnd/>
          </a:ln>
        </p:spPr>
        <p:txBody>
          <a:bodyPr>
            <a:spAutoFit/>
          </a:bodyPr>
          <a:lstStyle/>
          <a:p>
            <a:pPr>
              <a:buClr>
                <a:schemeClr val="hlink"/>
              </a:buClr>
              <a:buFont typeface="Wingdings" pitchFamily="2" charset="2"/>
              <a:buNone/>
            </a:pPr>
            <a:r>
              <a:rPr lang="en-US" sz="2400" b="1" dirty="0" smtClean="0">
                <a:solidFill>
                  <a:schemeClr val="folHlink"/>
                </a:solidFill>
                <a:latin typeface="Arial" charset="0"/>
              </a:rPr>
              <a:t>The vapor permeability of materials is a function of  temperature and pressure but due to the small variation of temperature in the building applications it is, generally, assumed constant</a:t>
            </a:r>
          </a:p>
        </p:txBody>
      </p:sp>
      <p:sp>
        <p:nvSpPr>
          <p:cNvPr id="6" name="Text Box 7"/>
          <p:cNvSpPr txBox="1">
            <a:spLocks noChangeArrowheads="1"/>
          </p:cNvSpPr>
          <p:nvPr/>
        </p:nvSpPr>
        <p:spPr bwMode="auto">
          <a:xfrm>
            <a:off x="4343400" y="4114800"/>
            <a:ext cx="514350" cy="579438"/>
          </a:xfrm>
          <a:prstGeom prst="rect">
            <a:avLst/>
          </a:prstGeom>
          <a:noFill/>
          <a:ln w="31750">
            <a:noFill/>
            <a:miter lim="800000"/>
            <a:headEnd/>
            <a:tailEnd/>
          </a:ln>
        </p:spPr>
        <p:txBody>
          <a:bodyPr wrap="none">
            <a:spAutoFit/>
          </a:bodyPr>
          <a:lstStyle/>
          <a:p>
            <a:pPr algn="l"/>
            <a:r>
              <a:rPr lang="it-IT" sz="3200" b="1">
                <a:solidFill>
                  <a:schemeClr val="hlink"/>
                </a:solidFill>
                <a:latin typeface="Arial" charset="0"/>
                <a:sym typeface="Wingdings" pitchFamily="2" charset="2"/>
              </a:rPr>
              <a:t></a:t>
            </a:r>
            <a:endParaRPr lang="it-IT" sz="3200" b="1">
              <a:latin typeface="Arial" charset="0"/>
            </a:endParaRPr>
          </a:p>
        </p:txBody>
      </p:sp>
      <p:sp>
        <p:nvSpPr>
          <p:cNvPr id="7" name="Text Box 8"/>
          <p:cNvSpPr txBox="1">
            <a:spLocks noChangeArrowheads="1"/>
          </p:cNvSpPr>
          <p:nvPr/>
        </p:nvSpPr>
        <p:spPr bwMode="auto">
          <a:xfrm>
            <a:off x="457200" y="4772025"/>
            <a:ext cx="8305800" cy="830997"/>
          </a:xfrm>
          <a:prstGeom prst="rect">
            <a:avLst/>
          </a:prstGeom>
          <a:noFill/>
          <a:ln w="31750">
            <a:noFill/>
            <a:miter lim="800000"/>
            <a:headEnd/>
            <a:tailEnd/>
          </a:ln>
        </p:spPr>
        <p:txBody>
          <a:bodyPr>
            <a:spAutoFit/>
          </a:bodyPr>
          <a:lstStyle/>
          <a:p>
            <a:pPr>
              <a:buClr>
                <a:schemeClr val="hlink"/>
              </a:buClr>
              <a:buFont typeface="Wingdings" pitchFamily="2" charset="2"/>
              <a:buNone/>
            </a:pPr>
            <a:r>
              <a:rPr lang="en-US" sz="2400" b="1" dirty="0" smtClean="0">
                <a:solidFill>
                  <a:schemeClr val="folHlink"/>
                </a:solidFill>
                <a:latin typeface="Arial" charset="0"/>
              </a:rPr>
              <a:t>The regulations provide the permeability of building materials</a:t>
            </a:r>
            <a:endParaRPr lang="it-IT" sz="2400" b="1" dirty="0">
              <a:solidFill>
                <a:schemeClr val="folHlink"/>
              </a:solidFill>
              <a:latin typeface="Arial" charset="0"/>
            </a:endParaRPr>
          </a:p>
        </p:txBody>
      </p:sp>
      <p:sp>
        <p:nvSpPr>
          <p:cNvPr id="8" name="Rectangle 2"/>
          <p:cNvSpPr>
            <a:spLocks noGrp="1" noChangeArrowheads="1"/>
          </p:cNvSpPr>
          <p:nvPr>
            <p:ph type="title"/>
          </p:nvPr>
        </p:nvSpPr>
        <p:spPr bwMode="auto">
          <a:xfrm>
            <a:off x="457200" y="628650"/>
            <a:ext cx="8229600" cy="666750"/>
          </a:xfrm>
          <a:ln>
            <a:miter lim="800000"/>
            <a:headEnd/>
            <a:tailEnd/>
          </a:ln>
        </p:spPr>
        <p:txBody>
          <a:bodyPr vert="horz" wrap="square" lIns="91440" tIns="45720" rIns="91440" bIns="45720" numCol="1" anchor="t" anchorCtr="0" compatLnSpc="1">
            <a:prstTxWarp prst="textNoShape">
              <a:avLst/>
            </a:prstTxWarp>
          </a:bodyPr>
          <a:lstStyle/>
          <a:p>
            <a:pPr>
              <a:defRPr/>
            </a:pPr>
            <a:r>
              <a:rPr lang="it-IT" sz="3600" b="1" dirty="0" smtClean="0">
                <a:solidFill>
                  <a:schemeClr val="hlink"/>
                </a:solidFill>
                <a:latin typeface="Arial" charset="0"/>
              </a:rPr>
              <a:t>VAPOR DIFFUSION</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024"/>
          <p:cNvGraphicFramePr>
            <a:graphicFrameLocks noChangeAspect="1"/>
          </p:cNvGraphicFramePr>
          <p:nvPr/>
        </p:nvGraphicFramePr>
        <p:xfrm>
          <a:off x="769938" y="879475"/>
          <a:ext cx="7586662" cy="2779713"/>
        </p:xfrm>
        <a:graphic>
          <a:graphicData uri="http://schemas.openxmlformats.org/presentationml/2006/ole">
            <p:oleObj spid="_x0000_s137218" name="Equation" r:id="rId3" imgW="3466800" imgH="1269720" progId="Equation.DSMT4">
              <p:embed/>
            </p:oleObj>
          </a:graphicData>
        </a:graphic>
      </p:graphicFrame>
      <p:sp>
        <p:nvSpPr>
          <p:cNvPr id="5" name="Text Box 3"/>
          <p:cNvSpPr txBox="1">
            <a:spLocks noChangeArrowheads="1"/>
          </p:cNvSpPr>
          <p:nvPr/>
        </p:nvSpPr>
        <p:spPr bwMode="auto">
          <a:xfrm>
            <a:off x="4067175" y="3886200"/>
            <a:ext cx="990600" cy="519113"/>
          </a:xfrm>
          <a:prstGeom prst="rect">
            <a:avLst/>
          </a:prstGeom>
          <a:noFill/>
          <a:ln w="9525">
            <a:noFill/>
            <a:miter lim="800000"/>
            <a:headEnd/>
            <a:tailEnd/>
          </a:ln>
        </p:spPr>
        <p:txBody>
          <a:bodyPr>
            <a:spAutoFit/>
          </a:bodyPr>
          <a:lstStyle/>
          <a:p>
            <a:pPr marL="190500" indent="-190500">
              <a:spcBef>
                <a:spcPct val="50000"/>
              </a:spcBef>
            </a:pPr>
            <a:r>
              <a:rPr lang="it-IT" sz="2800" b="1">
                <a:solidFill>
                  <a:schemeClr val="hlink"/>
                </a:solidFill>
                <a:latin typeface="Arial" charset="0"/>
                <a:sym typeface="Wingdings" pitchFamily="2" charset="2"/>
              </a:rPr>
              <a:t></a:t>
            </a:r>
            <a:endParaRPr lang="it-IT" sz="2800" b="1">
              <a:solidFill>
                <a:schemeClr val="hlink"/>
              </a:solidFill>
              <a:latin typeface="Arial" charset="0"/>
            </a:endParaRPr>
          </a:p>
        </p:txBody>
      </p:sp>
      <p:graphicFrame>
        <p:nvGraphicFramePr>
          <p:cNvPr id="6" name="Object 1025"/>
          <p:cNvGraphicFramePr>
            <a:graphicFrameLocks noChangeAspect="1"/>
          </p:cNvGraphicFramePr>
          <p:nvPr/>
        </p:nvGraphicFramePr>
        <p:xfrm>
          <a:off x="2244725" y="4813300"/>
          <a:ext cx="4713288" cy="1041400"/>
        </p:xfrm>
        <a:graphic>
          <a:graphicData uri="http://schemas.openxmlformats.org/presentationml/2006/ole">
            <p:oleObj spid="_x0000_s137219" name="Equation" r:id="rId4" imgW="1777680" imgH="393480" progId="Equation.DSMT4">
              <p:embed/>
            </p:oleObj>
          </a:graphicData>
        </a:graphic>
      </p:graphicFrame>
      <p:sp>
        <p:nvSpPr>
          <p:cNvPr id="7" name="Text Box 2"/>
          <p:cNvSpPr txBox="1">
            <a:spLocks noChangeArrowheads="1"/>
          </p:cNvSpPr>
          <p:nvPr/>
        </p:nvSpPr>
        <p:spPr bwMode="auto">
          <a:xfrm>
            <a:off x="3200400" y="188640"/>
            <a:ext cx="2667000" cy="646331"/>
          </a:xfrm>
          <a:prstGeom prst="rect">
            <a:avLst/>
          </a:prstGeom>
          <a:noFill/>
          <a:ln w="9525">
            <a:noFill/>
            <a:miter lim="800000"/>
            <a:headEnd/>
            <a:tailEnd/>
          </a:ln>
          <a:effectLst/>
        </p:spPr>
        <p:txBody>
          <a:bodyPr>
            <a:spAutoFit/>
          </a:bodyPr>
          <a:lstStyle/>
          <a:p>
            <a:pPr eaLnBrk="0" hangingPunct="0">
              <a:spcBef>
                <a:spcPct val="50000"/>
              </a:spcBef>
              <a:defRPr/>
            </a:pPr>
            <a:r>
              <a:rPr lang="en-US" sz="3600" b="1" u="sng" dirty="0" smtClean="0">
                <a:solidFill>
                  <a:schemeClr val="hlink"/>
                </a:solidFill>
                <a:latin typeface="Arial" charset="0"/>
              </a:rPr>
              <a:t>Example 6</a:t>
            </a:r>
            <a:endParaRPr lang="en-US" sz="3200" b="1" u="sng" dirty="0">
              <a:solidFill>
                <a:schemeClr val="hlink"/>
              </a:solidFill>
              <a:latin typeface="Arial" charset="0"/>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1679575" y="969094"/>
          <a:ext cx="5786438" cy="995362"/>
        </p:xfrm>
        <a:graphic>
          <a:graphicData uri="http://schemas.openxmlformats.org/presentationml/2006/ole">
            <p:oleObj spid="_x0000_s138242" name="Equation" r:id="rId3" imgW="2450880" imgH="419040" progId="Equation.DSMT4">
              <p:embed/>
            </p:oleObj>
          </a:graphicData>
        </a:graphic>
      </p:graphicFrame>
      <p:sp>
        <p:nvSpPr>
          <p:cNvPr id="5" name="Text Box 3"/>
          <p:cNvSpPr txBox="1">
            <a:spLocks noChangeArrowheads="1"/>
          </p:cNvSpPr>
          <p:nvPr/>
        </p:nvSpPr>
        <p:spPr bwMode="auto">
          <a:xfrm>
            <a:off x="4267200" y="1900956"/>
            <a:ext cx="533400" cy="519113"/>
          </a:xfrm>
          <a:prstGeom prst="rect">
            <a:avLst/>
          </a:prstGeom>
          <a:noFill/>
          <a:ln w="9525">
            <a:noFill/>
            <a:miter lim="800000"/>
            <a:headEnd/>
            <a:tailEnd/>
          </a:ln>
        </p:spPr>
        <p:txBody>
          <a:bodyPr>
            <a:spAutoFit/>
          </a:bodyPr>
          <a:lstStyle/>
          <a:p>
            <a:pPr marL="190500" indent="-190500">
              <a:spcBef>
                <a:spcPct val="50000"/>
              </a:spcBef>
            </a:pPr>
            <a:r>
              <a:rPr lang="it-IT" sz="2800" b="1">
                <a:solidFill>
                  <a:schemeClr val="hlink"/>
                </a:solidFill>
                <a:latin typeface="Arial" charset="0"/>
                <a:sym typeface="Wingdings" pitchFamily="2" charset="2"/>
              </a:rPr>
              <a:t></a:t>
            </a:r>
            <a:endParaRPr lang="it-IT" sz="2800" b="1">
              <a:solidFill>
                <a:schemeClr val="hlink"/>
              </a:solidFill>
              <a:latin typeface="Arial" charset="0"/>
            </a:endParaRPr>
          </a:p>
        </p:txBody>
      </p:sp>
      <p:graphicFrame>
        <p:nvGraphicFramePr>
          <p:cNvPr id="6" name="Object 4"/>
          <p:cNvGraphicFramePr>
            <a:graphicFrameLocks noChangeAspect="1"/>
          </p:cNvGraphicFramePr>
          <p:nvPr/>
        </p:nvGraphicFramePr>
        <p:xfrm>
          <a:off x="1905000" y="2802656"/>
          <a:ext cx="5399088" cy="979488"/>
        </p:xfrm>
        <a:graphic>
          <a:graphicData uri="http://schemas.openxmlformats.org/presentationml/2006/ole">
            <p:oleObj spid="_x0000_s138243" name="Equation" r:id="rId4" imgW="2374560" imgH="431640" progId="Equation.DSMT4">
              <p:embed/>
            </p:oleObj>
          </a:graphicData>
        </a:graphic>
      </p:graphicFrame>
      <p:graphicFrame>
        <p:nvGraphicFramePr>
          <p:cNvPr id="7" name="Object 5"/>
          <p:cNvGraphicFramePr>
            <a:graphicFrameLocks noChangeAspect="1"/>
          </p:cNvGraphicFramePr>
          <p:nvPr/>
        </p:nvGraphicFramePr>
        <p:xfrm>
          <a:off x="1917700" y="4250456"/>
          <a:ext cx="5373688" cy="881063"/>
        </p:xfrm>
        <a:graphic>
          <a:graphicData uri="http://schemas.openxmlformats.org/presentationml/2006/ole">
            <p:oleObj spid="_x0000_s138244" name="Equation" r:id="rId5" imgW="2628720" imgH="431640" progId="Equation.DSMT4">
              <p:embed/>
            </p:oleObj>
          </a:graphicData>
        </a:graphic>
      </p:graphicFrame>
      <p:graphicFrame>
        <p:nvGraphicFramePr>
          <p:cNvPr id="8" name="Object 6"/>
          <p:cNvGraphicFramePr>
            <a:graphicFrameLocks noChangeAspect="1"/>
          </p:cNvGraphicFramePr>
          <p:nvPr/>
        </p:nvGraphicFramePr>
        <p:xfrm>
          <a:off x="1905000" y="5622056"/>
          <a:ext cx="5399088" cy="903288"/>
        </p:xfrm>
        <a:graphic>
          <a:graphicData uri="http://schemas.openxmlformats.org/presentationml/2006/ole">
            <p:oleObj spid="_x0000_s138245" name="Equation" r:id="rId6" imgW="2577960" imgH="431640" progId="Equation.DSMT4">
              <p:embed/>
            </p:oleObj>
          </a:graphicData>
        </a:graphic>
      </p:graphicFrame>
      <p:sp>
        <p:nvSpPr>
          <p:cNvPr id="9" name="Text Box 2"/>
          <p:cNvSpPr txBox="1">
            <a:spLocks noChangeArrowheads="1"/>
          </p:cNvSpPr>
          <p:nvPr/>
        </p:nvSpPr>
        <p:spPr bwMode="auto">
          <a:xfrm>
            <a:off x="3200400" y="260648"/>
            <a:ext cx="2667000" cy="646331"/>
          </a:xfrm>
          <a:prstGeom prst="rect">
            <a:avLst/>
          </a:prstGeom>
          <a:noFill/>
          <a:ln w="9525">
            <a:noFill/>
            <a:miter lim="800000"/>
            <a:headEnd/>
            <a:tailEnd/>
          </a:ln>
          <a:effectLst/>
        </p:spPr>
        <p:txBody>
          <a:bodyPr>
            <a:spAutoFit/>
          </a:bodyPr>
          <a:lstStyle/>
          <a:p>
            <a:pPr eaLnBrk="0" hangingPunct="0">
              <a:spcBef>
                <a:spcPct val="50000"/>
              </a:spcBef>
              <a:defRPr/>
            </a:pPr>
            <a:r>
              <a:rPr lang="en-US" sz="3600" b="1" u="sng" dirty="0" smtClean="0">
                <a:solidFill>
                  <a:schemeClr val="hlink"/>
                </a:solidFill>
                <a:latin typeface="Arial" charset="0"/>
              </a:rPr>
              <a:t>Example 6</a:t>
            </a:r>
            <a:endParaRPr lang="en-US" sz="3200" b="1" u="sng" dirty="0">
              <a:solidFill>
                <a:schemeClr val="hlink"/>
              </a:solidFill>
              <a:latin typeface="Arial" charset="0"/>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267200" y="1253703"/>
            <a:ext cx="533400" cy="519113"/>
          </a:xfrm>
          <a:prstGeom prst="rect">
            <a:avLst/>
          </a:prstGeom>
          <a:noFill/>
          <a:ln w="9525">
            <a:noFill/>
            <a:miter lim="800000"/>
            <a:headEnd/>
            <a:tailEnd/>
          </a:ln>
        </p:spPr>
        <p:txBody>
          <a:bodyPr>
            <a:spAutoFit/>
          </a:bodyPr>
          <a:lstStyle/>
          <a:p>
            <a:pPr marL="190500" indent="-190500">
              <a:spcBef>
                <a:spcPct val="50000"/>
              </a:spcBef>
            </a:pPr>
            <a:r>
              <a:rPr lang="it-IT" sz="2800" b="1" dirty="0">
                <a:solidFill>
                  <a:schemeClr val="hlink"/>
                </a:solidFill>
                <a:latin typeface="Arial" charset="0"/>
                <a:sym typeface="Wingdings" pitchFamily="2" charset="2"/>
              </a:rPr>
              <a:t></a:t>
            </a:r>
            <a:endParaRPr lang="it-IT" sz="2800" b="1" dirty="0">
              <a:solidFill>
                <a:schemeClr val="hlink"/>
              </a:solidFill>
              <a:latin typeface="Arial" charset="0"/>
            </a:endParaRPr>
          </a:p>
        </p:txBody>
      </p:sp>
      <p:graphicFrame>
        <p:nvGraphicFramePr>
          <p:cNvPr id="5" name="Object 1024"/>
          <p:cNvGraphicFramePr>
            <a:graphicFrameLocks noChangeAspect="1"/>
          </p:cNvGraphicFramePr>
          <p:nvPr/>
        </p:nvGraphicFramePr>
        <p:xfrm>
          <a:off x="1639888" y="1839913"/>
          <a:ext cx="5930900" cy="903287"/>
        </p:xfrm>
        <a:graphic>
          <a:graphicData uri="http://schemas.openxmlformats.org/presentationml/2006/ole">
            <p:oleObj spid="_x0000_s139266" name="Equation" r:id="rId3" imgW="2831760" imgH="431640" progId="Equation.DSMT4">
              <p:embed/>
            </p:oleObj>
          </a:graphicData>
        </a:graphic>
      </p:graphicFrame>
      <p:graphicFrame>
        <p:nvGraphicFramePr>
          <p:cNvPr id="6" name="Object 1025"/>
          <p:cNvGraphicFramePr>
            <a:graphicFrameLocks noChangeAspect="1"/>
          </p:cNvGraphicFramePr>
          <p:nvPr/>
        </p:nvGraphicFramePr>
        <p:xfrm>
          <a:off x="1643063" y="4824413"/>
          <a:ext cx="5922962" cy="890587"/>
        </p:xfrm>
        <a:graphic>
          <a:graphicData uri="http://schemas.openxmlformats.org/presentationml/2006/ole">
            <p:oleObj spid="_x0000_s139267" name="Equation" r:id="rId4" imgW="2869920" imgH="431640" progId="Equation.DSMT4">
              <p:embed/>
            </p:oleObj>
          </a:graphicData>
        </a:graphic>
      </p:graphicFrame>
      <p:graphicFrame>
        <p:nvGraphicFramePr>
          <p:cNvPr id="7" name="Object 1026"/>
          <p:cNvGraphicFramePr>
            <a:graphicFrameLocks noChangeAspect="1"/>
          </p:cNvGraphicFramePr>
          <p:nvPr/>
        </p:nvGraphicFramePr>
        <p:xfrm>
          <a:off x="1714500" y="3325813"/>
          <a:ext cx="5781675" cy="865187"/>
        </p:xfrm>
        <a:graphic>
          <a:graphicData uri="http://schemas.openxmlformats.org/presentationml/2006/ole">
            <p:oleObj spid="_x0000_s139268" name="Equation" r:id="rId5" imgW="2882880" imgH="431640" progId="Equation.DSMT4">
              <p:embed/>
            </p:oleObj>
          </a:graphicData>
        </a:graphic>
      </p:graphicFrame>
      <p:sp>
        <p:nvSpPr>
          <p:cNvPr id="8" name="Text Box 2"/>
          <p:cNvSpPr txBox="1">
            <a:spLocks noChangeArrowheads="1"/>
          </p:cNvSpPr>
          <p:nvPr/>
        </p:nvSpPr>
        <p:spPr bwMode="auto">
          <a:xfrm>
            <a:off x="3200400" y="457200"/>
            <a:ext cx="2667000" cy="646331"/>
          </a:xfrm>
          <a:prstGeom prst="rect">
            <a:avLst/>
          </a:prstGeom>
          <a:noFill/>
          <a:ln w="9525">
            <a:noFill/>
            <a:miter lim="800000"/>
            <a:headEnd/>
            <a:tailEnd/>
          </a:ln>
          <a:effectLst/>
        </p:spPr>
        <p:txBody>
          <a:bodyPr>
            <a:spAutoFit/>
          </a:bodyPr>
          <a:lstStyle/>
          <a:p>
            <a:pPr eaLnBrk="0" hangingPunct="0">
              <a:spcBef>
                <a:spcPct val="50000"/>
              </a:spcBef>
              <a:defRPr/>
            </a:pPr>
            <a:r>
              <a:rPr lang="en-US" sz="3600" b="1" u="sng" dirty="0" smtClean="0">
                <a:solidFill>
                  <a:schemeClr val="hlink"/>
                </a:solidFill>
                <a:latin typeface="Arial" charset="0"/>
              </a:rPr>
              <a:t>Example 6</a:t>
            </a:r>
            <a:endParaRPr lang="en-US" sz="3200" b="1" u="sng" dirty="0">
              <a:solidFill>
                <a:schemeClr val="hlink"/>
              </a:solidFill>
              <a:latin typeface="Arial" charset="0"/>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81000" y="1043136"/>
            <a:ext cx="84582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With temperature values known it is possible to evaluate the vapor saturation pressure values</a:t>
            </a:r>
            <a:endParaRPr lang="it-IT" sz="2400" b="1" dirty="0">
              <a:solidFill>
                <a:schemeClr val="folHlink"/>
              </a:solidFill>
              <a:latin typeface="Arial" charset="0"/>
            </a:endParaRPr>
          </a:p>
        </p:txBody>
      </p:sp>
      <p:sp>
        <p:nvSpPr>
          <p:cNvPr id="5" name="Text Box 3"/>
          <p:cNvSpPr txBox="1">
            <a:spLocks noChangeArrowheads="1"/>
          </p:cNvSpPr>
          <p:nvPr/>
        </p:nvSpPr>
        <p:spPr bwMode="auto">
          <a:xfrm>
            <a:off x="4114800" y="1881336"/>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graphicFrame>
        <p:nvGraphicFramePr>
          <p:cNvPr id="6" name="Object 1024"/>
          <p:cNvGraphicFramePr>
            <a:graphicFrameLocks noChangeAspect="1"/>
          </p:cNvGraphicFramePr>
          <p:nvPr/>
        </p:nvGraphicFramePr>
        <p:xfrm>
          <a:off x="1966913" y="2532211"/>
          <a:ext cx="5229225" cy="568325"/>
        </p:xfrm>
        <a:graphic>
          <a:graphicData uri="http://schemas.openxmlformats.org/presentationml/2006/ole">
            <p:oleObj spid="_x0000_s140290" name="Equation" r:id="rId3" imgW="2323800" imgH="253800" progId="Equation.DSMT4">
              <p:embed/>
            </p:oleObj>
          </a:graphicData>
        </a:graphic>
      </p:graphicFrame>
      <p:graphicFrame>
        <p:nvGraphicFramePr>
          <p:cNvPr id="7" name="Object 1025"/>
          <p:cNvGraphicFramePr>
            <a:graphicFrameLocks noChangeAspect="1"/>
          </p:cNvGraphicFramePr>
          <p:nvPr/>
        </p:nvGraphicFramePr>
        <p:xfrm>
          <a:off x="1966913" y="5886599"/>
          <a:ext cx="5486400" cy="566737"/>
        </p:xfrm>
        <a:graphic>
          <a:graphicData uri="http://schemas.openxmlformats.org/presentationml/2006/ole">
            <p:oleObj spid="_x0000_s140291" name="Equation" r:id="rId4" imgW="2438280" imgH="253800" progId="Equation.DSMT4">
              <p:embed/>
            </p:oleObj>
          </a:graphicData>
        </a:graphic>
      </p:graphicFrame>
      <p:graphicFrame>
        <p:nvGraphicFramePr>
          <p:cNvPr id="8" name="Object 1026"/>
          <p:cNvGraphicFramePr>
            <a:graphicFrameLocks noChangeAspect="1"/>
          </p:cNvGraphicFramePr>
          <p:nvPr/>
        </p:nvGraphicFramePr>
        <p:xfrm>
          <a:off x="1966913" y="3600599"/>
          <a:ext cx="5543550" cy="566737"/>
        </p:xfrm>
        <a:graphic>
          <a:graphicData uri="http://schemas.openxmlformats.org/presentationml/2006/ole">
            <p:oleObj spid="_x0000_s140292" name="Equation" r:id="rId5" imgW="2463480" imgH="253800" progId="Equation.DSMT4">
              <p:embed/>
            </p:oleObj>
          </a:graphicData>
        </a:graphic>
      </p:graphicFrame>
      <p:graphicFrame>
        <p:nvGraphicFramePr>
          <p:cNvPr id="9" name="Object 1027"/>
          <p:cNvGraphicFramePr>
            <a:graphicFrameLocks noChangeAspect="1"/>
          </p:cNvGraphicFramePr>
          <p:nvPr/>
        </p:nvGraphicFramePr>
        <p:xfrm>
          <a:off x="1981200" y="4742011"/>
          <a:ext cx="5514975" cy="568325"/>
        </p:xfrm>
        <a:graphic>
          <a:graphicData uri="http://schemas.openxmlformats.org/presentationml/2006/ole">
            <p:oleObj spid="_x0000_s140293" name="Equation" r:id="rId6" imgW="2450880" imgH="253800" progId="Equation.DSMT4">
              <p:embed/>
            </p:oleObj>
          </a:graphicData>
        </a:graphic>
      </p:graphicFrame>
      <p:sp>
        <p:nvSpPr>
          <p:cNvPr id="10" name="Text Box 2"/>
          <p:cNvSpPr txBox="1">
            <a:spLocks noChangeArrowheads="1"/>
          </p:cNvSpPr>
          <p:nvPr/>
        </p:nvSpPr>
        <p:spPr bwMode="auto">
          <a:xfrm>
            <a:off x="3200400" y="260648"/>
            <a:ext cx="2667000" cy="646331"/>
          </a:xfrm>
          <a:prstGeom prst="rect">
            <a:avLst/>
          </a:prstGeom>
          <a:noFill/>
          <a:ln w="9525">
            <a:noFill/>
            <a:miter lim="800000"/>
            <a:headEnd/>
            <a:tailEnd/>
          </a:ln>
          <a:effectLst/>
        </p:spPr>
        <p:txBody>
          <a:bodyPr>
            <a:spAutoFit/>
          </a:bodyPr>
          <a:lstStyle/>
          <a:p>
            <a:pPr eaLnBrk="0" hangingPunct="0">
              <a:spcBef>
                <a:spcPct val="50000"/>
              </a:spcBef>
              <a:defRPr/>
            </a:pPr>
            <a:r>
              <a:rPr lang="en-US" sz="3600" b="1" u="sng" dirty="0" smtClean="0">
                <a:solidFill>
                  <a:schemeClr val="hlink"/>
                </a:solidFill>
                <a:latin typeface="Arial" charset="0"/>
              </a:rPr>
              <a:t>Example 6</a:t>
            </a:r>
            <a:endParaRPr lang="en-US" sz="3200" b="1" u="sng" dirty="0">
              <a:solidFill>
                <a:schemeClr val="hlink"/>
              </a:solidFill>
              <a:latin typeface="Arial" charset="0"/>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114800" y="1232619"/>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graphicFrame>
        <p:nvGraphicFramePr>
          <p:cNvPr id="5" name="Object 1024"/>
          <p:cNvGraphicFramePr>
            <a:graphicFrameLocks noChangeAspect="1"/>
          </p:cNvGraphicFramePr>
          <p:nvPr/>
        </p:nvGraphicFramePr>
        <p:xfrm>
          <a:off x="1900238" y="5957019"/>
          <a:ext cx="5400675" cy="568325"/>
        </p:xfrm>
        <a:graphic>
          <a:graphicData uri="http://schemas.openxmlformats.org/presentationml/2006/ole">
            <p:oleObj spid="_x0000_s141314" name="Equation" r:id="rId3" imgW="2400120" imgH="253800" progId="Equation.DSMT4">
              <p:embed/>
            </p:oleObj>
          </a:graphicData>
        </a:graphic>
      </p:graphicFrame>
      <p:graphicFrame>
        <p:nvGraphicFramePr>
          <p:cNvPr id="6" name="Object 1025"/>
          <p:cNvGraphicFramePr>
            <a:graphicFrameLocks noChangeAspect="1"/>
          </p:cNvGraphicFramePr>
          <p:nvPr/>
        </p:nvGraphicFramePr>
        <p:xfrm>
          <a:off x="1871663" y="2070819"/>
          <a:ext cx="5800725" cy="566738"/>
        </p:xfrm>
        <a:graphic>
          <a:graphicData uri="http://schemas.openxmlformats.org/presentationml/2006/ole">
            <p:oleObj spid="_x0000_s141315" name="Equation" r:id="rId4" imgW="2577960" imgH="253800" progId="Equation.DSMT4">
              <p:embed/>
            </p:oleObj>
          </a:graphicData>
        </a:graphic>
      </p:graphicFrame>
      <p:graphicFrame>
        <p:nvGraphicFramePr>
          <p:cNvPr id="7" name="Object 1026"/>
          <p:cNvGraphicFramePr>
            <a:graphicFrameLocks noChangeAspect="1"/>
          </p:cNvGraphicFramePr>
          <p:nvPr/>
        </p:nvGraphicFramePr>
        <p:xfrm>
          <a:off x="1900238" y="3270969"/>
          <a:ext cx="5629275" cy="628650"/>
        </p:xfrm>
        <a:graphic>
          <a:graphicData uri="http://schemas.openxmlformats.org/presentationml/2006/ole">
            <p:oleObj spid="_x0000_s141316" name="Equation" r:id="rId5" imgW="2501640" imgH="279360" progId="Equation.DSMT4">
              <p:embed/>
            </p:oleObj>
          </a:graphicData>
        </a:graphic>
      </p:graphicFrame>
      <p:graphicFrame>
        <p:nvGraphicFramePr>
          <p:cNvPr id="8" name="Object 1027"/>
          <p:cNvGraphicFramePr>
            <a:graphicFrameLocks noChangeAspect="1"/>
          </p:cNvGraphicFramePr>
          <p:nvPr/>
        </p:nvGraphicFramePr>
        <p:xfrm>
          <a:off x="1914525" y="4642569"/>
          <a:ext cx="5600700" cy="628650"/>
        </p:xfrm>
        <a:graphic>
          <a:graphicData uri="http://schemas.openxmlformats.org/presentationml/2006/ole">
            <p:oleObj spid="_x0000_s141317" name="Equation" r:id="rId6" imgW="2489040" imgH="279360" progId="Equation.DSMT4">
              <p:embed/>
            </p:oleObj>
          </a:graphicData>
        </a:graphic>
      </p:graphicFrame>
      <p:sp>
        <p:nvSpPr>
          <p:cNvPr id="9" name="Text Box 2"/>
          <p:cNvSpPr txBox="1">
            <a:spLocks noChangeArrowheads="1"/>
          </p:cNvSpPr>
          <p:nvPr/>
        </p:nvSpPr>
        <p:spPr bwMode="auto">
          <a:xfrm>
            <a:off x="3200400" y="404664"/>
            <a:ext cx="2667000" cy="646331"/>
          </a:xfrm>
          <a:prstGeom prst="rect">
            <a:avLst/>
          </a:prstGeom>
          <a:noFill/>
          <a:ln w="9525">
            <a:noFill/>
            <a:miter lim="800000"/>
            <a:headEnd/>
            <a:tailEnd/>
          </a:ln>
          <a:effectLst/>
        </p:spPr>
        <p:txBody>
          <a:bodyPr>
            <a:spAutoFit/>
          </a:bodyPr>
          <a:lstStyle/>
          <a:p>
            <a:pPr eaLnBrk="0" hangingPunct="0">
              <a:spcBef>
                <a:spcPct val="50000"/>
              </a:spcBef>
              <a:defRPr/>
            </a:pPr>
            <a:r>
              <a:rPr lang="en-US" sz="3600" b="1" u="sng" dirty="0" smtClean="0">
                <a:solidFill>
                  <a:schemeClr val="hlink"/>
                </a:solidFill>
                <a:latin typeface="Arial" charset="0"/>
              </a:rPr>
              <a:t>Example 6</a:t>
            </a:r>
            <a:endParaRPr lang="en-US" sz="3200" b="1" u="sng" dirty="0">
              <a:solidFill>
                <a:schemeClr val="hlink"/>
              </a:solidFill>
              <a:latin typeface="Arial" charset="0"/>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14400" y="1317203"/>
            <a:ext cx="7391400" cy="1569660"/>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Due to the difference of temperature and relative humidity between internal and external environment there is a difference between the water vapor partial pressures:</a:t>
            </a:r>
            <a:endParaRPr lang="it-IT" sz="2400" b="1" dirty="0" smtClean="0">
              <a:solidFill>
                <a:schemeClr val="folHlink"/>
              </a:solidFill>
              <a:latin typeface="Arial" charset="0"/>
            </a:endParaRPr>
          </a:p>
        </p:txBody>
      </p:sp>
      <p:sp>
        <p:nvSpPr>
          <p:cNvPr id="5" name="AutoShape 3"/>
          <p:cNvSpPr>
            <a:spLocks noChangeArrowheads="1"/>
          </p:cNvSpPr>
          <p:nvPr/>
        </p:nvSpPr>
        <p:spPr bwMode="auto">
          <a:xfrm>
            <a:off x="2819400" y="3908003"/>
            <a:ext cx="838200" cy="152400"/>
          </a:xfrm>
          <a:prstGeom prst="rightArrow">
            <a:avLst>
              <a:gd name="adj1" fmla="val 50000"/>
              <a:gd name="adj2" fmla="val 137500"/>
            </a:avLst>
          </a:prstGeom>
          <a:solidFill>
            <a:schemeClr val="hlink"/>
          </a:solidFill>
          <a:ln w="9525">
            <a:solidFill>
              <a:schemeClr val="tx1"/>
            </a:solidFill>
            <a:miter lim="800000"/>
            <a:headEnd/>
            <a:tailEnd/>
          </a:ln>
        </p:spPr>
        <p:txBody>
          <a:bodyPr wrap="none" anchor="ctr"/>
          <a:lstStyle/>
          <a:p>
            <a:endParaRPr lang="it-IT"/>
          </a:p>
        </p:txBody>
      </p:sp>
      <p:sp>
        <p:nvSpPr>
          <p:cNvPr id="6" name="AutoShape 4"/>
          <p:cNvSpPr>
            <a:spLocks noChangeArrowheads="1"/>
          </p:cNvSpPr>
          <p:nvPr/>
        </p:nvSpPr>
        <p:spPr bwMode="auto">
          <a:xfrm rot="3610724">
            <a:off x="5187950" y="4517603"/>
            <a:ext cx="152400" cy="1143000"/>
          </a:xfrm>
          <a:prstGeom prst="downArrow">
            <a:avLst>
              <a:gd name="adj1" fmla="val 50000"/>
              <a:gd name="adj2" fmla="val 187500"/>
            </a:avLst>
          </a:prstGeom>
          <a:solidFill>
            <a:schemeClr val="hlink"/>
          </a:solidFill>
          <a:ln w="9525">
            <a:solidFill>
              <a:schemeClr val="tx1"/>
            </a:solidFill>
            <a:miter lim="800000"/>
            <a:headEnd/>
            <a:tailEnd/>
          </a:ln>
        </p:spPr>
        <p:txBody>
          <a:bodyPr wrap="none" anchor="ctr"/>
          <a:lstStyle/>
          <a:p>
            <a:endParaRPr lang="it-IT"/>
          </a:p>
        </p:txBody>
      </p:sp>
      <p:graphicFrame>
        <p:nvGraphicFramePr>
          <p:cNvPr id="7" name="Object 1024"/>
          <p:cNvGraphicFramePr>
            <a:graphicFrameLocks noChangeAspect="1"/>
          </p:cNvGraphicFramePr>
          <p:nvPr/>
        </p:nvGraphicFramePr>
        <p:xfrm>
          <a:off x="228600" y="3525416"/>
          <a:ext cx="2519363" cy="949325"/>
        </p:xfrm>
        <a:graphic>
          <a:graphicData uri="http://schemas.openxmlformats.org/presentationml/2006/ole">
            <p:oleObj spid="_x0000_s142338" name="Equation" r:id="rId3" imgW="1346040" imgH="507960" progId="Equation.DSMT4">
              <p:embed/>
            </p:oleObj>
          </a:graphicData>
        </a:graphic>
      </p:graphicFrame>
      <p:graphicFrame>
        <p:nvGraphicFramePr>
          <p:cNvPr id="8" name="Object 1025"/>
          <p:cNvGraphicFramePr>
            <a:graphicFrameLocks noChangeAspect="1"/>
          </p:cNvGraphicFramePr>
          <p:nvPr/>
        </p:nvGraphicFramePr>
        <p:xfrm>
          <a:off x="3929063" y="3525416"/>
          <a:ext cx="5086350" cy="944562"/>
        </p:xfrm>
        <a:graphic>
          <a:graphicData uri="http://schemas.openxmlformats.org/presentationml/2006/ole">
            <p:oleObj spid="_x0000_s142339" name="Equation" r:id="rId4" imgW="2730240" imgH="507960" progId="Equation.DSMT4">
              <p:embed/>
            </p:oleObj>
          </a:graphicData>
        </a:graphic>
      </p:graphicFrame>
      <p:graphicFrame>
        <p:nvGraphicFramePr>
          <p:cNvPr id="9" name="Object 1026"/>
          <p:cNvGraphicFramePr>
            <a:graphicFrameLocks noChangeAspect="1"/>
          </p:cNvGraphicFramePr>
          <p:nvPr/>
        </p:nvGraphicFramePr>
        <p:xfrm>
          <a:off x="1720850" y="5813003"/>
          <a:ext cx="5821363" cy="568325"/>
        </p:xfrm>
        <a:graphic>
          <a:graphicData uri="http://schemas.openxmlformats.org/presentationml/2006/ole">
            <p:oleObj spid="_x0000_s142340" name="Equation" r:id="rId5" imgW="2336760" imgH="228600" progId="Equation.DSMT4">
              <p:embed/>
            </p:oleObj>
          </a:graphicData>
        </a:graphic>
      </p:graphicFrame>
      <p:sp>
        <p:nvSpPr>
          <p:cNvPr id="10" name="Text Box 2"/>
          <p:cNvSpPr txBox="1">
            <a:spLocks noChangeArrowheads="1"/>
          </p:cNvSpPr>
          <p:nvPr/>
        </p:nvSpPr>
        <p:spPr bwMode="auto">
          <a:xfrm>
            <a:off x="3200400" y="457200"/>
            <a:ext cx="2667000" cy="646331"/>
          </a:xfrm>
          <a:prstGeom prst="rect">
            <a:avLst/>
          </a:prstGeom>
          <a:noFill/>
          <a:ln w="9525">
            <a:noFill/>
            <a:miter lim="800000"/>
            <a:headEnd/>
            <a:tailEnd/>
          </a:ln>
          <a:effectLst/>
        </p:spPr>
        <p:txBody>
          <a:bodyPr>
            <a:spAutoFit/>
          </a:bodyPr>
          <a:lstStyle/>
          <a:p>
            <a:pPr eaLnBrk="0" hangingPunct="0">
              <a:spcBef>
                <a:spcPct val="50000"/>
              </a:spcBef>
              <a:defRPr/>
            </a:pPr>
            <a:r>
              <a:rPr lang="en-US" sz="3600" b="1" u="sng" dirty="0" smtClean="0">
                <a:solidFill>
                  <a:schemeClr val="hlink"/>
                </a:solidFill>
                <a:latin typeface="Arial" charset="0"/>
              </a:rPr>
              <a:t>Example 6</a:t>
            </a:r>
            <a:endParaRPr lang="en-US" sz="3200" b="1" u="sng" dirty="0">
              <a:solidFill>
                <a:schemeClr val="hlink"/>
              </a:solidFill>
              <a:latin typeface="Arial" charset="0"/>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86"/>
          <p:cNvGraphicFramePr>
            <a:graphicFrameLocks noGrp="1"/>
          </p:cNvGraphicFramePr>
          <p:nvPr>
            <p:ph idx="1"/>
          </p:nvPr>
        </p:nvGraphicFramePr>
        <p:xfrm>
          <a:off x="457200" y="1484313"/>
          <a:ext cx="8229600" cy="4525963"/>
        </p:xfrm>
        <a:graphic>
          <a:graphicData uri="http://schemas.openxmlformats.org/drawingml/2006/table">
            <a:tbl>
              <a:tblPr/>
              <a:tblGrid>
                <a:gridCol w="2536825"/>
                <a:gridCol w="1577975"/>
                <a:gridCol w="2058988"/>
                <a:gridCol w="2055812"/>
              </a:tblGrid>
              <a:tr h="795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dirty="0" smtClean="0">
                          <a:ln>
                            <a:noFill/>
                          </a:ln>
                          <a:solidFill>
                            <a:schemeClr val="folHlink"/>
                          </a:solidFill>
                          <a:effectLst/>
                          <a:latin typeface="Arial" charset="0"/>
                        </a:rPr>
                        <a:t>Layer-material</a:t>
                      </a:r>
                      <a:endParaRPr kumimoji="0" lang="en-US" sz="2000" b="1" i="0" u="none" strike="noStrike" cap="none" normalizeH="0" baseline="0" noProof="0" dirty="0" smtClean="0">
                        <a:ln>
                          <a:noFill/>
                        </a:ln>
                        <a:solidFill>
                          <a:schemeClr val="tx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[kg/m</a:t>
                      </a:r>
                      <a:r>
                        <a:rPr kumimoji="0" lang="it-IT" sz="2000" b="1" i="0" u="none" strike="noStrike" cap="none" normalizeH="0" baseline="30000" smtClean="0">
                          <a:ln>
                            <a:noFill/>
                          </a:ln>
                          <a:solidFill>
                            <a:schemeClr val="folHlink"/>
                          </a:solidFill>
                          <a:effectLst/>
                          <a:latin typeface="Arial" charset="0"/>
                          <a:sym typeface="Symbol" pitchFamily="18" charset="2"/>
                        </a:rPr>
                        <a:t>3</a:t>
                      </a:r>
                      <a:r>
                        <a:rPr kumimoji="0" lang="it-IT" sz="2000" b="1" i="0" u="none" strike="noStrike" cap="none" normalizeH="0" baseline="0" smtClean="0">
                          <a:ln>
                            <a:noFill/>
                          </a:ln>
                          <a:solidFill>
                            <a:schemeClr val="folHlink"/>
                          </a:solidFill>
                          <a:effectLst/>
                          <a:latin typeface="Arial" charset="0"/>
                          <a:sym typeface="Symbol" pitchFamily="18" charset="2"/>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[m]</a:t>
                      </a:r>
                      <a:endParaRPr kumimoji="0" lang="it-IT" sz="2400" b="1"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a:t>
                      </a:r>
                      <a:r>
                        <a:rPr kumimoji="0" lang="it-IT" sz="2000" b="1" i="0" u="none" strike="noStrike" cap="none" normalizeH="0" baseline="-25000" smtClean="0">
                          <a:ln>
                            <a:noFill/>
                          </a:ln>
                          <a:solidFill>
                            <a:schemeClr val="folHlink"/>
                          </a:solidFill>
                          <a:effectLst/>
                          <a:latin typeface="Arial" charset="0"/>
                          <a:sym typeface="Symbol" pitchFamily="18" charset="2"/>
                        </a:rPr>
                        <a:t>a</a:t>
                      </a:r>
                      <a:endParaRPr kumimoji="0" lang="it-IT" sz="2000" b="1" i="0" u="none" strike="noStrike" cap="none" normalizeH="0" baseline="0" smtClean="0">
                        <a:ln>
                          <a:noFill/>
                        </a:ln>
                        <a:solidFill>
                          <a:schemeClr val="folHlink"/>
                        </a:solidFill>
                        <a:effectLst/>
                        <a:latin typeface="Arial" charset="0"/>
                        <a:sym typeface="Symbol" pitchFamily="18" charset="2"/>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[kg/s m Pa]</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4225">
                <a:tc>
                  <a:txBody>
                    <a:bodyPr/>
                    <a:lstStyle/>
                    <a:p>
                      <a:pPr marL="266700" marR="0" lvl="0" indent="-266700" algn="l" defTabSz="914400" rtl="0" eaLnBrk="1" fontAlgn="base" latinLnBrk="0" hangingPunct="1">
                        <a:lnSpc>
                          <a:spcPct val="100000"/>
                        </a:lnSpc>
                        <a:spcBef>
                          <a:spcPct val="20000"/>
                        </a:spcBef>
                        <a:spcAft>
                          <a:spcPct val="0"/>
                        </a:spcAft>
                        <a:buClr>
                          <a:srgbClr val="66FFFF"/>
                        </a:buClr>
                        <a:buSzTx/>
                        <a:buFont typeface="Wingdings" pitchFamily="2" charset="2"/>
                        <a:buNone/>
                        <a:tabLst/>
                        <a:defRPr/>
                      </a:pPr>
                      <a:r>
                        <a:rPr kumimoji="0" lang="en-US" sz="2000" b="1" i="0" u="none" strike="noStrike" cap="none" normalizeH="0" baseline="0" noProof="0" dirty="0" smtClean="0">
                          <a:ln>
                            <a:noFill/>
                          </a:ln>
                          <a:solidFill>
                            <a:srgbClr val="0000CC"/>
                          </a:solidFill>
                          <a:effectLst/>
                          <a:latin typeface="Arial" charset="0"/>
                        </a:rPr>
                        <a:t>1. </a:t>
                      </a:r>
                      <a:r>
                        <a:rPr kumimoji="0" lang="en-US" sz="2000" b="1" i="0" u="none" strike="noStrike" kern="1200" cap="none" normalizeH="0" baseline="0" noProof="0" dirty="0" smtClean="0">
                          <a:ln>
                            <a:noFill/>
                          </a:ln>
                          <a:solidFill>
                            <a:schemeClr val="folHlink"/>
                          </a:solidFill>
                          <a:effectLst/>
                          <a:latin typeface="Arial" charset="0"/>
                          <a:ea typeface="+mn-ea"/>
                          <a:cs typeface="+mn-cs"/>
                        </a:rPr>
                        <a:t>Gypsum plaster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1400</a:t>
                      </a:r>
                      <a:endParaRPr kumimoji="0" lang="it-IT" sz="2400" b="1"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0.015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18*10</a:t>
                      </a:r>
                      <a:r>
                        <a:rPr kumimoji="0" lang="it-IT" sz="2000" b="1" i="0" u="none" strike="noStrike" cap="none" normalizeH="0" baseline="30000" smtClean="0">
                          <a:ln>
                            <a:noFill/>
                          </a:ln>
                          <a:solidFill>
                            <a:schemeClr val="folHlink"/>
                          </a:solidFill>
                          <a:effectLst/>
                          <a:latin typeface="Arial" charset="0"/>
                        </a:rPr>
                        <a:t>-12</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pPr marL="533400" marR="0" lvl="0" indent="-533400" algn="l" defTabSz="914400" rtl="0" eaLnBrk="1" fontAlgn="base" latinLnBrk="0" hangingPunct="1">
                        <a:lnSpc>
                          <a:spcPct val="100000"/>
                        </a:lnSpc>
                        <a:spcBef>
                          <a:spcPct val="20000"/>
                        </a:spcBef>
                        <a:spcAft>
                          <a:spcPct val="0"/>
                        </a:spcAft>
                        <a:buClr>
                          <a:srgbClr val="66FFFF"/>
                        </a:buClr>
                        <a:buSzTx/>
                        <a:buFont typeface="Wingdings" pitchFamily="2" charset="2"/>
                        <a:buNone/>
                        <a:tabLst/>
                      </a:pPr>
                      <a:r>
                        <a:rPr kumimoji="0" lang="en-US" sz="2000" b="1" i="0" u="none" strike="noStrike" cap="none" normalizeH="0" baseline="0" noProof="0" dirty="0" smtClean="0">
                          <a:ln>
                            <a:noFill/>
                          </a:ln>
                          <a:solidFill>
                            <a:srgbClr val="0000CC"/>
                          </a:solidFill>
                          <a:effectLst/>
                          <a:latin typeface="Arial" charset="0"/>
                        </a:rPr>
                        <a:t>2. </a:t>
                      </a:r>
                      <a:r>
                        <a:rPr kumimoji="0" lang="en-US" sz="2000" b="1" i="0" u="none" strike="noStrike" cap="none" normalizeH="0" baseline="0" noProof="0" dirty="0" smtClean="0">
                          <a:ln>
                            <a:noFill/>
                          </a:ln>
                          <a:solidFill>
                            <a:schemeClr val="folHlink"/>
                          </a:solidFill>
                          <a:effectLst/>
                          <a:latin typeface="Arial" charset="0"/>
                        </a:rPr>
                        <a:t>Bricks</a:t>
                      </a:r>
                      <a:endParaRPr kumimoji="0" lang="en-US" sz="2400" b="1" i="0" u="none" strike="noStrike" cap="none" normalizeH="0" baseline="0" noProof="0" dirty="0" smtClean="0">
                        <a:ln>
                          <a:noFill/>
                        </a:ln>
                        <a:solidFill>
                          <a:schemeClr val="tx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1000</a:t>
                      </a:r>
                      <a:endParaRPr kumimoji="0" lang="it-IT" sz="2400" b="1"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0.08</a:t>
                      </a:r>
                      <a:endParaRPr kumimoji="0" lang="it-IT" sz="2400" b="1"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18*10</a:t>
                      </a:r>
                      <a:r>
                        <a:rPr kumimoji="0" lang="it-IT" sz="2000" b="1" i="0" u="none" strike="noStrike" cap="none" normalizeH="0" baseline="30000" smtClean="0">
                          <a:ln>
                            <a:noFill/>
                          </a:ln>
                          <a:solidFill>
                            <a:schemeClr val="folHlink"/>
                          </a:solidFill>
                          <a:effectLst/>
                          <a:latin typeface="Arial" charset="0"/>
                        </a:rPr>
                        <a:t>-12</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266700" marR="0" lvl="0" indent="-266700" algn="l" defTabSz="914400" rtl="0" eaLnBrk="1" fontAlgn="base" latinLnBrk="0" hangingPunct="1">
                        <a:lnSpc>
                          <a:spcPct val="100000"/>
                        </a:lnSpc>
                        <a:spcBef>
                          <a:spcPct val="20000"/>
                        </a:spcBef>
                        <a:spcAft>
                          <a:spcPct val="0"/>
                        </a:spcAft>
                        <a:buClr>
                          <a:srgbClr val="66FFFF"/>
                        </a:buClr>
                        <a:buSzTx/>
                        <a:buFont typeface="Wingdings" pitchFamily="2" charset="2"/>
                        <a:buNone/>
                        <a:tabLst/>
                        <a:defRPr/>
                      </a:pPr>
                      <a:r>
                        <a:rPr kumimoji="0" lang="en-US" sz="2000" b="1" i="0" u="none" strike="noStrike" cap="none" normalizeH="0" baseline="0" noProof="0" dirty="0" smtClean="0">
                          <a:ln>
                            <a:noFill/>
                          </a:ln>
                          <a:solidFill>
                            <a:srgbClr val="0000CC"/>
                          </a:solidFill>
                          <a:effectLst/>
                          <a:latin typeface="Arial" charset="0"/>
                        </a:rPr>
                        <a:t>3.</a:t>
                      </a:r>
                      <a:r>
                        <a:rPr kumimoji="0" lang="en-US" sz="2000" b="1" i="0" u="none" strike="noStrike" cap="none" normalizeH="0" baseline="0" noProof="0" dirty="0" smtClean="0">
                          <a:ln>
                            <a:noFill/>
                          </a:ln>
                          <a:solidFill>
                            <a:schemeClr val="folHlink"/>
                          </a:solidFill>
                          <a:effectLst/>
                          <a:latin typeface="Arial" charset="0"/>
                        </a:rPr>
                        <a:t> </a:t>
                      </a:r>
                      <a:r>
                        <a:rPr kumimoji="0" lang="en-US" sz="2000" b="1" i="0" u="none" strike="noStrike" kern="1200" cap="none" normalizeH="0" baseline="0" noProof="0" dirty="0" smtClean="0">
                          <a:ln>
                            <a:noFill/>
                          </a:ln>
                          <a:solidFill>
                            <a:schemeClr val="folHlink"/>
                          </a:solidFill>
                          <a:effectLst/>
                          <a:latin typeface="Arial" charset="0"/>
                          <a:ea typeface="+mn-ea"/>
                          <a:cs typeface="+mn-cs"/>
                        </a:rPr>
                        <a:t>Glass wool panel</a:t>
                      </a:r>
                      <a:endParaRPr kumimoji="0" lang="it-IT" sz="2000" b="1" i="0" u="none" strike="noStrike" kern="1200" cap="none" normalizeH="0" baseline="0" noProof="0" dirty="0" smtClean="0">
                        <a:ln>
                          <a:noFill/>
                        </a:ln>
                        <a:solidFill>
                          <a:schemeClr val="folHlink"/>
                        </a:solidFill>
                        <a:effectLst/>
                        <a:latin typeface="Arial" charset="0"/>
                        <a:ea typeface="+mn-ea"/>
                        <a:cs typeface="+mn-cs"/>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15</a:t>
                      </a:r>
                      <a:endParaRPr kumimoji="0" lang="it-IT" sz="2400" b="1"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0.06</a:t>
                      </a:r>
                      <a:endParaRPr kumimoji="0" lang="it-IT" sz="2400" b="1"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150*10</a:t>
                      </a:r>
                      <a:r>
                        <a:rPr kumimoji="0" lang="it-IT" sz="2000" b="1" i="0" u="none" strike="noStrike" cap="none" normalizeH="0" baseline="30000" smtClean="0">
                          <a:ln>
                            <a:noFill/>
                          </a:ln>
                          <a:solidFill>
                            <a:schemeClr val="folHlink"/>
                          </a:solidFill>
                          <a:effectLst/>
                          <a:latin typeface="Arial" charset="0"/>
                        </a:rPr>
                        <a:t>-12</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75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000" b="1" i="0" u="none" strike="noStrike" cap="none" normalizeH="0" baseline="0" noProof="0" dirty="0" smtClean="0">
                          <a:ln>
                            <a:noFill/>
                          </a:ln>
                          <a:solidFill>
                            <a:srgbClr val="0000CC"/>
                          </a:solidFill>
                          <a:effectLst/>
                          <a:latin typeface="Arial" charset="0"/>
                        </a:rPr>
                        <a:t>4.</a:t>
                      </a:r>
                      <a:r>
                        <a:rPr kumimoji="0" lang="en-US" sz="2000" b="1" i="0" u="none" strike="noStrike" cap="none" normalizeH="0" baseline="0" noProof="0" dirty="0" smtClean="0">
                          <a:ln>
                            <a:noFill/>
                          </a:ln>
                          <a:solidFill>
                            <a:schemeClr val="folHlink"/>
                          </a:solidFill>
                          <a:effectLst/>
                          <a:latin typeface="Arial" charset="0"/>
                        </a:rPr>
                        <a:t> </a:t>
                      </a:r>
                      <a:r>
                        <a:rPr kumimoji="0" lang="en-US" sz="2000" b="1" i="0" u="none" strike="noStrike" kern="1200" cap="none" normalizeH="0" baseline="0" noProof="0" dirty="0" smtClean="0">
                          <a:ln>
                            <a:noFill/>
                          </a:ln>
                          <a:solidFill>
                            <a:schemeClr val="folHlink"/>
                          </a:solidFill>
                          <a:effectLst/>
                          <a:latin typeface="Arial" charset="0"/>
                          <a:ea typeface="+mn-ea"/>
                          <a:cs typeface="+mn-cs"/>
                        </a:rPr>
                        <a:t>Hallow bricks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1600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0.25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36*10</a:t>
                      </a:r>
                      <a:r>
                        <a:rPr kumimoji="0" lang="it-IT" sz="2000" b="1" i="0" u="none" strike="noStrike" cap="none" normalizeH="0" baseline="30000" smtClean="0">
                          <a:ln>
                            <a:noFill/>
                          </a:ln>
                          <a:solidFill>
                            <a:schemeClr val="folHlink"/>
                          </a:solidFill>
                          <a:effectLst/>
                          <a:latin typeface="Arial" charset="0"/>
                        </a:rPr>
                        <a:t>-12</a:t>
                      </a:r>
                      <a:endParaRPr kumimoji="0" lang="it-IT" sz="2400" b="1"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000" b="1" i="0" u="none" strike="noStrike" cap="none" normalizeH="0" baseline="0" noProof="0" dirty="0" smtClean="0">
                          <a:ln>
                            <a:noFill/>
                          </a:ln>
                          <a:solidFill>
                            <a:srgbClr val="0000CC"/>
                          </a:solidFill>
                          <a:effectLst/>
                          <a:latin typeface="Arial" charset="0"/>
                        </a:rPr>
                        <a:t>5. </a:t>
                      </a:r>
                      <a:r>
                        <a:rPr kumimoji="0" lang="it-IT" sz="2000" b="1" i="0" u="none" strike="noStrike" kern="1200" cap="none" normalizeH="0" baseline="0" noProof="0" dirty="0" smtClean="0">
                          <a:ln>
                            <a:noFill/>
                          </a:ln>
                          <a:solidFill>
                            <a:schemeClr val="folHlink"/>
                          </a:solidFill>
                          <a:effectLst/>
                          <a:latin typeface="Arial" charset="0"/>
                          <a:ea typeface="+mn-ea"/>
                          <a:cs typeface="+mn-cs"/>
                        </a:rPr>
                        <a:t>Lime </a:t>
                      </a:r>
                      <a:r>
                        <a:rPr kumimoji="0" lang="en-US" sz="2000" b="1" i="0" u="none" strike="noStrike" kern="1200" cap="none" normalizeH="0" baseline="0" noProof="0" dirty="0" smtClean="0">
                          <a:ln>
                            <a:noFill/>
                          </a:ln>
                          <a:solidFill>
                            <a:schemeClr val="folHlink"/>
                          </a:solidFill>
                          <a:effectLst/>
                          <a:latin typeface="Arial" charset="0"/>
                          <a:ea typeface="+mn-ea"/>
                          <a:cs typeface="+mn-cs"/>
                        </a:rPr>
                        <a:t>plaster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1400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0.015</a:t>
                      </a:r>
                      <a:endParaRPr kumimoji="0" lang="it-IT" sz="2400" b="1"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12*10</a:t>
                      </a:r>
                      <a:r>
                        <a:rPr kumimoji="0" lang="it-IT" sz="2000" b="1" i="0" u="none" strike="noStrike" cap="none" normalizeH="0" baseline="30000" dirty="0" smtClean="0">
                          <a:ln>
                            <a:noFill/>
                          </a:ln>
                          <a:solidFill>
                            <a:schemeClr val="folHlink"/>
                          </a:solidFill>
                          <a:effectLst/>
                          <a:latin typeface="Arial" charset="0"/>
                        </a:rPr>
                        <a:t>-12</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2"/>
          <p:cNvSpPr txBox="1">
            <a:spLocks noChangeArrowheads="1"/>
          </p:cNvSpPr>
          <p:nvPr/>
        </p:nvSpPr>
        <p:spPr bwMode="auto">
          <a:xfrm>
            <a:off x="3200400" y="457200"/>
            <a:ext cx="2667000" cy="646331"/>
          </a:xfrm>
          <a:prstGeom prst="rect">
            <a:avLst/>
          </a:prstGeom>
          <a:noFill/>
          <a:ln w="9525">
            <a:noFill/>
            <a:miter lim="800000"/>
            <a:headEnd/>
            <a:tailEnd/>
          </a:ln>
          <a:effectLst/>
        </p:spPr>
        <p:txBody>
          <a:bodyPr>
            <a:spAutoFit/>
          </a:bodyPr>
          <a:lstStyle/>
          <a:p>
            <a:pPr eaLnBrk="0" hangingPunct="0">
              <a:spcBef>
                <a:spcPct val="50000"/>
              </a:spcBef>
              <a:defRPr/>
            </a:pPr>
            <a:r>
              <a:rPr lang="en-US" sz="3600" b="1" u="sng" dirty="0" smtClean="0">
                <a:solidFill>
                  <a:schemeClr val="hlink"/>
                </a:solidFill>
                <a:latin typeface="Arial" charset="0"/>
              </a:rPr>
              <a:t>Example 6</a:t>
            </a:r>
            <a:endParaRPr lang="en-US" sz="3200" b="1" u="sng" dirty="0">
              <a:solidFill>
                <a:schemeClr val="hlink"/>
              </a:solidFill>
              <a:latin typeface="Arial" charset="0"/>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024"/>
          <p:cNvGraphicFramePr>
            <a:graphicFrameLocks noChangeAspect="1"/>
          </p:cNvGraphicFramePr>
          <p:nvPr/>
        </p:nvGraphicFramePr>
        <p:xfrm>
          <a:off x="2133600" y="1503387"/>
          <a:ext cx="4678363" cy="1657350"/>
        </p:xfrm>
        <a:graphic>
          <a:graphicData uri="http://schemas.openxmlformats.org/presentationml/2006/ole">
            <p:oleObj spid="_x0000_s143362" name="Equation" r:id="rId3" imgW="1752480" imgH="622080" progId="Equation.DSMT4">
              <p:embed/>
            </p:oleObj>
          </a:graphicData>
        </a:graphic>
      </p:graphicFrame>
      <p:graphicFrame>
        <p:nvGraphicFramePr>
          <p:cNvPr id="5" name="Object 1025"/>
          <p:cNvGraphicFramePr>
            <a:graphicFrameLocks noChangeAspect="1"/>
          </p:cNvGraphicFramePr>
          <p:nvPr/>
        </p:nvGraphicFramePr>
        <p:xfrm>
          <a:off x="609600" y="4284687"/>
          <a:ext cx="7916863" cy="1952625"/>
        </p:xfrm>
        <a:graphic>
          <a:graphicData uri="http://schemas.openxmlformats.org/presentationml/2006/ole">
            <p:oleObj spid="_x0000_s143363" name="Equation" r:id="rId4" imgW="4012920" imgH="990360" progId="Equation.DSMT4">
              <p:embed/>
            </p:oleObj>
          </a:graphicData>
        </a:graphic>
      </p:graphicFrame>
      <p:sp>
        <p:nvSpPr>
          <p:cNvPr id="6" name="Text Box 4"/>
          <p:cNvSpPr txBox="1">
            <a:spLocks noChangeArrowheads="1"/>
          </p:cNvSpPr>
          <p:nvPr/>
        </p:nvSpPr>
        <p:spPr bwMode="auto">
          <a:xfrm>
            <a:off x="4114800" y="3356000"/>
            <a:ext cx="990600" cy="519112"/>
          </a:xfrm>
          <a:prstGeom prst="rect">
            <a:avLst/>
          </a:prstGeom>
          <a:noFill/>
          <a:ln w="9525">
            <a:noFill/>
            <a:miter lim="800000"/>
            <a:headEnd/>
            <a:tailEnd/>
          </a:ln>
        </p:spPr>
        <p:txBody>
          <a:bodyPr>
            <a:spAutoFit/>
          </a:bodyPr>
          <a:lstStyle/>
          <a:p>
            <a:pPr marL="190500" indent="-190500">
              <a:spcBef>
                <a:spcPct val="50000"/>
              </a:spcBef>
            </a:pPr>
            <a:r>
              <a:rPr lang="it-IT" sz="28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7" name="Text Box 2"/>
          <p:cNvSpPr txBox="1">
            <a:spLocks noChangeArrowheads="1"/>
          </p:cNvSpPr>
          <p:nvPr/>
        </p:nvSpPr>
        <p:spPr bwMode="auto">
          <a:xfrm>
            <a:off x="3200400" y="457200"/>
            <a:ext cx="2667000" cy="646331"/>
          </a:xfrm>
          <a:prstGeom prst="rect">
            <a:avLst/>
          </a:prstGeom>
          <a:noFill/>
          <a:ln w="9525">
            <a:noFill/>
            <a:miter lim="800000"/>
            <a:headEnd/>
            <a:tailEnd/>
          </a:ln>
          <a:effectLst/>
        </p:spPr>
        <p:txBody>
          <a:bodyPr>
            <a:spAutoFit/>
          </a:bodyPr>
          <a:lstStyle/>
          <a:p>
            <a:pPr eaLnBrk="0" hangingPunct="0">
              <a:spcBef>
                <a:spcPct val="50000"/>
              </a:spcBef>
              <a:defRPr/>
            </a:pPr>
            <a:r>
              <a:rPr lang="en-US" sz="3600" b="1" u="sng" dirty="0" smtClean="0">
                <a:solidFill>
                  <a:schemeClr val="hlink"/>
                </a:solidFill>
                <a:latin typeface="Arial" charset="0"/>
              </a:rPr>
              <a:t>Example 6</a:t>
            </a:r>
            <a:endParaRPr lang="en-US" sz="3200" b="1" u="sng" dirty="0">
              <a:solidFill>
                <a:schemeClr val="hlink"/>
              </a:solidFill>
              <a:latin typeface="Arial" charset="0"/>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200400" y="188640"/>
            <a:ext cx="2667000" cy="646331"/>
          </a:xfrm>
          <a:prstGeom prst="rect">
            <a:avLst/>
          </a:prstGeom>
          <a:noFill/>
          <a:ln w="9525">
            <a:noFill/>
            <a:miter lim="800000"/>
            <a:headEnd/>
            <a:tailEnd/>
          </a:ln>
          <a:effectLst/>
        </p:spPr>
        <p:txBody>
          <a:bodyPr>
            <a:spAutoFit/>
          </a:bodyPr>
          <a:lstStyle/>
          <a:p>
            <a:pPr eaLnBrk="0" hangingPunct="0">
              <a:spcBef>
                <a:spcPct val="50000"/>
              </a:spcBef>
              <a:defRPr/>
            </a:pPr>
            <a:r>
              <a:rPr lang="en-US" sz="3600" b="1" u="sng" dirty="0" smtClean="0">
                <a:solidFill>
                  <a:schemeClr val="hlink"/>
                </a:solidFill>
                <a:latin typeface="Arial" charset="0"/>
              </a:rPr>
              <a:t>Example 6</a:t>
            </a:r>
            <a:endParaRPr lang="en-US" sz="3200" b="1" u="sng" dirty="0">
              <a:solidFill>
                <a:schemeClr val="hlink"/>
              </a:solidFill>
              <a:latin typeface="Arial" charset="0"/>
            </a:endParaRPr>
          </a:p>
        </p:txBody>
      </p:sp>
      <p:sp>
        <p:nvSpPr>
          <p:cNvPr id="5" name="Text Box 2"/>
          <p:cNvSpPr txBox="1">
            <a:spLocks noChangeArrowheads="1"/>
          </p:cNvSpPr>
          <p:nvPr/>
        </p:nvSpPr>
        <p:spPr bwMode="auto">
          <a:xfrm>
            <a:off x="1257300" y="1131912"/>
            <a:ext cx="65913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cs typeface="Arial" charset="0"/>
              </a:rPr>
              <a:t>It is possible to evaluate the intermediate vapor pressure</a:t>
            </a:r>
            <a:endParaRPr lang="it-IT" sz="2400" b="1" dirty="0">
              <a:solidFill>
                <a:schemeClr val="folHlink"/>
              </a:solidFill>
              <a:latin typeface="Arial" charset="0"/>
            </a:endParaRPr>
          </a:p>
        </p:txBody>
      </p:sp>
      <p:graphicFrame>
        <p:nvGraphicFramePr>
          <p:cNvPr id="6" name="Object 4"/>
          <p:cNvGraphicFramePr>
            <a:graphicFrameLocks noChangeAspect="1"/>
          </p:cNvGraphicFramePr>
          <p:nvPr/>
        </p:nvGraphicFramePr>
        <p:xfrm>
          <a:off x="566738" y="2678137"/>
          <a:ext cx="8086725" cy="968375"/>
        </p:xfrm>
        <a:graphic>
          <a:graphicData uri="http://schemas.openxmlformats.org/presentationml/2006/ole">
            <p:oleObj spid="_x0000_s144386" name="Equation" r:id="rId3" imgW="3593880" imgH="431640" progId="Equation.DSMT4">
              <p:embed/>
            </p:oleObj>
          </a:graphicData>
        </a:graphic>
      </p:graphicFrame>
      <p:sp>
        <p:nvSpPr>
          <p:cNvPr id="7" name="Text Box 5"/>
          <p:cNvSpPr txBox="1">
            <a:spLocks noChangeArrowheads="1"/>
          </p:cNvSpPr>
          <p:nvPr/>
        </p:nvSpPr>
        <p:spPr bwMode="auto">
          <a:xfrm>
            <a:off x="4114800" y="2046312"/>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graphicFrame>
        <p:nvGraphicFramePr>
          <p:cNvPr id="8" name="Object 6"/>
          <p:cNvGraphicFramePr>
            <a:graphicFrameLocks noChangeAspect="1"/>
          </p:cNvGraphicFramePr>
          <p:nvPr/>
        </p:nvGraphicFramePr>
        <p:xfrm>
          <a:off x="695325" y="5268937"/>
          <a:ext cx="8001000" cy="968375"/>
        </p:xfrm>
        <a:graphic>
          <a:graphicData uri="http://schemas.openxmlformats.org/presentationml/2006/ole">
            <p:oleObj spid="_x0000_s144387" name="Equation" r:id="rId4" imgW="3555720" imgH="431640" progId="Equation.DSMT4">
              <p:embed/>
            </p:oleObj>
          </a:graphicData>
        </a:graphic>
      </p:graphicFrame>
      <p:graphicFrame>
        <p:nvGraphicFramePr>
          <p:cNvPr id="9" name="Object 7"/>
          <p:cNvGraphicFramePr>
            <a:graphicFrameLocks noChangeAspect="1"/>
          </p:cNvGraphicFramePr>
          <p:nvPr/>
        </p:nvGraphicFramePr>
        <p:xfrm>
          <a:off x="652463" y="3973537"/>
          <a:ext cx="7943850" cy="968375"/>
        </p:xfrm>
        <a:graphic>
          <a:graphicData uri="http://schemas.openxmlformats.org/presentationml/2006/ole">
            <p:oleObj spid="_x0000_s144388" name="Equation" r:id="rId5" imgW="3530520" imgH="431640" progId="Equation.DSMT4">
              <p:embed/>
            </p:oleObj>
          </a:graphicData>
        </a:graphic>
      </p:graphicFrame>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024"/>
          <p:cNvGraphicFramePr>
            <a:graphicFrameLocks noChangeAspect="1"/>
          </p:cNvGraphicFramePr>
          <p:nvPr/>
        </p:nvGraphicFramePr>
        <p:xfrm>
          <a:off x="738188" y="2695600"/>
          <a:ext cx="7886700" cy="968375"/>
        </p:xfrm>
        <a:graphic>
          <a:graphicData uri="http://schemas.openxmlformats.org/presentationml/2006/ole">
            <p:oleObj spid="_x0000_s145410" name="Equation" r:id="rId3" imgW="3504960" imgH="431640" progId="Equation.DSMT4">
              <p:embed/>
            </p:oleObj>
          </a:graphicData>
        </a:graphic>
      </p:graphicFrame>
      <p:sp>
        <p:nvSpPr>
          <p:cNvPr id="5" name="Text Box 1028"/>
          <p:cNvSpPr txBox="1">
            <a:spLocks noChangeArrowheads="1"/>
          </p:cNvSpPr>
          <p:nvPr/>
        </p:nvSpPr>
        <p:spPr bwMode="auto">
          <a:xfrm>
            <a:off x="4114800" y="16288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graphicFrame>
        <p:nvGraphicFramePr>
          <p:cNvPr id="6" name="Object 1025"/>
          <p:cNvGraphicFramePr>
            <a:graphicFrameLocks noChangeAspect="1"/>
          </p:cNvGraphicFramePr>
          <p:nvPr/>
        </p:nvGraphicFramePr>
        <p:xfrm>
          <a:off x="623888" y="4295800"/>
          <a:ext cx="7858125" cy="968375"/>
        </p:xfrm>
        <a:graphic>
          <a:graphicData uri="http://schemas.openxmlformats.org/presentationml/2006/ole">
            <p:oleObj spid="_x0000_s145411" name="Equation" r:id="rId4" imgW="3492360" imgH="431640" progId="Equation.DSMT4">
              <p:embed/>
            </p:oleObj>
          </a:graphicData>
        </a:graphic>
      </p:graphicFrame>
      <p:sp>
        <p:nvSpPr>
          <p:cNvPr id="7" name="Text Box 2"/>
          <p:cNvSpPr txBox="1">
            <a:spLocks noChangeArrowheads="1"/>
          </p:cNvSpPr>
          <p:nvPr/>
        </p:nvSpPr>
        <p:spPr bwMode="auto">
          <a:xfrm>
            <a:off x="3200400" y="188640"/>
            <a:ext cx="2667000" cy="646331"/>
          </a:xfrm>
          <a:prstGeom prst="rect">
            <a:avLst/>
          </a:prstGeom>
          <a:noFill/>
          <a:ln w="9525">
            <a:noFill/>
            <a:miter lim="800000"/>
            <a:headEnd/>
            <a:tailEnd/>
          </a:ln>
          <a:effectLst/>
        </p:spPr>
        <p:txBody>
          <a:bodyPr>
            <a:spAutoFit/>
          </a:bodyPr>
          <a:lstStyle/>
          <a:p>
            <a:pPr eaLnBrk="0" hangingPunct="0">
              <a:spcBef>
                <a:spcPct val="50000"/>
              </a:spcBef>
              <a:defRPr/>
            </a:pPr>
            <a:r>
              <a:rPr lang="en-US" sz="3600" b="1" u="sng" dirty="0" smtClean="0">
                <a:solidFill>
                  <a:schemeClr val="hlink"/>
                </a:solidFill>
                <a:latin typeface="Arial" charset="0"/>
              </a:rPr>
              <a:t>Example 6</a:t>
            </a:r>
            <a:endParaRPr lang="en-US" sz="3200" b="1" u="sng" dirty="0">
              <a:solidFill>
                <a:schemeClr val="hlink"/>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685800"/>
            <a:ext cx="8229600" cy="533400"/>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dirty="0" smtClean="0">
                <a:solidFill>
                  <a:schemeClr val="hlink"/>
                </a:solidFill>
                <a:latin typeface="Arial" charset="0"/>
              </a:rPr>
              <a:t>THERMAL INSULATING MATERIAL</a:t>
            </a:r>
          </a:p>
        </p:txBody>
      </p:sp>
      <p:sp>
        <p:nvSpPr>
          <p:cNvPr id="5" name="Text Box 3"/>
          <p:cNvSpPr txBox="1">
            <a:spLocks noChangeArrowheads="1"/>
          </p:cNvSpPr>
          <p:nvPr/>
        </p:nvSpPr>
        <p:spPr bwMode="auto">
          <a:xfrm>
            <a:off x="2987824" y="1484784"/>
            <a:ext cx="2773288" cy="579437"/>
          </a:xfrm>
          <a:prstGeom prst="rect">
            <a:avLst/>
          </a:prstGeom>
          <a:noFill/>
          <a:ln w="31750">
            <a:noFill/>
            <a:miter lim="800000"/>
            <a:headEnd/>
            <a:tailEnd/>
          </a:ln>
        </p:spPr>
        <p:txBody>
          <a:bodyPr wrap="square">
            <a:spAutoFit/>
          </a:bodyPr>
          <a:lstStyle/>
          <a:p>
            <a:pPr>
              <a:buClr>
                <a:schemeClr val="hlink"/>
              </a:buClr>
              <a:buFont typeface="Wingdings" pitchFamily="2" charset="2"/>
              <a:buNone/>
            </a:pPr>
            <a:r>
              <a:rPr lang="en-US" sz="3200" b="1" dirty="0" smtClean="0">
                <a:solidFill>
                  <a:schemeClr val="hlink"/>
                </a:solidFill>
                <a:latin typeface="Arial" charset="0"/>
              </a:rPr>
              <a:t>Cork boards</a:t>
            </a:r>
            <a:endParaRPr lang="en-US" sz="3200" b="1" dirty="0">
              <a:solidFill>
                <a:schemeClr val="hlink"/>
              </a:solidFill>
              <a:latin typeface="Arial" charset="0"/>
            </a:endParaRPr>
          </a:p>
        </p:txBody>
      </p:sp>
      <p:graphicFrame>
        <p:nvGraphicFramePr>
          <p:cNvPr id="6" name="Group 4"/>
          <p:cNvGraphicFramePr>
            <a:graphicFrameLocks noGrp="1"/>
          </p:cNvGraphicFramePr>
          <p:nvPr/>
        </p:nvGraphicFramePr>
        <p:xfrm>
          <a:off x="152400" y="2514600"/>
          <a:ext cx="8839200" cy="3478467"/>
        </p:xfrm>
        <a:graphic>
          <a:graphicData uri="http://schemas.openxmlformats.org/drawingml/2006/table">
            <a:tbl>
              <a:tblPr/>
              <a:tblGrid>
                <a:gridCol w="1306513"/>
                <a:gridCol w="974725"/>
                <a:gridCol w="614362"/>
                <a:gridCol w="965200"/>
                <a:gridCol w="1943100"/>
                <a:gridCol w="1266825"/>
                <a:gridCol w="1768475"/>
              </a:tblGrid>
              <a:tr h="9620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dirty="0" err="1" smtClean="0">
                          <a:ln>
                            <a:noFill/>
                          </a:ln>
                          <a:solidFill>
                            <a:schemeClr val="folHlink"/>
                          </a:solidFill>
                          <a:effectLst/>
                          <a:latin typeface="Arial" charset="0"/>
                        </a:rPr>
                        <a:t>type</a:t>
                      </a:r>
                      <a:endParaRPr kumimoji="0" lang="it-IT" sz="1800" b="1" i="0" u="none" strike="noStrike" cap="none" normalizeH="0" baseline="0" dirty="0" smtClean="0">
                        <a:ln>
                          <a:noFill/>
                        </a:ln>
                        <a:solidFill>
                          <a:schemeClr val="folHlink"/>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sym typeface="Symbol" pitchFamily="18" charset="2"/>
                        </a:rPr>
                        <a: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600" b="1" i="0" u="none" strike="noStrike" cap="none" normalizeH="0" baseline="0" smtClean="0">
                          <a:ln>
                            <a:noFill/>
                          </a:ln>
                          <a:solidFill>
                            <a:schemeClr val="folHlink"/>
                          </a:solidFill>
                          <a:effectLst/>
                          <a:latin typeface="Arial" charset="0"/>
                          <a:sym typeface="Symbol" pitchFamily="18" charset="2"/>
                        </a:rPr>
                        <a:t>[kg/m</a:t>
                      </a:r>
                      <a:r>
                        <a:rPr kumimoji="0" lang="it-IT" sz="1600" b="1" i="0" u="none" strike="noStrike" cap="none" normalizeH="0" baseline="30000" smtClean="0">
                          <a:ln>
                            <a:noFill/>
                          </a:ln>
                          <a:solidFill>
                            <a:schemeClr val="folHlink"/>
                          </a:solidFill>
                          <a:effectLst/>
                          <a:latin typeface="Arial" charset="0"/>
                          <a:sym typeface="Symbol" pitchFamily="18" charset="2"/>
                        </a:rPr>
                        <a:t>3</a:t>
                      </a:r>
                      <a:r>
                        <a:rPr kumimoji="0" lang="it-IT" sz="1600" b="1" i="0" u="none" strike="noStrike" cap="none" normalizeH="0" baseline="0" smtClean="0">
                          <a:ln>
                            <a:noFill/>
                          </a:ln>
                          <a:solidFill>
                            <a:schemeClr val="folHlink"/>
                          </a:solidFill>
                          <a:effectLst/>
                          <a:latin typeface="Arial" charset="0"/>
                          <a:sym typeface="Symbol" pitchFamily="18" charset="2"/>
                        </a:rPr>
                        <a:t>]</a:t>
                      </a:r>
                      <a:endParaRPr kumimoji="0" lang="it-IT" sz="1600" b="1" i="0" u="none" strike="noStrike" cap="none" normalizeH="0" baseline="0" smtClean="0">
                        <a:ln>
                          <a:noFill/>
                        </a:ln>
                        <a:solidFill>
                          <a:schemeClr val="folHlink"/>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rPr>
                        <a:t>m</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600" b="1" i="0" u="none" strike="noStrike" cap="none" normalizeH="0" baseline="0" smtClean="0">
                          <a:ln>
                            <a:noFill/>
                          </a:ln>
                          <a:solidFill>
                            <a:schemeClr val="folHlink"/>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sym typeface="Symbol" pitchFamily="18" charset="2"/>
                        </a:rPr>
                        <a: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600" b="1" i="0" u="none" strike="noStrike" cap="none" normalizeH="0" baseline="0" smtClean="0">
                          <a:ln>
                            <a:noFill/>
                          </a:ln>
                          <a:solidFill>
                            <a:schemeClr val="folHlink"/>
                          </a:solidFill>
                          <a:effectLst/>
                          <a:latin typeface="Arial" charset="0"/>
                          <a:sym typeface="Symbol" pitchFamily="18" charset="2"/>
                        </a:rPr>
                        <a:t>W/mK</a:t>
                      </a:r>
                      <a:endParaRPr kumimoji="0" lang="it-IT" sz="1600" b="1" i="0" u="none" strike="noStrike" cap="none" normalizeH="0" baseline="0" smtClean="0">
                        <a:ln>
                          <a:noFill/>
                        </a:ln>
                        <a:solidFill>
                          <a:schemeClr val="folHlink"/>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sym typeface="Symbol" pitchFamily="18" charset="2"/>
                        </a:rPr>
                        <a:t></a:t>
                      </a:r>
                      <a:r>
                        <a:rPr kumimoji="0" lang="it-IT" sz="1800" b="1" i="0" u="none" strike="noStrike" cap="none" normalizeH="0" baseline="-25000" smtClean="0">
                          <a:ln>
                            <a:noFill/>
                          </a:ln>
                          <a:solidFill>
                            <a:schemeClr val="folHlink"/>
                          </a:solidFill>
                          <a:effectLst/>
                          <a:latin typeface="Arial" charset="0"/>
                          <a:sym typeface="Symbol" pitchFamily="18" charset="2"/>
                        </a:rPr>
                        <a:t>a</a:t>
                      </a:r>
                      <a:endParaRPr kumimoji="0" lang="it-IT" sz="1800" b="1" i="0" u="none" strike="noStrike" cap="none" normalizeH="0" baseline="0" smtClean="0">
                        <a:ln>
                          <a:noFill/>
                        </a:ln>
                        <a:solidFill>
                          <a:schemeClr val="folHlink"/>
                        </a:solidFill>
                        <a:effectLst/>
                        <a:latin typeface="Arial" charset="0"/>
                        <a:sym typeface="Symbol" pitchFamily="18" charset="2"/>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600" b="1" i="0" u="none" strike="noStrike" cap="none" normalizeH="0" baseline="0" smtClean="0">
                          <a:ln>
                            <a:noFill/>
                          </a:ln>
                          <a:solidFill>
                            <a:schemeClr val="folHlink"/>
                          </a:solidFill>
                          <a:effectLst/>
                          <a:latin typeface="Arial" charset="0"/>
                          <a:sym typeface="Symbol" pitchFamily="18" charset="2"/>
                        </a:rPr>
                        <a:t>10</a:t>
                      </a:r>
                      <a:r>
                        <a:rPr kumimoji="0" lang="it-IT" sz="1600" b="1" i="0" u="none" strike="noStrike" cap="none" normalizeH="0" baseline="30000" smtClean="0">
                          <a:ln>
                            <a:noFill/>
                          </a:ln>
                          <a:solidFill>
                            <a:schemeClr val="folHlink"/>
                          </a:solidFill>
                          <a:effectLst/>
                          <a:latin typeface="Arial" charset="0"/>
                          <a:sym typeface="Symbol" pitchFamily="18" charset="2"/>
                        </a:rPr>
                        <a:t>-12</a:t>
                      </a:r>
                      <a:r>
                        <a:rPr kumimoji="0" lang="it-IT" sz="1600" b="1" i="0" u="none" strike="noStrike" cap="none" normalizeH="0" baseline="0" smtClean="0">
                          <a:ln>
                            <a:noFill/>
                          </a:ln>
                          <a:solidFill>
                            <a:schemeClr val="folHlink"/>
                          </a:solidFill>
                          <a:effectLst/>
                          <a:latin typeface="Arial" charset="0"/>
                          <a:sym typeface="Symbol" pitchFamily="18" charset="2"/>
                        </a:rPr>
                        <a:t> kg/(s m Pa)</a:t>
                      </a:r>
                      <a:endParaRPr kumimoji="0" lang="it-IT" sz="1600" b="1" i="0" u="none" strike="noStrike" cap="none" normalizeH="0" baseline="0" smtClean="0">
                        <a:ln>
                          <a:noFill/>
                        </a:ln>
                        <a:solidFill>
                          <a:schemeClr val="folHlink"/>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rPr>
                        <a:t>c</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600" b="1" i="0" u="none" strike="noStrike" cap="none" normalizeH="0" baseline="0" smtClean="0">
                          <a:ln>
                            <a:noFill/>
                          </a:ln>
                          <a:solidFill>
                            <a:schemeClr val="folHlink"/>
                          </a:solidFill>
                          <a:effectLst/>
                          <a:latin typeface="Arial" charset="0"/>
                        </a:rPr>
                        <a:t>kJ/(kg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sym typeface="Symbol" pitchFamily="18" charset="2"/>
                        </a:rPr>
                        <a:t></a:t>
                      </a:r>
                      <a:r>
                        <a:rPr kumimoji="0" lang="it-IT" sz="1800" b="1" i="0" u="none" strike="noStrike" cap="none" normalizeH="0" baseline="-25000" smtClean="0">
                          <a:ln>
                            <a:noFill/>
                          </a:ln>
                          <a:solidFill>
                            <a:schemeClr val="folHlink"/>
                          </a:solidFill>
                          <a:effectLst/>
                          <a:latin typeface="Arial" charset="0"/>
                          <a:sym typeface="Symbol" pitchFamily="18" charset="2"/>
                        </a:rPr>
                        <a:t>u</a:t>
                      </a:r>
                      <a:endParaRPr kumimoji="0" lang="it-IT" sz="1800" b="1" i="0" u="none" strike="noStrike" cap="none" normalizeH="0" baseline="0" smtClean="0">
                        <a:ln>
                          <a:noFill/>
                        </a:ln>
                        <a:solidFill>
                          <a:schemeClr val="folHlink"/>
                        </a:solidFill>
                        <a:effectLst/>
                        <a:latin typeface="Arial" charset="0"/>
                        <a:sym typeface="Symbol" pitchFamily="18" charset="2"/>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600" b="1" i="0" u="none" strike="noStrike" cap="none" normalizeH="0" baseline="0" smtClean="0">
                          <a:ln>
                            <a:noFill/>
                          </a:ln>
                          <a:solidFill>
                            <a:schemeClr val="folHlink"/>
                          </a:solidFill>
                          <a:effectLst/>
                          <a:latin typeface="Arial" charset="0"/>
                          <a:sym typeface="Symbol" pitchFamily="18" charset="2"/>
                        </a:rPr>
                        <a:t>10</a:t>
                      </a:r>
                      <a:r>
                        <a:rPr kumimoji="0" lang="it-IT" sz="1600" b="1" i="0" u="none" strike="noStrike" cap="none" normalizeH="0" baseline="30000" smtClean="0">
                          <a:ln>
                            <a:noFill/>
                          </a:ln>
                          <a:solidFill>
                            <a:schemeClr val="folHlink"/>
                          </a:solidFill>
                          <a:effectLst/>
                          <a:latin typeface="Arial" charset="0"/>
                          <a:sym typeface="Symbol" pitchFamily="18" charset="2"/>
                        </a:rPr>
                        <a:t>-12</a:t>
                      </a:r>
                      <a:r>
                        <a:rPr kumimoji="0" lang="it-IT" sz="1600" b="1" i="0" u="none" strike="noStrike" cap="none" normalizeH="0" baseline="0" smtClean="0">
                          <a:ln>
                            <a:noFill/>
                          </a:ln>
                          <a:solidFill>
                            <a:schemeClr val="folHlink"/>
                          </a:solidFill>
                          <a:effectLst/>
                          <a:latin typeface="Arial" charset="0"/>
                          <a:sym typeface="Symbol" pitchFamily="18" charset="2"/>
                        </a:rPr>
                        <a:t> kg/(s m Pa)</a:t>
                      </a:r>
                      <a:endParaRPr kumimoji="0" lang="it-IT" sz="1600" b="1" i="0" u="none" strike="noStrike" cap="none" normalizeH="0" baseline="0" smtClean="0">
                        <a:ln>
                          <a:noFill/>
                        </a:ln>
                        <a:solidFill>
                          <a:schemeClr val="folHlink"/>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85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dirty="0" smtClean="0">
                          <a:ln>
                            <a:noFill/>
                          </a:ln>
                          <a:solidFill>
                            <a:schemeClr val="folHlink"/>
                          </a:solidFill>
                          <a:effectLst/>
                          <a:latin typeface="Arial" charset="0"/>
                        </a:rPr>
                        <a:t>pure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dirty="0" smtClean="0">
                          <a:ln>
                            <a:noFill/>
                          </a:ln>
                          <a:solidFill>
                            <a:schemeClr val="folHlink"/>
                          </a:solidFill>
                          <a:effectLst/>
                          <a:latin typeface="Arial" charset="0"/>
                        </a:rPr>
                        <a:t>(humidity2-4%)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dirty="0" smtClean="0">
                          <a:ln>
                            <a:noFill/>
                          </a:ln>
                          <a:solidFill>
                            <a:schemeClr val="folHlink"/>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rPr>
                        <a:t>0.045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sym typeface="Symbol" pitchFamily="18" charset="2"/>
                        </a:rPr>
                        <a:t>6.7-10.0</a:t>
                      </a:r>
                      <a:endParaRPr kumimoji="0" lang="it-IT" sz="1800" b="1" i="0" u="none" strike="noStrike" cap="none" normalizeH="0" baseline="0" smtClean="0">
                        <a:ln>
                          <a:noFill/>
                        </a:ln>
                        <a:solidFill>
                          <a:schemeClr val="folHlink"/>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sym typeface="Symbol" pitchFamily="18" charset="2"/>
                        </a:rPr>
                        <a:t>6.7-10.0</a:t>
                      </a:r>
                      <a:endParaRPr kumimoji="0" lang="it-IT" sz="1800" b="1" i="0" u="none" strike="noStrike" cap="none" normalizeH="0" baseline="0" smtClean="0">
                        <a:ln>
                          <a:noFill/>
                        </a:ln>
                        <a:solidFill>
                          <a:schemeClr val="folHlink"/>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36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noProof="0" smtClean="0">
                          <a:ln>
                            <a:noFill/>
                          </a:ln>
                          <a:solidFill>
                            <a:schemeClr val="folHlink"/>
                          </a:solidFill>
                          <a:effectLst/>
                          <a:latin typeface="Arial" charset="0"/>
                        </a:rPr>
                        <a:t>expanded with binder</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noProof="0" smtClean="0">
                          <a:ln>
                            <a:noFill/>
                          </a:ln>
                          <a:solidFill>
                            <a:schemeClr val="folHlink"/>
                          </a:solidFill>
                          <a:effectLst/>
                          <a:latin typeface="Arial" charset="0"/>
                        </a:rPr>
                        <a:t>(humidity 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noProof="0" dirty="0" smtClean="0">
                          <a:ln>
                            <a:noFill/>
                          </a:ln>
                          <a:solidFill>
                            <a:schemeClr val="folHlink"/>
                          </a:solidFill>
                          <a:effectLst/>
                          <a:latin typeface="Arial" charset="0"/>
                        </a:rPr>
                        <a:t>90</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noProof="0" dirty="0" smtClean="0">
                          <a:ln>
                            <a:noFill/>
                          </a:ln>
                          <a:solidFill>
                            <a:schemeClr val="folHlink"/>
                          </a:solidFill>
                          <a:effectLst/>
                          <a:latin typeface="Arial" charset="0"/>
                        </a:rPr>
                        <a:t>130</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noProof="0" dirty="0" smtClean="0">
                          <a:ln>
                            <a:noFill/>
                          </a:ln>
                          <a:solidFill>
                            <a:schemeClr val="folHlink"/>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rPr>
                        <a:t>0.043</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rPr>
                        <a:t>0.045</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rPr>
                        <a:t>0.052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sym typeface="Symbol" pitchFamily="18" charset="2"/>
                        </a:rPr>
                        <a:t>6.7-10.0</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sym typeface="Symbol" pitchFamily="18" charset="2"/>
                        </a:rPr>
                        <a:t>4.0-21.0</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sym typeface="Symbol" pitchFamily="18" charset="2"/>
                        </a:rPr>
                        <a:t>4.0-21.0</a:t>
                      </a:r>
                      <a:endParaRPr kumimoji="0" lang="it-IT" sz="1800" b="1" i="0" u="none" strike="noStrike" cap="none" normalizeH="0" baseline="0" smtClean="0">
                        <a:ln>
                          <a:noFill/>
                        </a:ln>
                        <a:solidFill>
                          <a:schemeClr val="folHlink"/>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rPr>
                        <a:t>2.1</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rPr>
                        <a:t>2.1</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sym typeface="Symbol" pitchFamily="18" charset="2"/>
                        </a:rPr>
                        <a:t>6.7-10.0</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sym typeface="Symbol" pitchFamily="18" charset="2"/>
                        </a:rPr>
                        <a:t>4.0-21.0</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i="0" u="none" strike="noStrike" cap="none" normalizeH="0" baseline="0" smtClean="0">
                          <a:ln>
                            <a:noFill/>
                          </a:ln>
                          <a:solidFill>
                            <a:schemeClr val="folHlink"/>
                          </a:solidFill>
                          <a:effectLst/>
                          <a:latin typeface="Arial" charset="0"/>
                          <a:sym typeface="Symbol" pitchFamily="18" charset="2"/>
                        </a:rPr>
                        <a:t>4.0-21.0</a:t>
                      </a:r>
                      <a:endParaRPr kumimoji="0" lang="it-IT" sz="1800" b="1" i="0" u="none" strike="noStrike" cap="none" normalizeH="0" baseline="0" smtClean="0">
                        <a:ln>
                          <a:noFill/>
                        </a:ln>
                        <a:solidFill>
                          <a:schemeClr val="folHlink"/>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024"/>
          <p:cNvGraphicFramePr>
            <a:graphicFrameLocks noChangeAspect="1"/>
          </p:cNvGraphicFramePr>
          <p:nvPr/>
        </p:nvGraphicFramePr>
        <p:xfrm>
          <a:off x="906463" y="793651"/>
          <a:ext cx="7331075" cy="5227637"/>
        </p:xfrm>
        <a:graphic>
          <a:graphicData uri="http://schemas.openxmlformats.org/presentationml/2006/ole">
            <p:oleObj spid="_x0000_s146434" name="Foglio di lavoro" r:id="rId3" imgW="4320000" imgH="3195000" progId="Excel.Sheet.8">
              <p:embed/>
            </p:oleObj>
          </a:graphicData>
        </a:graphic>
      </p:graphicFrame>
      <p:sp>
        <p:nvSpPr>
          <p:cNvPr id="5" name="Line 3"/>
          <p:cNvSpPr>
            <a:spLocks noChangeShapeType="1"/>
          </p:cNvSpPr>
          <p:nvPr/>
        </p:nvSpPr>
        <p:spPr bwMode="auto">
          <a:xfrm>
            <a:off x="2286000" y="855663"/>
            <a:ext cx="0" cy="3581400"/>
          </a:xfrm>
          <a:prstGeom prst="line">
            <a:avLst/>
          </a:prstGeom>
          <a:noFill/>
          <a:ln w="9525">
            <a:solidFill>
              <a:srgbClr val="008000"/>
            </a:solidFill>
            <a:round/>
            <a:headEnd/>
            <a:tailEnd/>
          </a:ln>
        </p:spPr>
        <p:txBody>
          <a:bodyPr wrap="none" anchor="ctr"/>
          <a:lstStyle/>
          <a:p>
            <a:endParaRPr lang="it-IT"/>
          </a:p>
        </p:txBody>
      </p:sp>
      <p:sp>
        <p:nvSpPr>
          <p:cNvPr id="6" name="Line 4"/>
          <p:cNvSpPr>
            <a:spLocks noChangeShapeType="1"/>
          </p:cNvSpPr>
          <p:nvPr/>
        </p:nvSpPr>
        <p:spPr bwMode="auto">
          <a:xfrm>
            <a:off x="2514600" y="855663"/>
            <a:ext cx="0" cy="3581400"/>
          </a:xfrm>
          <a:prstGeom prst="line">
            <a:avLst/>
          </a:prstGeom>
          <a:noFill/>
          <a:ln w="9525">
            <a:solidFill>
              <a:srgbClr val="008000"/>
            </a:solidFill>
            <a:round/>
            <a:headEnd/>
            <a:tailEnd/>
          </a:ln>
        </p:spPr>
        <p:txBody>
          <a:bodyPr wrap="none" anchor="ctr"/>
          <a:lstStyle/>
          <a:p>
            <a:endParaRPr lang="it-IT"/>
          </a:p>
        </p:txBody>
      </p:sp>
      <p:sp>
        <p:nvSpPr>
          <p:cNvPr id="7" name="Line 5"/>
          <p:cNvSpPr>
            <a:spLocks noChangeShapeType="1"/>
          </p:cNvSpPr>
          <p:nvPr/>
        </p:nvSpPr>
        <p:spPr bwMode="auto">
          <a:xfrm>
            <a:off x="2667000" y="855663"/>
            <a:ext cx="0" cy="3581400"/>
          </a:xfrm>
          <a:prstGeom prst="line">
            <a:avLst/>
          </a:prstGeom>
          <a:noFill/>
          <a:ln w="9525">
            <a:solidFill>
              <a:srgbClr val="008000"/>
            </a:solidFill>
            <a:round/>
            <a:headEnd/>
            <a:tailEnd/>
          </a:ln>
        </p:spPr>
        <p:txBody>
          <a:bodyPr wrap="none" anchor="ctr"/>
          <a:lstStyle/>
          <a:p>
            <a:endParaRPr lang="it-IT"/>
          </a:p>
        </p:txBody>
      </p:sp>
      <p:sp>
        <p:nvSpPr>
          <p:cNvPr id="8" name="Line 7"/>
          <p:cNvSpPr>
            <a:spLocks noChangeShapeType="1"/>
          </p:cNvSpPr>
          <p:nvPr/>
        </p:nvSpPr>
        <p:spPr bwMode="auto">
          <a:xfrm>
            <a:off x="6553200" y="855663"/>
            <a:ext cx="0" cy="3581400"/>
          </a:xfrm>
          <a:prstGeom prst="line">
            <a:avLst/>
          </a:prstGeom>
          <a:noFill/>
          <a:ln w="9525">
            <a:solidFill>
              <a:srgbClr val="008000"/>
            </a:solidFill>
            <a:round/>
            <a:headEnd/>
            <a:tailEnd/>
          </a:ln>
        </p:spPr>
        <p:txBody>
          <a:bodyPr wrap="none" anchor="ctr"/>
          <a:lstStyle/>
          <a:p>
            <a:endParaRPr lang="it-IT"/>
          </a:p>
        </p:txBody>
      </p:sp>
      <p:sp>
        <p:nvSpPr>
          <p:cNvPr id="9" name="Line 8"/>
          <p:cNvSpPr>
            <a:spLocks noChangeShapeType="1"/>
          </p:cNvSpPr>
          <p:nvPr/>
        </p:nvSpPr>
        <p:spPr bwMode="auto">
          <a:xfrm>
            <a:off x="6705600" y="855663"/>
            <a:ext cx="0" cy="3581400"/>
          </a:xfrm>
          <a:prstGeom prst="line">
            <a:avLst/>
          </a:prstGeom>
          <a:noFill/>
          <a:ln w="9525">
            <a:solidFill>
              <a:srgbClr val="008000"/>
            </a:solidFill>
            <a:round/>
            <a:headEnd/>
            <a:tailEnd/>
          </a:ln>
        </p:spPr>
        <p:txBody>
          <a:bodyPr wrap="none" anchor="ctr"/>
          <a:lstStyle/>
          <a:p>
            <a:endParaRPr lang="it-IT"/>
          </a:p>
        </p:txBody>
      </p:sp>
      <p:sp>
        <p:nvSpPr>
          <p:cNvPr id="10" name="Text Box 9"/>
          <p:cNvSpPr txBox="1">
            <a:spLocks noChangeArrowheads="1"/>
          </p:cNvSpPr>
          <p:nvPr/>
        </p:nvSpPr>
        <p:spPr bwMode="auto">
          <a:xfrm>
            <a:off x="2133600" y="4360863"/>
            <a:ext cx="1066800" cy="336550"/>
          </a:xfrm>
          <a:prstGeom prst="rect">
            <a:avLst/>
          </a:prstGeom>
          <a:noFill/>
          <a:ln w="9525">
            <a:noFill/>
            <a:miter lim="800000"/>
            <a:headEnd/>
            <a:tailEnd/>
          </a:ln>
        </p:spPr>
        <p:txBody>
          <a:bodyPr>
            <a:spAutoFit/>
          </a:bodyPr>
          <a:lstStyle/>
          <a:p>
            <a:pPr algn="l" eaLnBrk="0" hangingPunct="0">
              <a:spcBef>
                <a:spcPct val="50000"/>
              </a:spcBef>
            </a:pPr>
            <a:r>
              <a:rPr lang="it-IT" sz="1600" b="1">
                <a:solidFill>
                  <a:srgbClr val="008000"/>
                </a:solidFill>
                <a:latin typeface="Arial" charset="0"/>
              </a:rPr>
              <a:t>i   a  b</a:t>
            </a:r>
          </a:p>
        </p:txBody>
      </p:sp>
      <p:sp>
        <p:nvSpPr>
          <p:cNvPr id="11" name="Text Box 10"/>
          <p:cNvSpPr txBox="1">
            <a:spLocks noChangeArrowheads="1"/>
          </p:cNvSpPr>
          <p:nvPr/>
        </p:nvSpPr>
        <p:spPr bwMode="auto">
          <a:xfrm>
            <a:off x="6248400" y="1617663"/>
            <a:ext cx="1295400" cy="336550"/>
          </a:xfrm>
          <a:prstGeom prst="rect">
            <a:avLst/>
          </a:prstGeom>
          <a:noFill/>
          <a:ln w="9525">
            <a:noFill/>
            <a:miter lim="800000"/>
            <a:headEnd/>
            <a:tailEnd/>
          </a:ln>
        </p:spPr>
        <p:txBody>
          <a:bodyPr>
            <a:spAutoFit/>
          </a:bodyPr>
          <a:lstStyle/>
          <a:p>
            <a:pPr algn="l" eaLnBrk="0" hangingPunct="0">
              <a:spcBef>
                <a:spcPct val="50000"/>
              </a:spcBef>
            </a:pPr>
            <a:r>
              <a:rPr lang="it-IT" sz="1600" b="1">
                <a:solidFill>
                  <a:srgbClr val="008000"/>
                </a:solidFill>
                <a:latin typeface="Arial" charset="0"/>
              </a:rPr>
              <a:t>f     g    e</a:t>
            </a:r>
          </a:p>
        </p:txBody>
      </p:sp>
      <p:sp>
        <p:nvSpPr>
          <p:cNvPr id="12" name="Line 11"/>
          <p:cNvSpPr>
            <a:spLocks noChangeShapeType="1"/>
          </p:cNvSpPr>
          <p:nvPr/>
        </p:nvSpPr>
        <p:spPr bwMode="auto">
          <a:xfrm>
            <a:off x="3429000" y="855663"/>
            <a:ext cx="0" cy="3581400"/>
          </a:xfrm>
          <a:prstGeom prst="line">
            <a:avLst/>
          </a:prstGeom>
          <a:noFill/>
          <a:ln w="9525">
            <a:solidFill>
              <a:srgbClr val="008000"/>
            </a:solidFill>
            <a:round/>
            <a:headEnd/>
            <a:tailEnd/>
          </a:ln>
        </p:spPr>
        <p:txBody>
          <a:bodyPr wrap="none" anchor="ctr"/>
          <a:lstStyle/>
          <a:p>
            <a:endParaRPr lang="it-IT"/>
          </a:p>
        </p:txBody>
      </p:sp>
      <p:sp>
        <p:nvSpPr>
          <p:cNvPr id="13" name="Line 12"/>
          <p:cNvSpPr>
            <a:spLocks noChangeShapeType="1"/>
          </p:cNvSpPr>
          <p:nvPr/>
        </p:nvSpPr>
        <p:spPr bwMode="auto">
          <a:xfrm>
            <a:off x="6858000" y="855663"/>
            <a:ext cx="0" cy="3581400"/>
          </a:xfrm>
          <a:prstGeom prst="line">
            <a:avLst/>
          </a:prstGeom>
          <a:noFill/>
          <a:ln w="9525">
            <a:solidFill>
              <a:srgbClr val="008000"/>
            </a:solidFill>
            <a:round/>
            <a:headEnd/>
            <a:tailEnd/>
          </a:ln>
        </p:spPr>
        <p:txBody>
          <a:bodyPr wrap="none" anchor="ctr"/>
          <a:lstStyle/>
          <a:p>
            <a:endParaRPr lang="it-IT"/>
          </a:p>
        </p:txBody>
      </p:sp>
      <p:sp>
        <p:nvSpPr>
          <p:cNvPr id="14" name="Text Box 13"/>
          <p:cNvSpPr txBox="1">
            <a:spLocks noChangeArrowheads="1"/>
          </p:cNvSpPr>
          <p:nvPr/>
        </p:nvSpPr>
        <p:spPr bwMode="auto">
          <a:xfrm>
            <a:off x="3276600" y="4360863"/>
            <a:ext cx="1066800" cy="336550"/>
          </a:xfrm>
          <a:prstGeom prst="rect">
            <a:avLst/>
          </a:prstGeom>
          <a:noFill/>
          <a:ln w="9525">
            <a:noFill/>
            <a:miter lim="800000"/>
            <a:headEnd/>
            <a:tailEnd/>
          </a:ln>
        </p:spPr>
        <p:txBody>
          <a:bodyPr>
            <a:spAutoFit/>
          </a:bodyPr>
          <a:lstStyle/>
          <a:p>
            <a:pPr algn="l" eaLnBrk="0" hangingPunct="0">
              <a:spcBef>
                <a:spcPct val="50000"/>
              </a:spcBef>
            </a:pPr>
            <a:r>
              <a:rPr lang="it-IT" sz="1600" b="1">
                <a:solidFill>
                  <a:srgbClr val="008000"/>
                </a:solidFill>
                <a:latin typeface="Arial" charset="0"/>
              </a:rPr>
              <a:t>c         d</a:t>
            </a:r>
          </a:p>
        </p:txBody>
      </p:sp>
      <p:sp>
        <p:nvSpPr>
          <p:cNvPr id="15" name="Line 14"/>
          <p:cNvSpPr>
            <a:spLocks noChangeShapeType="1"/>
          </p:cNvSpPr>
          <p:nvPr/>
        </p:nvSpPr>
        <p:spPr bwMode="auto">
          <a:xfrm>
            <a:off x="4038600" y="855663"/>
            <a:ext cx="0" cy="3581400"/>
          </a:xfrm>
          <a:prstGeom prst="line">
            <a:avLst/>
          </a:prstGeom>
          <a:noFill/>
          <a:ln w="9525">
            <a:solidFill>
              <a:srgbClr val="008000"/>
            </a:solidFill>
            <a:round/>
            <a:headEnd/>
            <a:tailEnd/>
          </a:ln>
        </p:spPr>
        <p:txBody>
          <a:bodyPr wrap="none" anchor="ctr"/>
          <a:lstStyle/>
          <a:p>
            <a:endParaRPr lang="it-IT"/>
          </a:p>
        </p:txBody>
      </p:sp>
      <p:sp>
        <p:nvSpPr>
          <p:cNvPr id="16" name="Oval 15"/>
          <p:cNvSpPr>
            <a:spLocks noChangeArrowheads="1"/>
          </p:cNvSpPr>
          <p:nvPr/>
        </p:nvSpPr>
        <p:spPr bwMode="auto">
          <a:xfrm>
            <a:off x="3733800" y="3294063"/>
            <a:ext cx="685800" cy="762000"/>
          </a:xfrm>
          <a:prstGeom prst="ellipse">
            <a:avLst/>
          </a:prstGeom>
          <a:noFill/>
          <a:ln w="38100">
            <a:solidFill>
              <a:srgbClr val="FF3300"/>
            </a:solidFill>
            <a:round/>
            <a:headEnd/>
            <a:tailEnd/>
          </a:ln>
        </p:spPr>
        <p:txBody>
          <a:bodyPr wrap="none" anchor="ctr"/>
          <a:lstStyle/>
          <a:p>
            <a:endParaRPr lang="it-IT"/>
          </a:p>
        </p:txBody>
      </p:sp>
      <p:sp>
        <p:nvSpPr>
          <p:cNvPr id="17" name="Text Box 16"/>
          <p:cNvSpPr txBox="1">
            <a:spLocks noChangeArrowheads="1"/>
          </p:cNvSpPr>
          <p:nvPr/>
        </p:nvSpPr>
        <p:spPr bwMode="auto">
          <a:xfrm>
            <a:off x="1908175" y="6068144"/>
            <a:ext cx="2951163" cy="457200"/>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hlink"/>
                </a:solidFill>
                <a:latin typeface="Arial" charset="0"/>
              </a:rPr>
              <a:t>Condensation !!!</a:t>
            </a:r>
            <a:endParaRPr lang="en-US" sz="2400" b="1" dirty="0">
              <a:solidFill>
                <a:schemeClr val="hlink"/>
              </a:solidFill>
              <a:latin typeface="Arial" charset="0"/>
            </a:endParaRPr>
          </a:p>
        </p:txBody>
      </p:sp>
      <p:sp>
        <p:nvSpPr>
          <p:cNvPr id="18" name="Line 17"/>
          <p:cNvSpPr>
            <a:spLocks noChangeShapeType="1"/>
          </p:cNvSpPr>
          <p:nvPr/>
        </p:nvSpPr>
        <p:spPr bwMode="auto">
          <a:xfrm flipH="1">
            <a:off x="3352800" y="4038600"/>
            <a:ext cx="609600" cy="1828800"/>
          </a:xfrm>
          <a:prstGeom prst="line">
            <a:avLst/>
          </a:prstGeom>
          <a:noFill/>
          <a:ln w="31750">
            <a:solidFill>
              <a:schemeClr val="hlink"/>
            </a:solidFill>
            <a:round/>
            <a:headEnd/>
            <a:tailEnd type="triangle" w="med" len="med"/>
          </a:ln>
        </p:spPr>
        <p:txBody>
          <a:bodyPr wrap="none" anchor="ctr"/>
          <a:lstStyle/>
          <a:p>
            <a:endParaRPr lang="it-IT"/>
          </a:p>
        </p:txBody>
      </p:sp>
      <p:sp>
        <p:nvSpPr>
          <p:cNvPr id="19" name="Text Box 2"/>
          <p:cNvSpPr txBox="1">
            <a:spLocks noChangeArrowheads="1"/>
          </p:cNvSpPr>
          <p:nvPr/>
        </p:nvSpPr>
        <p:spPr bwMode="auto">
          <a:xfrm>
            <a:off x="3200400" y="188640"/>
            <a:ext cx="2667000" cy="646331"/>
          </a:xfrm>
          <a:prstGeom prst="rect">
            <a:avLst/>
          </a:prstGeom>
          <a:noFill/>
          <a:ln w="9525">
            <a:noFill/>
            <a:miter lim="800000"/>
            <a:headEnd/>
            <a:tailEnd/>
          </a:ln>
          <a:effectLst/>
        </p:spPr>
        <p:txBody>
          <a:bodyPr>
            <a:spAutoFit/>
          </a:bodyPr>
          <a:lstStyle/>
          <a:p>
            <a:pPr eaLnBrk="0" hangingPunct="0">
              <a:spcBef>
                <a:spcPct val="50000"/>
              </a:spcBef>
              <a:defRPr/>
            </a:pPr>
            <a:r>
              <a:rPr lang="en-US" sz="3600" b="1" u="sng" dirty="0" smtClean="0">
                <a:solidFill>
                  <a:schemeClr val="hlink"/>
                </a:solidFill>
                <a:latin typeface="Arial" charset="0"/>
              </a:rPr>
              <a:t>Example 6</a:t>
            </a:r>
            <a:endParaRPr lang="en-US" sz="3200" b="1" u="sng" dirty="0">
              <a:solidFill>
                <a:schemeClr val="hlink"/>
              </a:solidFill>
              <a:latin typeface="Arial" charset="0"/>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57200" y="809625"/>
            <a:ext cx="8229600" cy="1569660"/>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The examination of the graph shows that at the interface </a:t>
            </a:r>
            <a:r>
              <a:rPr lang="en-US" sz="2400" b="1" dirty="0" smtClean="0">
                <a:solidFill>
                  <a:srgbClr val="0000CC"/>
                </a:solidFill>
                <a:latin typeface="Arial" charset="0"/>
              </a:rPr>
              <a:t>d</a:t>
            </a:r>
            <a:r>
              <a:rPr lang="en-US" sz="2400" b="1" dirty="0" smtClean="0">
                <a:solidFill>
                  <a:schemeClr val="folHlink"/>
                </a:solidFill>
                <a:latin typeface="Arial" charset="0"/>
              </a:rPr>
              <a:t> there is the maximum difference of pressure, therefore, this is the section where it is more likely the formation of condensation.</a:t>
            </a:r>
            <a:endParaRPr lang="it-IT" sz="2400" b="1" dirty="0">
              <a:solidFill>
                <a:schemeClr val="folHlink"/>
              </a:solidFill>
              <a:latin typeface="Arial" charset="0"/>
            </a:endParaRPr>
          </a:p>
        </p:txBody>
      </p:sp>
      <p:sp>
        <p:nvSpPr>
          <p:cNvPr id="5" name="Text Box 11"/>
          <p:cNvSpPr txBox="1">
            <a:spLocks noChangeArrowheads="1"/>
          </p:cNvSpPr>
          <p:nvPr/>
        </p:nvSpPr>
        <p:spPr bwMode="auto">
          <a:xfrm>
            <a:off x="4114800" y="2395538"/>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6" name="Text Box 12"/>
          <p:cNvSpPr txBox="1">
            <a:spLocks noChangeArrowheads="1"/>
          </p:cNvSpPr>
          <p:nvPr/>
        </p:nvSpPr>
        <p:spPr bwMode="auto">
          <a:xfrm>
            <a:off x="228600" y="5013325"/>
            <a:ext cx="8686800" cy="1200329"/>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To determine the water vapor mass that condenses the mass vapor flux is evaluated to the right and to the left of the section </a:t>
            </a:r>
            <a:r>
              <a:rPr lang="it-IT" sz="2400" b="1" dirty="0" smtClean="0">
                <a:solidFill>
                  <a:schemeClr val="hlink"/>
                </a:solidFill>
                <a:latin typeface="Arial" charset="0"/>
              </a:rPr>
              <a:t>d</a:t>
            </a:r>
            <a:endParaRPr lang="it-IT" sz="2400" b="1" dirty="0">
              <a:solidFill>
                <a:schemeClr val="hlink"/>
              </a:solidFill>
              <a:latin typeface="Arial" charset="0"/>
            </a:endParaRPr>
          </a:p>
        </p:txBody>
      </p:sp>
      <p:sp>
        <p:nvSpPr>
          <p:cNvPr id="7" name="Text Box 13"/>
          <p:cNvSpPr txBox="1">
            <a:spLocks noChangeArrowheads="1"/>
          </p:cNvSpPr>
          <p:nvPr/>
        </p:nvSpPr>
        <p:spPr bwMode="auto">
          <a:xfrm>
            <a:off x="250825" y="2852936"/>
            <a:ext cx="8686800" cy="1938992"/>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The water vapor pressure at this point can be at most equal to the saturation pressure this is </a:t>
            </a:r>
            <a:r>
              <a:rPr lang="it-IT" sz="2400" b="1" dirty="0" smtClean="0">
                <a:solidFill>
                  <a:schemeClr val="folHlink"/>
                </a:solidFill>
                <a:latin typeface="Arial" charset="0"/>
              </a:rPr>
              <a:t>p</a:t>
            </a:r>
            <a:r>
              <a:rPr lang="it-IT" sz="2400" b="1" baseline="-25000" dirty="0" smtClean="0">
                <a:solidFill>
                  <a:schemeClr val="folHlink"/>
                </a:solidFill>
                <a:latin typeface="Arial" charset="0"/>
              </a:rPr>
              <a:t>vd</a:t>
            </a:r>
            <a:r>
              <a:rPr lang="it-IT" sz="2400" b="1" dirty="0" smtClean="0">
                <a:solidFill>
                  <a:schemeClr val="folHlink"/>
                </a:solidFill>
                <a:latin typeface="Arial" charset="0"/>
              </a:rPr>
              <a:t>=p</a:t>
            </a:r>
            <a:r>
              <a:rPr lang="it-IT" sz="2400" b="1" baseline="-25000" dirty="0" smtClean="0">
                <a:solidFill>
                  <a:schemeClr val="folHlink"/>
                </a:solidFill>
                <a:latin typeface="Arial" charset="0"/>
              </a:rPr>
              <a:t>vsd</a:t>
            </a:r>
            <a:r>
              <a:rPr lang="it-IT" sz="2400" b="1" dirty="0">
                <a:solidFill>
                  <a:schemeClr val="folHlink"/>
                </a:solidFill>
                <a:latin typeface="Arial" charset="0"/>
              </a:rPr>
              <a:t>= 600 Pa </a:t>
            </a:r>
            <a:r>
              <a:rPr lang="it-IT" sz="2400" b="1" dirty="0" smtClean="0">
                <a:solidFill>
                  <a:schemeClr val="folHlink"/>
                </a:solidFill>
                <a:latin typeface="Arial" charset="0"/>
              </a:rPr>
              <a:t>and </a:t>
            </a:r>
            <a:r>
              <a:rPr lang="en-US" sz="2400" b="1" dirty="0" smtClean="0">
                <a:solidFill>
                  <a:schemeClr val="folHlink"/>
                </a:solidFill>
                <a:latin typeface="Arial" charset="0"/>
              </a:rPr>
              <a:t>the diagram should be modified considering unchanged the internal and external environmental conditions.</a:t>
            </a:r>
            <a:endParaRPr lang="it-IT" dirty="0">
              <a:solidFill>
                <a:schemeClr val="folHlink"/>
              </a:solidFill>
            </a:endParaRPr>
          </a:p>
        </p:txBody>
      </p:sp>
      <p:sp>
        <p:nvSpPr>
          <p:cNvPr id="8" name="Text Box 14"/>
          <p:cNvSpPr txBox="1">
            <a:spLocks noChangeArrowheads="1"/>
          </p:cNvSpPr>
          <p:nvPr/>
        </p:nvSpPr>
        <p:spPr bwMode="auto">
          <a:xfrm>
            <a:off x="4067175" y="4627563"/>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arete multistrato esempio 4"/>
          <p:cNvPicPr>
            <a:picLocks noChangeAspect="1" noChangeArrowheads="1"/>
          </p:cNvPicPr>
          <p:nvPr/>
        </p:nvPicPr>
        <p:blipFill>
          <a:blip r:embed="rId3" cstate="print"/>
          <a:srcRect/>
          <a:stretch>
            <a:fillRect/>
          </a:stretch>
        </p:blipFill>
        <p:spPr bwMode="auto">
          <a:xfrm>
            <a:off x="3565525" y="548680"/>
            <a:ext cx="2073275" cy="2971800"/>
          </a:xfrm>
          <a:prstGeom prst="rect">
            <a:avLst/>
          </a:prstGeom>
          <a:noFill/>
          <a:ln w="9525">
            <a:noFill/>
            <a:miter lim="800000"/>
            <a:headEnd/>
            <a:tailEnd/>
          </a:ln>
        </p:spPr>
      </p:pic>
      <p:sp>
        <p:nvSpPr>
          <p:cNvPr id="5" name="Line 7"/>
          <p:cNvSpPr>
            <a:spLocks noChangeShapeType="1"/>
          </p:cNvSpPr>
          <p:nvPr/>
        </p:nvSpPr>
        <p:spPr bwMode="auto">
          <a:xfrm flipH="1">
            <a:off x="4724400" y="1158280"/>
            <a:ext cx="1524000" cy="2057400"/>
          </a:xfrm>
          <a:prstGeom prst="line">
            <a:avLst/>
          </a:prstGeom>
          <a:noFill/>
          <a:ln w="31750">
            <a:solidFill>
              <a:schemeClr val="hlink"/>
            </a:solidFill>
            <a:round/>
            <a:headEnd/>
            <a:tailEnd type="triangle" w="med" len="med"/>
          </a:ln>
        </p:spPr>
        <p:txBody>
          <a:bodyPr wrap="none" anchor="ctr"/>
          <a:lstStyle/>
          <a:p>
            <a:endParaRPr lang="it-IT"/>
          </a:p>
        </p:txBody>
      </p:sp>
      <p:sp>
        <p:nvSpPr>
          <p:cNvPr id="6" name="Text Box 8"/>
          <p:cNvSpPr txBox="1">
            <a:spLocks noChangeArrowheads="1"/>
          </p:cNvSpPr>
          <p:nvPr/>
        </p:nvSpPr>
        <p:spPr bwMode="auto">
          <a:xfrm>
            <a:off x="5943600" y="692696"/>
            <a:ext cx="2819400" cy="457200"/>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Interface</a:t>
            </a:r>
            <a:r>
              <a:rPr lang="it-IT" sz="2400" b="1" dirty="0" smtClean="0">
                <a:solidFill>
                  <a:schemeClr val="folHlink"/>
                </a:solidFill>
                <a:latin typeface="Arial" charset="0"/>
              </a:rPr>
              <a:t> </a:t>
            </a:r>
            <a:r>
              <a:rPr lang="it-IT" sz="2400" b="1" dirty="0">
                <a:solidFill>
                  <a:schemeClr val="hlink"/>
                </a:solidFill>
                <a:latin typeface="Arial" charset="0"/>
              </a:rPr>
              <a:t>d</a:t>
            </a:r>
          </a:p>
        </p:txBody>
      </p:sp>
      <p:graphicFrame>
        <p:nvGraphicFramePr>
          <p:cNvPr id="7" name="Object 0"/>
          <p:cNvGraphicFramePr>
            <a:graphicFrameLocks noChangeAspect="1"/>
          </p:cNvGraphicFramePr>
          <p:nvPr/>
        </p:nvGraphicFramePr>
        <p:xfrm>
          <a:off x="1376363" y="3714155"/>
          <a:ext cx="6372225" cy="1025525"/>
        </p:xfrm>
        <a:graphic>
          <a:graphicData uri="http://schemas.openxmlformats.org/presentationml/2006/ole">
            <p:oleObj spid="_x0000_s147458" name="Equation" r:id="rId4" imgW="2831760" imgH="457200" progId="Equation.DSMT4">
              <p:embed/>
            </p:oleObj>
          </a:graphicData>
        </a:graphic>
      </p:graphicFrame>
      <p:graphicFrame>
        <p:nvGraphicFramePr>
          <p:cNvPr id="8" name="Object 1"/>
          <p:cNvGraphicFramePr>
            <a:graphicFrameLocks noChangeAspect="1"/>
          </p:cNvGraphicFramePr>
          <p:nvPr/>
        </p:nvGraphicFramePr>
        <p:xfrm>
          <a:off x="1319213" y="5133380"/>
          <a:ext cx="6372225" cy="1054100"/>
        </p:xfrm>
        <a:graphic>
          <a:graphicData uri="http://schemas.openxmlformats.org/presentationml/2006/ole">
            <p:oleObj spid="_x0000_s147459" name="Equation" r:id="rId5" imgW="2831760" imgH="469800" progId="Equation.DSMT4">
              <p:embed/>
            </p:oleObj>
          </a:graphicData>
        </a:graphic>
      </p:graphicFrame>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31"/>
          <p:cNvSpPr txBox="1">
            <a:spLocks noChangeArrowheads="1"/>
          </p:cNvSpPr>
          <p:nvPr/>
        </p:nvSpPr>
        <p:spPr bwMode="auto">
          <a:xfrm>
            <a:off x="4067175" y="765175"/>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graphicFrame>
        <p:nvGraphicFramePr>
          <p:cNvPr id="5" name="Object 1024"/>
          <p:cNvGraphicFramePr>
            <a:graphicFrameLocks noChangeAspect="1"/>
          </p:cNvGraphicFramePr>
          <p:nvPr/>
        </p:nvGraphicFramePr>
        <p:xfrm>
          <a:off x="827088" y="1341438"/>
          <a:ext cx="7559675" cy="1881187"/>
        </p:xfrm>
        <a:graphic>
          <a:graphicData uri="http://schemas.openxmlformats.org/presentationml/2006/ole">
            <p:oleObj spid="_x0000_s148482" name="Equation" r:id="rId3" imgW="2755800" imgH="685800" progId="Equation.DSMT4">
              <p:embed/>
            </p:oleObj>
          </a:graphicData>
        </a:graphic>
      </p:graphicFrame>
      <p:graphicFrame>
        <p:nvGraphicFramePr>
          <p:cNvPr id="6" name="Object 1025"/>
          <p:cNvGraphicFramePr>
            <a:graphicFrameLocks noChangeAspect="1"/>
          </p:cNvGraphicFramePr>
          <p:nvPr/>
        </p:nvGraphicFramePr>
        <p:xfrm>
          <a:off x="303213" y="4046538"/>
          <a:ext cx="8464550" cy="2232025"/>
        </p:xfrm>
        <a:graphic>
          <a:graphicData uri="http://schemas.openxmlformats.org/presentationml/2006/ole">
            <p:oleObj spid="_x0000_s148483" name="Equation" r:id="rId4" imgW="3085920" imgH="812520" progId="Equation.DSMT4">
              <p:embed/>
            </p:oleObj>
          </a:graphicData>
        </a:graphic>
      </p:graphicFrame>
      <p:sp>
        <p:nvSpPr>
          <p:cNvPr id="7" name="Text Box 1034"/>
          <p:cNvSpPr txBox="1">
            <a:spLocks noChangeArrowheads="1"/>
          </p:cNvSpPr>
          <p:nvPr/>
        </p:nvSpPr>
        <p:spPr bwMode="auto">
          <a:xfrm>
            <a:off x="4067175" y="3573463"/>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22263" y="1052513"/>
            <a:ext cx="8497887"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With  </a:t>
            </a:r>
            <a:r>
              <a:rPr lang="en-US" sz="2400" b="1" dirty="0" smtClean="0">
                <a:solidFill>
                  <a:schemeClr val="folHlink"/>
                </a:solidFill>
                <a:latin typeface="Arial" charset="0"/>
                <a:sym typeface="Symbol" pitchFamily="18" charset="2"/>
              </a:rPr>
              <a:t></a:t>
            </a:r>
            <a:r>
              <a:rPr lang="en-US" sz="2400" b="1" baseline="-25000" dirty="0" smtClean="0">
                <a:solidFill>
                  <a:schemeClr val="folHlink"/>
                </a:solidFill>
                <a:latin typeface="Arial" charset="0"/>
                <a:sym typeface="Symbol" pitchFamily="18" charset="2"/>
              </a:rPr>
              <a:t>a-d</a:t>
            </a:r>
            <a:r>
              <a:rPr lang="en-US" sz="2400" b="1" dirty="0" smtClean="0">
                <a:solidFill>
                  <a:schemeClr val="folHlink"/>
                </a:solidFill>
                <a:latin typeface="Arial" charset="0"/>
                <a:sym typeface="Symbol" pitchFamily="18" charset="2"/>
              </a:rPr>
              <a:t> e </a:t>
            </a:r>
            <a:r>
              <a:rPr lang="en-US" sz="2400" b="1" baseline="-25000" dirty="0" smtClean="0">
                <a:solidFill>
                  <a:schemeClr val="folHlink"/>
                </a:solidFill>
                <a:latin typeface="Arial" charset="0"/>
              </a:rPr>
              <a:t>d-g</a:t>
            </a:r>
            <a:r>
              <a:rPr lang="en-US" sz="2400" b="1" dirty="0" smtClean="0">
                <a:solidFill>
                  <a:schemeClr val="folHlink"/>
                </a:solidFill>
                <a:latin typeface="Arial" charset="0"/>
              </a:rPr>
              <a:t> known, it is possible to evaluate the new water vapor pressure values in the sections </a:t>
            </a:r>
            <a:r>
              <a:rPr lang="en-US" sz="2400" b="1" dirty="0" smtClean="0">
                <a:solidFill>
                  <a:schemeClr val="hlink"/>
                </a:solidFill>
                <a:latin typeface="Arial" charset="0"/>
              </a:rPr>
              <a:t>b</a:t>
            </a:r>
            <a:r>
              <a:rPr lang="en-US" sz="2400" b="1" dirty="0" smtClean="0">
                <a:solidFill>
                  <a:schemeClr val="folHlink"/>
                </a:solidFill>
                <a:latin typeface="Arial" charset="0"/>
              </a:rPr>
              <a:t>, </a:t>
            </a:r>
            <a:r>
              <a:rPr lang="en-US" sz="2400" b="1" dirty="0" smtClean="0">
                <a:solidFill>
                  <a:schemeClr val="hlink"/>
                </a:solidFill>
                <a:latin typeface="Arial" charset="0"/>
              </a:rPr>
              <a:t>c</a:t>
            </a:r>
            <a:r>
              <a:rPr lang="en-US" sz="2400" b="1" dirty="0" smtClean="0">
                <a:solidFill>
                  <a:schemeClr val="folHlink"/>
                </a:solidFill>
                <a:latin typeface="Arial" charset="0"/>
              </a:rPr>
              <a:t> and </a:t>
            </a:r>
            <a:r>
              <a:rPr lang="en-US" sz="2400" b="1" dirty="0" smtClean="0">
                <a:solidFill>
                  <a:schemeClr val="hlink"/>
                </a:solidFill>
                <a:latin typeface="Arial" charset="0"/>
              </a:rPr>
              <a:t>f</a:t>
            </a:r>
            <a:endParaRPr lang="en-US" sz="2400" b="1" dirty="0">
              <a:solidFill>
                <a:schemeClr val="folHlink"/>
              </a:solidFill>
              <a:latin typeface="Arial" charset="0"/>
            </a:endParaRPr>
          </a:p>
        </p:txBody>
      </p:sp>
      <p:sp>
        <p:nvSpPr>
          <p:cNvPr id="5" name="Text Box 5"/>
          <p:cNvSpPr txBox="1">
            <a:spLocks noChangeArrowheads="1"/>
          </p:cNvSpPr>
          <p:nvPr/>
        </p:nvSpPr>
        <p:spPr bwMode="auto">
          <a:xfrm>
            <a:off x="538163" y="3213100"/>
            <a:ext cx="8137525" cy="1200329"/>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Assuming as conventional duration of the winter condensation period </a:t>
            </a:r>
            <a:r>
              <a:rPr lang="en-US" sz="2400" b="1" dirty="0" err="1" smtClean="0">
                <a:solidFill>
                  <a:schemeClr val="folHlink"/>
                </a:solidFill>
                <a:latin typeface="Arial" charset="0"/>
              </a:rPr>
              <a:t>d</a:t>
            </a:r>
            <a:r>
              <a:rPr lang="en-US" sz="2400" b="1" baseline="-25000" dirty="0" err="1" smtClean="0">
                <a:solidFill>
                  <a:schemeClr val="folHlink"/>
                </a:solidFill>
                <a:latin typeface="Arial" charset="0"/>
              </a:rPr>
              <a:t>i</a:t>
            </a:r>
            <a:r>
              <a:rPr lang="en-US" sz="2400" b="1" baseline="-25000" dirty="0" smtClean="0">
                <a:solidFill>
                  <a:schemeClr val="folHlink"/>
                </a:solidFill>
                <a:latin typeface="Arial" charset="0"/>
              </a:rPr>
              <a:t> </a:t>
            </a:r>
            <a:r>
              <a:rPr lang="en-US" sz="2400" b="1" dirty="0" smtClean="0">
                <a:solidFill>
                  <a:schemeClr val="folHlink"/>
                </a:solidFill>
                <a:latin typeface="Arial" charset="0"/>
              </a:rPr>
              <a:t>= 60 days, the condensed water vapor mass will be equal to:</a:t>
            </a:r>
            <a:endParaRPr lang="en-US" sz="2400" b="1" dirty="0">
              <a:solidFill>
                <a:schemeClr val="folHlink"/>
              </a:solidFill>
              <a:latin typeface="Arial" charset="0"/>
            </a:endParaRPr>
          </a:p>
        </p:txBody>
      </p:sp>
      <p:graphicFrame>
        <p:nvGraphicFramePr>
          <p:cNvPr id="6" name="Object 6"/>
          <p:cNvGraphicFramePr>
            <a:graphicFrameLocks noChangeAspect="1"/>
          </p:cNvGraphicFramePr>
          <p:nvPr/>
        </p:nvGraphicFramePr>
        <p:xfrm>
          <a:off x="2476500" y="4979988"/>
          <a:ext cx="4186238" cy="1023937"/>
        </p:xfrm>
        <a:graphic>
          <a:graphicData uri="http://schemas.openxmlformats.org/presentationml/2006/ole">
            <p:oleObj spid="_x0000_s149506" name="Equation" r:id="rId3" imgW="1600200" imgH="393480" progId="Equation.DSMT4">
              <p:embed/>
            </p:oleObj>
          </a:graphicData>
        </a:graphic>
      </p:graphicFrame>
      <p:sp>
        <p:nvSpPr>
          <p:cNvPr id="7" name="Text Box 7"/>
          <p:cNvSpPr txBox="1">
            <a:spLocks noChangeArrowheads="1"/>
          </p:cNvSpPr>
          <p:nvPr/>
        </p:nvSpPr>
        <p:spPr bwMode="auto">
          <a:xfrm>
            <a:off x="4067175" y="2205038"/>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467544" y="1556792"/>
            <a:ext cx="80772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The maximum amount of condensed water</a:t>
            </a:r>
            <a:r>
              <a:rPr lang="it-IT" sz="2400" b="1" dirty="0" smtClean="0">
                <a:solidFill>
                  <a:schemeClr val="folHlink"/>
                </a:solidFill>
                <a:latin typeface="Arial" charset="0"/>
              </a:rPr>
              <a:t>, </a:t>
            </a:r>
            <a:r>
              <a:rPr lang="it-IT" sz="2400" b="1" dirty="0" err="1">
                <a:solidFill>
                  <a:schemeClr val="hlink"/>
                </a:solidFill>
                <a:latin typeface="Arial" charset="0"/>
              </a:rPr>
              <a:t>m</a:t>
            </a:r>
            <a:r>
              <a:rPr lang="it-IT" sz="2400" b="1" baseline="-25000" dirty="0" err="1">
                <a:solidFill>
                  <a:schemeClr val="hlink"/>
                </a:solidFill>
                <a:latin typeface="Arial" charset="0"/>
              </a:rPr>
              <a:t>lim</a:t>
            </a:r>
            <a:r>
              <a:rPr lang="it-IT" sz="2400" b="1" baseline="-25000" dirty="0">
                <a:solidFill>
                  <a:schemeClr val="folHlink"/>
                </a:solidFill>
                <a:latin typeface="Arial" charset="0"/>
              </a:rPr>
              <a:t> </a:t>
            </a:r>
            <a:r>
              <a:rPr lang="it-IT" sz="2400" b="1" dirty="0">
                <a:solidFill>
                  <a:schemeClr val="folHlink"/>
                </a:solidFill>
                <a:latin typeface="Arial" charset="0"/>
              </a:rPr>
              <a:t>, </a:t>
            </a:r>
            <a:r>
              <a:rPr lang="en-US" sz="2400" b="1" dirty="0" smtClean="0">
                <a:solidFill>
                  <a:schemeClr val="folHlink"/>
                </a:solidFill>
                <a:latin typeface="Arial" charset="0"/>
              </a:rPr>
              <a:t>for mineral fibers, in the example it is glass fibers, that is</a:t>
            </a:r>
            <a:r>
              <a:rPr lang="it-IT" sz="2400" b="1" dirty="0" smtClean="0">
                <a:solidFill>
                  <a:schemeClr val="folHlink"/>
                </a:solidFill>
                <a:latin typeface="Arial" charset="0"/>
              </a:rPr>
              <a:t>:</a:t>
            </a:r>
            <a:endParaRPr lang="it-IT" sz="2400" b="1" dirty="0">
              <a:solidFill>
                <a:schemeClr val="folHlink"/>
              </a:solidFill>
              <a:latin typeface="Arial" charset="0"/>
            </a:endParaRPr>
          </a:p>
        </p:txBody>
      </p:sp>
      <p:graphicFrame>
        <p:nvGraphicFramePr>
          <p:cNvPr id="10" name="Object 1024"/>
          <p:cNvGraphicFramePr>
            <a:graphicFrameLocks noChangeAspect="1"/>
          </p:cNvGraphicFramePr>
          <p:nvPr/>
        </p:nvGraphicFramePr>
        <p:xfrm>
          <a:off x="3789363" y="4419600"/>
          <a:ext cx="1592262" cy="622300"/>
        </p:xfrm>
        <a:graphic>
          <a:graphicData uri="http://schemas.openxmlformats.org/presentationml/2006/ole">
            <p:oleObj spid="_x0000_s150532" name="Equation" r:id="rId3" imgW="583920" imgH="228600" progId="Equation.DSMT4">
              <p:embed/>
            </p:oleObj>
          </a:graphicData>
        </a:graphic>
      </p:graphicFrame>
      <p:sp>
        <p:nvSpPr>
          <p:cNvPr id="11" name="Text Box 6"/>
          <p:cNvSpPr txBox="1">
            <a:spLocks noChangeArrowheads="1"/>
          </p:cNvSpPr>
          <p:nvPr/>
        </p:nvSpPr>
        <p:spPr bwMode="auto">
          <a:xfrm>
            <a:off x="609600" y="5349875"/>
            <a:ext cx="80772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Then the minimum requirements of the standard are not verified</a:t>
            </a:r>
            <a:endParaRPr lang="it-IT" sz="2400" b="1" dirty="0">
              <a:solidFill>
                <a:schemeClr val="folHlink"/>
              </a:solidFill>
              <a:latin typeface="Arial" charset="0"/>
            </a:endParaRPr>
          </a:p>
        </p:txBody>
      </p:sp>
      <p:graphicFrame>
        <p:nvGraphicFramePr>
          <p:cNvPr id="13" name="Object 1025"/>
          <p:cNvGraphicFramePr>
            <a:graphicFrameLocks noChangeAspect="1"/>
          </p:cNvGraphicFramePr>
          <p:nvPr/>
        </p:nvGraphicFramePr>
        <p:xfrm>
          <a:off x="1062038" y="2786063"/>
          <a:ext cx="7000875" cy="1481137"/>
        </p:xfrm>
        <a:graphic>
          <a:graphicData uri="http://schemas.openxmlformats.org/presentationml/2006/ole">
            <p:oleObj spid="_x0000_s150533" name="Equation" r:id="rId4" imgW="3111480" imgH="660240" progId="Equation.DSMT4">
              <p:embed/>
            </p:oleObj>
          </a:graphicData>
        </a:graphic>
      </p:graphicFrame>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85800" y="717550"/>
            <a:ext cx="7696200" cy="1200329"/>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Suppose to choose a fiberglass panel with </a:t>
            </a:r>
            <a:r>
              <a:rPr lang="it-IT" sz="2400" b="1" dirty="0" smtClean="0">
                <a:solidFill>
                  <a:schemeClr val="folHlink"/>
                </a:solidFill>
                <a:latin typeface="Arial" charset="0"/>
                <a:sym typeface="Symbol" pitchFamily="18" charset="2"/>
              </a:rPr>
              <a:t></a:t>
            </a:r>
            <a:r>
              <a:rPr lang="it-IT" sz="2400" b="1" dirty="0">
                <a:solidFill>
                  <a:schemeClr val="folHlink"/>
                </a:solidFill>
                <a:latin typeface="Arial" charset="0"/>
              </a:rPr>
              <a:t>=30 kg/m</a:t>
            </a:r>
            <a:r>
              <a:rPr lang="it-IT" sz="2400" b="1" baseline="30000" dirty="0">
                <a:solidFill>
                  <a:schemeClr val="folHlink"/>
                </a:solidFill>
                <a:latin typeface="Arial" charset="0"/>
              </a:rPr>
              <a:t>3</a:t>
            </a:r>
            <a:r>
              <a:rPr lang="it-IT" sz="2400" b="1" dirty="0">
                <a:solidFill>
                  <a:schemeClr val="folHlink"/>
                </a:solidFill>
                <a:latin typeface="Arial" charset="0"/>
              </a:rPr>
              <a:t> </a:t>
            </a:r>
            <a:r>
              <a:rPr lang="en-US" sz="2400" b="1" dirty="0" smtClean="0">
                <a:solidFill>
                  <a:schemeClr val="folHlink"/>
                </a:solidFill>
                <a:latin typeface="Arial" charset="0"/>
              </a:rPr>
              <a:t>and there is an increase of the limit </a:t>
            </a:r>
            <a:r>
              <a:rPr lang="it-IT" sz="2400" b="1" dirty="0" smtClean="0">
                <a:solidFill>
                  <a:schemeClr val="folHlink"/>
                </a:solidFill>
                <a:latin typeface="Arial" charset="0"/>
              </a:rPr>
              <a:t>vapor mass m</a:t>
            </a:r>
            <a:r>
              <a:rPr lang="it-IT" sz="2400" b="1" baseline="-25000" dirty="0" smtClean="0">
                <a:solidFill>
                  <a:schemeClr val="folHlink"/>
                </a:solidFill>
                <a:latin typeface="Arial" charset="0"/>
              </a:rPr>
              <a:t>lim</a:t>
            </a:r>
            <a:r>
              <a:rPr lang="it-IT" sz="2400" b="1" dirty="0" smtClean="0">
                <a:solidFill>
                  <a:schemeClr val="folHlink"/>
                </a:solidFill>
                <a:latin typeface="Arial" charset="0"/>
              </a:rPr>
              <a:t>=428 </a:t>
            </a:r>
            <a:r>
              <a:rPr lang="it-IT" sz="2400" b="1" dirty="0">
                <a:solidFill>
                  <a:schemeClr val="folHlink"/>
                </a:solidFill>
                <a:latin typeface="Arial" charset="0"/>
              </a:rPr>
              <a:t>g/m</a:t>
            </a:r>
            <a:r>
              <a:rPr lang="it-IT" sz="2400" b="1" baseline="30000" dirty="0">
                <a:solidFill>
                  <a:schemeClr val="folHlink"/>
                </a:solidFill>
                <a:latin typeface="Arial" charset="0"/>
              </a:rPr>
              <a:t>2</a:t>
            </a:r>
            <a:endParaRPr lang="it-IT" sz="2400" b="1" dirty="0">
              <a:solidFill>
                <a:schemeClr val="folHlink"/>
              </a:solidFill>
              <a:latin typeface="Arial" charset="0"/>
            </a:endParaRPr>
          </a:p>
        </p:txBody>
      </p:sp>
      <p:sp>
        <p:nvSpPr>
          <p:cNvPr id="5" name="Text Box 3"/>
          <p:cNvSpPr txBox="1">
            <a:spLocks noChangeArrowheads="1"/>
          </p:cNvSpPr>
          <p:nvPr/>
        </p:nvSpPr>
        <p:spPr bwMode="auto">
          <a:xfrm>
            <a:off x="1905000" y="3505200"/>
            <a:ext cx="5257800" cy="457200"/>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The first requirement is verified</a:t>
            </a:r>
            <a:endParaRPr lang="it-IT" sz="2400" b="1" dirty="0">
              <a:solidFill>
                <a:schemeClr val="folHlink"/>
              </a:solidFill>
              <a:latin typeface="Arial" charset="0"/>
            </a:endParaRPr>
          </a:p>
        </p:txBody>
      </p:sp>
      <p:sp>
        <p:nvSpPr>
          <p:cNvPr id="6" name="Text Box 5"/>
          <p:cNvSpPr txBox="1">
            <a:spLocks noChangeArrowheads="1"/>
          </p:cNvSpPr>
          <p:nvPr/>
        </p:nvSpPr>
        <p:spPr bwMode="auto">
          <a:xfrm>
            <a:off x="4114800" y="19050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graphicFrame>
        <p:nvGraphicFramePr>
          <p:cNvPr id="7" name="Object 1024"/>
          <p:cNvGraphicFramePr>
            <a:graphicFrameLocks noChangeAspect="1"/>
          </p:cNvGraphicFramePr>
          <p:nvPr/>
        </p:nvGraphicFramePr>
        <p:xfrm>
          <a:off x="3759200" y="2590800"/>
          <a:ext cx="1593850" cy="622300"/>
        </p:xfrm>
        <a:graphic>
          <a:graphicData uri="http://schemas.openxmlformats.org/presentationml/2006/ole">
            <p:oleObj spid="_x0000_s152578" name="Equation" r:id="rId3" imgW="583920" imgH="228600" progId="Equation.DSMT4">
              <p:embed/>
            </p:oleObj>
          </a:graphicData>
        </a:graphic>
      </p:graphicFrame>
      <p:sp>
        <p:nvSpPr>
          <p:cNvPr id="8" name="Text Box 7"/>
          <p:cNvSpPr txBox="1">
            <a:spLocks noChangeArrowheads="1"/>
          </p:cNvSpPr>
          <p:nvPr/>
        </p:nvSpPr>
        <p:spPr bwMode="auto">
          <a:xfrm>
            <a:off x="533400" y="4984750"/>
            <a:ext cx="8305800" cy="1200329"/>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Now it should be verified that the condensed water in the winter completely evaporate during the summer season.</a:t>
            </a:r>
            <a:endParaRPr lang="it-IT" sz="2400" b="1" dirty="0">
              <a:solidFill>
                <a:schemeClr val="folHlink"/>
              </a:solidFill>
              <a:latin typeface="Arial" charset="0"/>
            </a:endParaRPr>
          </a:p>
        </p:txBody>
      </p:sp>
      <p:sp>
        <p:nvSpPr>
          <p:cNvPr id="9" name="Text Box 8"/>
          <p:cNvSpPr txBox="1">
            <a:spLocks noChangeArrowheads="1"/>
          </p:cNvSpPr>
          <p:nvPr/>
        </p:nvSpPr>
        <p:spPr bwMode="auto">
          <a:xfrm>
            <a:off x="4114800" y="41910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4114800" y="6096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pic>
        <p:nvPicPr>
          <p:cNvPr id="5" name="Picture 7" descr="parete multistrato esempio 4"/>
          <p:cNvPicPr>
            <a:picLocks noChangeAspect="1" noChangeArrowheads="1"/>
          </p:cNvPicPr>
          <p:nvPr/>
        </p:nvPicPr>
        <p:blipFill>
          <a:blip r:embed="rId3" cstate="print"/>
          <a:srcRect/>
          <a:stretch>
            <a:fillRect/>
          </a:stretch>
        </p:blipFill>
        <p:spPr bwMode="auto">
          <a:xfrm>
            <a:off x="3581400" y="1143000"/>
            <a:ext cx="2073275" cy="2971800"/>
          </a:xfrm>
          <a:prstGeom prst="rect">
            <a:avLst/>
          </a:prstGeom>
          <a:noFill/>
          <a:ln w="9525">
            <a:noFill/>
            <a:miter lim="800000"/>
            <a:headEnd/>
            <a:tailEnd/>
          </a:ln>
        </p:spPr>
      </p:pic>
      <p:sp>
        <p:nvSpPr>
          <p:cNvPr id="6" name="Text Box 8"/>
          <p:cNvSpPr txBox="1">
            <a:spLocks noChangeArrowheads="1"/>
          </p:cNvSpPr>
          <p:nvPr/>
        </p:nvSpPr>
        <p:spPr bwMode="auto">
          <a:xfrm>
            <a:off x="1905000" y="1828800"/>
            <a:ext cx="2209800" cy="1265238"/>
          </a:xfrm>
          <a:prstGeom prst="rect">
            <a:avLst/>
          </a:prstGeom>
          <a:noFill/>
          <a:ln w="9525">
            <a:noFill/>
            <a:miter lim="800000"/>
            <a:headEnd/>
            <a:tailEnd/>
          </a:ln>
        </p:spPr>
        <p:txBody>
          <a:bodyPr>
            <a:spAutoFit/>
          </a:bodyPr>
          <a:lstStyle/>
          <a:p>
            <a:pPr algn="l" eaLnBrk="0" hangingPunct="0">
              <a:spcBef>
                <a:spcPct val="50000"/>
              </a:spcBef>
            </a:pPr>
            <a:r>
              <a:rPr lang="it-IT" sz="2200" b="1" dirty="0" smtClean="0">
                <a:solidFill>
                  <a:schemeClr val="folHlink"/>
                </a:solidFill>
                <a:latin typeface="Arial" charset="0"/>
              </a:rPr>
              <a:t>indoor:     </a:t>
            </a:r>
            <a:endParaRPr lang="it-IT" sz="2200" b="1" dirty="0">
              <a:solidFill>
                <a:schemeClr val="folHlink"/>
              </a:solidFill>
              <a:latin typeface="Arial" charset="0"/>
            </a:endParaRPr>
          </a:p>
          <a:p>
            <a:pPr algn="l" eaLnBrk="0" hangingPunct="0">
              <a:spcBef>
                <a:spcPct val="50000"/>
              </a:spcBef>
            </a:pPr>
            <a:r>
              <a:rPr lang="it-IT" sz="2200" b="1" dirty="0">
                <a:solidFill>
                  <a:schemeClr val="folHlink"/>
                </a:solidFill>
                <a:latin typeface="Arial" charset="0"/>
              </a:rPr>
              <a:t>T</a:t>
            </a:r>
            <a:r>
              <a:rPr lang="it-IT" sz="2200" b="1" baseline="-25000" dirty="0">
                <a:solidFill>
                  <a:schemeClr val="folHlink"/>
                </a:solidFill>
                <a:latin typeface="Arial" charset="0"/>
              </a:rPr>
              <a:t>i</a:t>
            </a:r>
            <a:r>
              <a:rPr lang="it-IT" sz="2200" b="1" dirty="0">
                <a:solidFill>
                  <a:schemeClr val="folHlink"/>
                </a:solidFill>
                <a:latin typeface="Arial" charset="0"/>
              </a:rPr>
              <a:t> = 18°C    </a:t>
            </a:r>
            <a:r>
              <a:rPr lang="it-IT" sz="2200" b="1" dirty="0">
                <a:solidFill>
                  <a:schemeClr val="folHlink"/>
                </a:solidFill>
                <a:latin typeface="Arial" charset="0"/>
                <a:sym typeface="Symbol" pitchFamily="18" charset="2"/>
              </a:rPr>
              <a:t></a:t>
            </a:r>
            <a:r>
              <a:rPr lang="it-IT" sz="2200" b="1" baseline="-25000" dirty="0">
                <a:solidFill>
                  <a:schemeClr val="folHlink"/>
                </a:solidFill>
                <a:latin typeface="Arial" charset="0"/>
              </a:rPr>
              <a:t>i</a:t>
            </a:r>
            <a:r>
              <a:rPr lang="it-IT" sz="2200" b="1" dirty="0">
                <a:solidFill>
                  <a:schemeClr val="folHlink"/>
                </a:solidFill>
                <a:latin typeface="Arial" charset="0"/>
              </a:rPr>
              <a:t>=70 %</a:t>
            </a:r>
            <a:endParaRPr lang="it-IT" sz="2400" dirty="0">
              <a:solidFill>
                <a:schemeClr val="folHlink"/>
              </a:solidFill>
              <a:latin typeface="Times New Roman" pitchFamily="18" charset="0"/>
            </a:endParaRPr>
          </a:p>
        </p:txBody>
      </p:sp>
      <p:sp>
        <p:nvSpPr>
          <p:cNvPr id="7" name="Rectangle 9"/>
          <p:cNvSpPr>
            <a:spLocks noChangeArrowheads="1"/>
          </p:cNvSpPr>
          <p:nvPr/>
        </p:nvSpPr>
        <p:spPr bwMode="auto">
          <a:xfrm>
            <a:off x="5867400" y="1828800"/>
            <a:ext cx="2057400" cy="1265238"/>
          </a:xfrm>
          <a:prstGeom prst="rect">
            <a:avLst/>
          </a:prstGeom>
          <a:noFill/>
          <a:ln w="9525">
            <a:noFill/>
            <a:miter lim="800000"/>
            <a:headEnd/>
            <a:tailEnd/>
          </a:ln>
        </p:spPr>
        <p:txBody>
          <a:bodyPr>
            <a:spAutoFit/>
          </a:bodyPr>
          <a:lstStyle/>
          <a:p>
            <a:pPr algn="l" eaLnBrk="0" hangingPunct="0">
              <a:spcBef>
                <a:spcPct val="50000"/>
              </a:spcBef>
            </a:pPr>
            <a:r>
              <a:rPr lang="it-IT" sz="2200" b="1" dirty="0" smtClean="0">
                <a:solidFill>
                  <a:schemeClr val="folHlink"/>
                </a:solidFill>
                <a:latin typeface="Arial" charset="0"/>
              </a:rPr>
              <a:t>outdoor:</a:t>
            </a:r>
            <a:endParaRPr lang="it-IT" sz="2200" b="1" dirty="0">
              <a:solidFill>
                <a:schemeClr val="folHlink"/>
              </a:solidFill>
              <a:latin typeface="Arial" charset="0"/>
            </a:endParaRPr>
          </a:p>
          <a:p>
            <a:pPr algn="l" eaLnBrk="0" hangingPunct="0">
              <a:spcBef>
                <a:spcPct val="50000"/>
              </a:spcBef>
            </a:pPr>
            <a:r>
              <a:rPr lang="it-IT" sz="2200" b="1" dirty="0">
                <a:solidFill>
                  <a:schemeClr val="folHlink"/>
                </a:solidFill>
                <a:latin typeface="Arial" charset="0"/>
              </a:rPr>
              <a:t>T</a:t>
            </a:r>
            <a:r>
              <a:rPr lang="it-IT" sz="2200" b="1" baseline="-25000" dirty="0">
                <a:solidFill>
                  <a:schemeClr val="folHlink"/>
                </a:solidFill>
                <a:latin typeface="Arial" charset="0"/>
              </a:rPr>
              <a:t>e</a:t>
            </a:r>
            <a:r>
              <a:rPr lang="it-IT" sz="2200" b="1" dirty="0">
                <a:solidFill>
                  <a:schemeClr val="folHlink"/>
                </a:solidFill>
                <a:latin typeface="Arial" charset="0"/>
              </a:rPr>
              <a:t> = 18°C    </a:t>
            </a:r>
            <a:r>
              <a:rPr lang="it-IT" sz="2200" b="1" dirty="0">
                <a:solidFill>
                  <a:schemeClr val="folHlink"/>
                </a:solidFill>
                <a:latin typeface="Arial" charset="0"/>
                <a:sym typeface="Symbol" pitchFamily="18" charset="2"/>
              </a:rPr>
              <a:t></a:t>
            </a:r>
            <a:r>
              <a:rPr lang="it-IT" sz="2200" b="1" baseline="-25000" dirty="0">
                <a:solidFill>
                  <a:schemeClr val="folHlink"/>
                </a:solidFill>
                <a:latin typeface="Arial" charset="0"/>
              </a:rPr>
              <a:t>e</a:t>
            </a:r>
            <a:r>
              <a:rPr lang="it-IT" sz="2200" b="1" dirty="0">
                <a:solidFill>
                  <a:schemeClr val="folHlink"/>
                </a:solidFill>
                <a:latin typeface="Arial" charset="0"/>
              </a:rPr>
              <a:t>=70 %</a:t>
            </a:r>
          </a:p>
        </p:txBody>
      </p:sp>
      <p:sp>
        <p:nvSpPr>
          <p:cNvPr id="8" name="Text Box 10"/>
          <p:cNvSpPr txBox="1">
            <a:spLocks noChangeArrowheads="1"/>
          </p:cNvSpPr>
          <p:nvPr/>
        </p:nvSpPr>
        <p:spPr bwMode="auto">
          <a:xfrm>
            <a:off x="4114800" y="43434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graphicFrame>
        <p:nvGraphicFramePr>
          <p:cNvPr id="9" name="Object 1024"/>
          <p:cNvGraphicFramePr>
            <a:graphicFrameLocks noChangeAspect="1"/>
          </p:cNvGraphicFramePr>
          <p:nvPr/>
        </p:nvGraphicFramePr>
        <p:xfrm>
          <a:off x="3140075" y="4876800"/>
          <a:ext cx="2879725" cy="503238"/>
        </p:xfrm>
        <a:graphic>
          <a:graphicData uri="http://schemas.openxmlformats.org/presentationml/2006/ole">
            <p:oleObj spid="_x0000_s153602" name="Equation" r:id="rId4" imgW="1307880" imgH="228600" progId="Equation.DSMT4">
              <p:embed/>
            </p:oleObj>
          </a:graphicData>
        </a:graphic>
      </p:graphicFrame>
      <p:graphicFrame>
        <p:nvGraphicFramePr>
          <p:cNvPr id="10" name="Object 1025"/>
          <p:cNvGraphicFramePr>
            <a:graphicFrameLocks noChangeAspect="1"/>
          </p:cNvGraphicFramePr>
          <p:nvPr/>
        </p:nvGraphicFramePr>
        <p:xfrm>
          <a:off x="3124200" y="5745163"/>
          <a:ext cx="2879725" cy="546100"/>
        </p:xfrm>
        <a:graphic>
          <a:graphicData uri="http://schemas.openxmlformats.org/presentationml/2006/ole">
            <p:oleObj spid="_x0000_s153603" name="Equation" r:id="rId5" imgW="1206360" imgH="228600" progId="Equation.DSMT4">
              <p:embed/>
            </p:oleObj>
          </a:graphicData>
        </a:graphic>
      </p:graphicFrame>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04800" y="762000"/>
            <a:ext cx="85344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The vapor pressure in the section </a:t>
            </a:r>
            <a:r>
              <a:rPr lang="it-IT" sz="2400" b="1" dirty="0" smtClean="0">
                <a:solidFill>
                  <a:schemeClr val="hlink"/>
                </a:solidFill>
                <a:latin typeface="Arial" charset="0"/>
              </a:rPr>
              <a:t>d</a:t>
            </a:r>
            <a:r>
              <a:rPr lang="it-IT" sz="2400" b="1" dirty="0" smtClean="0">
                <a:solidFill>
                  <a:schemeClr val="folHlink"/>
                </a:solidFill>
                <a:latin typeface="Arial" charset="0"/>
              </a:rPr>
              <a:t> </a:t>
            </a:r>
            <a:r>
              <a:rPr lang="en-US" sz="2400" b="1" dirty="0" smtClean="0">
                <a:solidFill>
                  <a:schemeClr val="folHlink"/>
                </a:solidFill>
                <a:latin typeface="Arial" charset="0"/>
              </a:rPr>
              <a:t>It is just equal to the saturation pressure at </a:t>
            </a:r>
            <a:r>
              <a:rPr lang="it-IT" sz="2400" b="1" dirty="0" smtClean="0">
                <a:solidFill>
                  <a:schemeClr val="folHlink"/>
                </a:solidFill>
                <a:latin typeface="Arial" charset="0"/>
              </a:rPr>
              <a:t>18°C</a:t>
            </a:r>
            <a:endParaRPr lang="it-IT" sz="2400" b="1" dirty="0">
              <a:solidFill>
                <a:schemeClr val="folHlink"/>
              </a:solidFill>
              <a:latin typeface="Arial" charset="0"/>
            </a:endParaRPr>
          </a:p>
        </p:txBody>
      </p:sp>
      <p:sp>
        <p:nvSpPr>
          <p:cNvPr id="5" name="Text Box 14"/>
          <p:cNvSpPr txBox="1">
            <a:spLocks noChangeArrowheads="1"/>
          </p:cNvSpPr>
          <p:nvPr/>
        </p:nvSpPr>
        <p:spPr bwMode="auto">
          <a:xfrm>
            <a:off x="4114800" y="1706563"/>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graphicFrame>
        <p:nvGraphicFramePr>
          <p:cNvPr id="6" name="Object 15"/>
          <p:cNvGraphicFramePr>
            <a:graphicFrameLocks noChangeAspect="1"/>
          </p:cNvGraphicFramePr>
          <p:nvPr/>
        </p:nvGraphicFramePr>
        <p:xfrm>
          <a:off x="3559175" y="2239963"/>
          <a:ext cx="2041525" cy="503237"/>
        </p:xfrm>
        <a:graphic>
          <a:graphicData uri="http://schemas.openxmlformats.org/presentationml/2006/ole">
            <p:oleObj spid="_x0000_s154626" name="Equation" r:id="rId3" imgW="927000" imgH="228600" progId="Equation.DSMT4">
              <p:embed/>
            </p:oleObj>
          </a:graphicData>
        </a:graphic>
      </p:graphicFrame>
      <p:pic>
        <p:nvPicPr>
          <p:cNvPr id="7" name="Picture 18" descr="parete mattoni"/>
          <p:cNvPicPr>
            <a:picLocks noChangeAspect="1" noChangeArrowheads="1"/>
          </p:cNvPicPr>
          <p:nvPr/>
        </p:nvPicPr>
        <p:blipFill>
          <a:blip r:embed="rId4" cstate="print"/>
          <a:srcRect/>
          <a:stretch>
            <a:fillRect/>
          </a:stretch>
        </p:blipFill>
        <p:spPr bwMode="auto">
          <a:xfrm>
            <a:off x="4267200" y="3035300"/>
            <a:ext cx="657225" cy="2908300"/>
          </a:xfrm>
          <a:prstGeom prst="rect">
            <a:avLst/>
          </a:prstGeom>
          <a:noFill/>
          <a:ln w="9525">
            <a:noFill/>
            <a:miter lim="800000"/>
            <a:headEnd/>
            <a:tailEnd/>
          </a:ln>
        </p:spPr>
      </p:pic>
      <p:grpSp>
        <p:nvGrpSpPr>
          <p:cNvPr id="8" name="Group 28"/>
          <p:cNvGrpSpPr>
            <a:grpSpLocks/>
          </p:cNvGrpSpPr>
          <p:nvPr/>
        </p:nvGrpSpPr>
        <p:grpSpPr bwMode="auto">
          <a:xfrm>
            <a:off x="5029200" y="3292475"/>
            <a:ext cx="1079500" cy="962025"/>
            <a:chOff x="3168" y="2074"/>
            <a:chExt cx="680" cy="606"/>
          </a:xfrm>
        </p:grpSpPr>
        <p:sp>
          <p:nvSpPr>
            <p:cNvPr id="9" name="AutoShape 20"/>
            <p:cNvSpPr>
              <a:spLocks noChangeArrowheads="1"/>
            </p:cNvSpPr>
            <p:nvPr/>
          </p:nvSpPr>
          <p:spPr bwMode="auto">
            <a:xfrm>
              <a:off x="3168" y="2536"/>
              <a:ext cx="680" cy="144"/>
            </a:xfrm>
            <a:prstGeom prst="rightArrow">
              <a:avLst>
                <a:gd name="adj1" fmla="val 50000"/>
                <a:gd name="adj2" fmla="val 118056"/>
              </a:avLst>
            </a:prstGeom>
            <a:solidFill>
              <a:srgbClr val="66FFFF"/>
            </a:solidFill>
            <a:ln w="9525">
              <a:solidFill>
                <a:schemeClr val="tx1"/>
              </a:solidFill>
              <a:miter lim="800000"/>
              <a:headEnd/>
              <a:tailEnd/>
            </a:ln>
          </p:spPr>
          <p:txBody>
            <a:bodyPr wrap="none" anchor="ctr"/>
            <a:lstStyle/>
            <a:p>
              <a:endParaRPr lang="it-IT"/>
            </a:p>
          </p:txBody>
        </p:sp>
        <p:graphicFrame>
          <p:nvGraphicFramePr>
            <p:cNvPr id="10" name="Object 23"/>
            <p:cNvGraphicFramePr>
              <a:graphicFrameLocks noChangeAspect="1"/>
            </p:cNvGraphicFramePr>
            <p:nvPr/>
          </p:nvGraphicFramePr>
          <p:xfrm>
            <a:off x="3263" y="2074"/>
            <a:ext cx="343" cy="384"/>
          </p:xfrm>
          <a:graphic>
            <a:graphicData uri="http://schemas.openxmlformats.org/presentationml/2006/ole">
              <p:oleObj spid="_x0000_s154627" name="Equation" r:id="rId5" imgW="203040" imgH="228600" progId="Equation.DSMT4">
                <p:embed/>
              </p:oleObj>
            </a:graphicData>
          </a:graphic>
        </p:graphicFrame>
      </p:grpSp>
      <p:grpSp>
        <p:nvGrpSpPr>
          <p:cNvPr id="11" name="Group 29"/>
          <p:cNvGrpSpPr>
            <a:grpSpLocks/>
          </p:cNvGrpSpPr>
          <p:nvPr/>
        </p:nvGrpSpPr>
        <p:grpSpPr bwMode="auto">
          <a:xfrm>
            <a:off x="4359275" y="3733800"/>
            <a:ext cx="508000" cy="1828800"/>
            <a:chOff x="2746" y="2352"/>
            <a:chExt cx="320" cy="1152"/>
          </a:xfrm>
        </p:grpSpPr>
        <p:graphicFrame>
          <p:nvGraphicFramePr>
            <p:cNvPr id="12" name="Object 24"/>
            <p:cNvGraphicFramePr>
              <a:graphicFrameLocks noChangeAspect="1"/>
            </p:cNvGraphicFramePr>
            <p:nvPr/>
          </p:nvGraphicFramePr>
          <p:xfrm>
            <a:off x="2746" y="2352"/>
            <a:ext cx="320" cy="384"/>
          </p:xfrm>
          <a:graphic>
            <a:graphicData uri="http://schemas.openxmlformats.org/presentationml/2006/ole">
              <p:oleObj spid="_x0000_s154628" name="Equation" r:id="rId6" imgW="190440" imgH="228600" progId="Equation.DSMT4">
                <p:embed/>
              </p:oleObj>
            </a:graphicData>
          </a:graphic>
        </p:graphicFrame>
        <p:sp>
          <p:nvSpPr>
            <p:cNvPr id="13" name="AutoShape 25"/>
            <p:cNvSpPr>
              <a:spLocks noChangeArrowheads="1"/>
            </p:cNvSpPr>
            <p:nvPr/>
          </p:nvSpPr>
          <p:spPr bwMode="auto">
            <a:xfrm>
              <a:off x="2784" y="2832"/>
              <a:ext cx="192" cy="672"/>
            </a:xfrm>
            <a:prstGeom prst="upArrow">
              <a:avLst>
                <a:gd name="adj1" fmla="val 50000"/>
                <a:gd name="adj2" fmla="val 87500"/>
              </a:avLst>
            </a:prstGeom>
            <a:solidFill>
              <a:srgbClr val="66FFFF"/>
            </a:solidFill>
            <a:ln w="9525">
              <a:solidFill>
                <a:schemeClr val="tx1"/>
              </a:solidFill>
              <a:miter lim="800000"/>
              <a:headEnd/>
              <a:tailEnd/>
            </a:ln>
          </p:spPr>
          <p:txBody>
            <a:bodyPr wrap="none" anchor="ctr"/>
            <a:lstStyle/>
            <a:p>
              <a:endParaRPr lang="it-IT"/>
            </a:p>
          </p:txBody>
        </p:sp>
      </p:grpSp>
      <p:grpSp>
        <p:nvGrpSpPr>
          <p:cNvPr id="14" name="Group 30"/>
          <p:cNvGrpSpPr>
            <a:grpSpLocks/>
          </p:cNvGrpSpPr>
          <p:nvPr/>
        </p:nvGrpSpPr>
        <p:grpSpPr bwMode="auto">
          <a:xfrm>
            <a:off x="2819400" y="3292475"/>
            <a:ext cx="1066800" cy="898525"/>
            <a:chOff x="1776" y="2074"/>
            <a:chExt cx="672" cy="566"/>
          </a:xfrm>
        </p:grpSpPr>
        <p:graphicFrame>
          <p:nvGraphicFramePr>
            <p:cNvPr id="15" name="Object 22"/>
            <p:cNvGraphicFramePr>
              <a:graphicFrameLocks noChangeAspect="1"/>
            </p:cNvGraphicFramePr>
            <p:nvPr/>
          </p:nvGraphicFramePr>
          <p:xfrm>
            <a:off x="1915" y="2074"/>
            <a:ext cx="341" cy="384"/>
          </p:xfrm>
          <a:graphic>
            <a:graphicData uri="http://schemas.openxmlformats.org/presentationml/2006/ole">
              <p:oleObj spid="_x0000_s154629" name="Equation" r:id="rId7" imgW="203040" imgH="228600" progId="Equation.DSMT4">
                <p:embed/>
              </p:oleObj>
            </a:graphicData>
          </a:graphic>
        </p:graphicFrame>
        <p:sp>
          <p:nvSpPr>
            <p:cNvPr id="16" name="AutoShape 26"/>
            <p:cNvSpPr>
              <a:spLocks noChangeArrowheads="1"/>
            </p:cNvSpPr>
            <p:nvPr/>
          </p:nvSpPr>
          <p:spPr bwMode="auto">
            <a:xfrm>
              <a:off x="1776" y="2496"/>
              <a:ext cx="672" cy="144"/>
            </a:xfrm>
            <a:prstGeom prst="leftArrow">
              <a:avLst>
                <a:gd name="adj1" fmla="val 50000"/>
                <a:gd name="adj2" fmla="val 116667"/>
              </a:avLst>
            </a:prstGeom>
            <a:solidFill>
              <a:srgbClr val="66FFFF"/>
            </a:solidFill>
            <a:ln w="9525">
              <a:solidFill>
                <a:schemeClr val="tx1"/>
              </a:solidFill>
              <a:miter lim="800000"/>
              <a:headEnd/>
              <a:tailEnd/>
            </a:ln>
          </p:spPr>
          <p:txBody>
            <a:bodyPr wrap="none" anchor="ctr"/>
            <a:lstStyle/>
            <a:p>
              <a:endParaRPr lang="it-IT"/>
            </a:p>
          </p:txBody>
        </p:sp>
      </p:gr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3657600"/>
            <a:ext cx="8534400" cy="457200"/>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the output water vapor fluxes are</a:t>
            </a:r>
            <a:endParaRPr lang="it-IT" sz="2400" b="1" dirty="0">
              <a:solidFill>
                <a:schemeClr val="folHlink"/>
              </a:solidFill>
              <a:latin typeface="Arial" charset="0"/>
            </a:endParaRPr>
          </a:p>
        </p:txBody>
      </p:sp>
      <p:graphicFrame>
        <p:nvGraphicFramePr>
          <p:cNvPr id="5" name="Object 6"/>
          <p:cNvGraphicFramePr>
            <a:graphicFrameLocks noChangeAspect="1"/>
          </p:cNvGraphicFramePr>
          <p:nvPr/>
        </p:nvGraphicFramePr>
        <p:xfrm>
          <a:off x="1304925" y="4232275"/>
          <a:ext cx="6515100" cy="1025525"/>
        </p:xfrm>
        <a:graphic>
          <a:graphicData uri="http://schemas.openxmlformats.org/presentationml/2006/ole">
            <p:oleObj spid="_x0000_s155650" name="Equation" r:id="rId3" imgW="2895480" imgH="457200" progId="Equation.DSMT4">
              <p:embed/>
            </p:oleObj>
          </a:graphicData>
        </a:graphic>
      </p:graphicFrame>
      <p:graphicFrame>
        <p:nvGraphicFramePr>
          <p:cNvPr id="6" name="Object 7"/>
          <p:cNvGraphicFramePr>
            <a:graphicFrameLocks noChangeAspect="1"/>
          </p:cNvGraphicFramePr>
          <p:nvPr/>
        </p:nvGraphicFramePr>
        <p:xfrm>
          <a:off x="1238250" y="5381625"/>
          <a:ext cx="6686550" cy="1054100"/>
        </p:xfrm>
        <a:graphic>
          <a:graphicData uri="http://schemas.openxmlformats.org/presentationml/2006/ole">
            <p:oleObj spid="_x0000_s155651" name="Equation" r:id="rId4" imgW="2971800" imgH="469800" progId="Equation.DSMT4">
              <p:embed/>
            </p:oleObj>
          </a:graphicData>
        </a:graphic>
      </p:graphicFrame>
      <p:pic>
        <p:nvPicPr>
          <p:cNvPr id="7" name="Picture 8" descr="parete mattoni"/>
          <p:cNvPicPr>
            <a:picLocks noChangeAspect="1" noChangeArrowheads="1"/>
          </p:cNvPicPr>
          <p:nvPr/>
        </p:nvPicPr>
        <p:blipFill>
          <a:blip r:embed="rId5" cstate="print"/>
          <a:srcRect/>
          <a:stretch>
            <a:fillRect/>
          </a:stretch>
        </p:blipFill>
        <p:spPr bwMode="auto">
          <a:xfrm>
            <a:off x="4114800" y="596900"/>
            <a:ext cx="657225" cy="2908300"/>
          </a:xfrm>
          <a:prstGeom prst="rect">
            <a:avLst/>
          </a:prstGeom>
          <a:noFill/>
          <a:ln w="9525">
            <a:noFill/>
            <a:miter lim="800000"/>
            <a:headEnd/>
            <a:tailEnd/>
          </a:ln>
        </p:spPr>
      </p:pic>
      <p:sp>
        <p:nvSpPr>
          <p:cNvPr id="8" name="AutoShape 10"/>
          <p:cNvSpPr>
            <a:spLocks noChangeArrowheads="1"/>
          </p:cNvSpPr>
          <p:nvPr/>
        </p:nvSpPr>
        <p:spPr bwMode="auto">
          <a:xfrm>
            <a:off x="4876800" y="1371600"/>
            <a:ext cx="1079500" cy="228600"/>
          </a:xfrm>
          <a:prstGeom prst="rightArrow">
            <a:avLst>
              <a:gd name="adj1" fmla="val 50000"/>
              <a:gd name="adj2" fmla="val 118056"/>
            </a:avLst>
          </a:prstGeom>
          <a:solidFill>
            <a:srgbClr val="66FFFF"/>
          </a:solidFill>
          <a:ln w="9525">
            <a:solidFill>
              <a:schemeClr val="tx1"/>
            </a:solidFill>
            <a:miter lim="800000"/>
            <a:headEnd/>
            <a:tailEnd/>
          </a:ln>
        </p:spPr>
        <p:txBody>
          <a:bodyPr wrap="none" anchor="ctr"/>
          <a:lstStyle/>
          <a:p>
            <a:endParaRPr lang="it-IT"/>
          </a:p>
        </p:txBody>
      </p:sp>
      <p:graphicFrame>
        <p:nvGraphicFramePr>
          <p:cNvPr id="9" name="Object 13"/>
          <p:cNvGraphicFramePr>
            <a:graphicFrameLocks noChangeAspect="1"/>
          </p:cNvGraphicFramePr>
          <p:nvPr/>
        </p:nvGraphicFramePr>
        <p:xfrm>
          <a:off x="5027613" y="638175"/>
          <a:ext cx="544512" cy="609600"/>
        </p:xfrm>
        <a:graphic>
          <a:graphicData uri="http://schemas.openxmlformats.org/presentationml/2006/ole">
            <p:oleObj spid="_x0000_s155652" name="Equation" r:id="rId6" imgW="203040" imgH="228600" progId="Equation.DSMT4">
              <p:embed/>
            </p:oleObj>
          </a:graphicData>
        </a:graphic>
      </p:graphicFrame>
      <p:grpSp>
        <p:nvGrpSpPr>
          <p:cNvPr id="10" name="Group 18"/>
          <p:cNvGrpSpPr>
            <a:grpSpLocks/>
          </p:cNvGrpSpPr>
          <p:nvPr/>
        </p:nvGrpSpPr>
        <p:grpSpPr bwMode="auto">
          <a:xfrm>
            <a:off x="4216400" y="990600"/>
            <a:ext cx="508000" cy="1905000"/>
            <a:chOff x="2656" y="624"/>
            <a:chExt cx="320" cy="1200"/>
          </a:xfrm>
        </p:grpSpPr>
        <p:graphicFrame>
          <p:nvGraphicFramePr>
            <p:cNvPr id="11" name="Object 14"/>
            <p:cNvGraphicFramePr>
              <a:graphicFrameLocks noChangeAspect="1"/>
            </p:cNvGraphicFramePr>
            <p:nvPr/>
          </p:nvGraphicFramePr>
          <p:xfrm>
            <a:off x="2656" y="624"/>
            <a:ext cx="320" cy="384"/>
          </p:xfrm>
          <a:graphic>
            <a:graphicData uri="http://schemas.openxmlformats.org/presentationml/2006/ole">
              <p:oleObj spid="_x0000_s155653" name="Equation" r:id="rId7" imgW="190440" imgH="228600" progId="Equation.DSMT4">
                <p:embed/>
              </p:oleObj>
            </a:graphicData>
          </a:graphic>
        </p:graphicFrame>
        <p:sp>
          <p:nvSpPr>
            <p:cNvPr id="12" name="AutoShape 15"/>
            <p:cNvSpPr>
              <a:spLocks noChangeArrowheads="1"/>
            </p:cNvSpPr>
            <p:nvPr/>
          </p:nvSpPr>
          <p:spPr bwMode="auto">
            <a:xfrm>
              <a:off x="2688" y="1152"/>
              <a:ext cx="192" cy="672"/>
            </a:xfrm>
            <a:prstGeom prst="upArrow">
              <a:avLst>
                <a:gd name="adj1" fmla="val 50000"/>
                <a:gd name="adj2" fmla="val 87500"/>
              </a:avLst>
            </a:prstGeom>
            <a:solidFill>
              <a:srgbClr val="66FFFF"/>
            </a:solidFill>
            <a:ln w="9525">
              <a:solidFill>
                <a:schemeClr val="tx1"/>
              </a:solidFill>
              <a:miter lim="800000"/>
              <a:headEnd/>
              <a:tailEnd/>
            </a:ln>
          </p:spPr>
          <p:txBody>
            <a:bodyPr wrap="none" anchor="ctr"/>
            <a:lstStyle/>
            <a:p>
              <a:endParaRPr lang="it-IT"/>
            </a:p>
          </p:txBody>
        </p:sp>
      </p:grpSp>
      <p:grpSp>
        <p:nvGrpSpPr>
          <p:cNvPr id="13" name="Group 20"/>
          <p:cNvGrpSpPr>
            <a:grpSpLocks/>
          </p:cNvGrpSpPr>
          <p:nvPr/>
        </p:nvGrpSpPr>
        <p:grpSpPr bwMode="auto">
          <a:xfrm>
            <a:off x="2819400" y="638175"/>
            <a:ext cx="1066800" cy="931863"/>
            <a:chOff x="1776" y="402"/>
            <a:chExt cx="672" cy="587"/>
          </a:xfrm>
        </p:grpSpPr>
        <p:graphicFrame>
          <p:nvGraphicFramePr>
            <p:cNvPr id="14" name="Object 12"/>
            <p:cNvGraphicFramePr>
              <a:graphicFrameLocks noChangeAspect="1"/>
            </p:cNvGraphicFramePr>
            <p:nvPr/>
          </p:nvGraphicFramePr>
          <p:xfrm>
            <a:off x="1949" y="402"/>
            <a:ext cx="341" cy="384"/>
          </p:xfrm>
          <a:graphic>
            <a:graphicData uri="http://schemas.openxmlformats.org/presentationml/2006/ole">
              <p:oleObj spid="_x0000_s155654" name="Equation" r:id="rId8" imgW="203040" imgH="228600" progId="Equation.DSMT4">
                <p:embed/>
              </p:oleObj>
            </a:graphicData>
          </a:graphic>
        </p:graphicFrame>
        <p:sp>
          <p:nvSpPr>
            <p:cNvPr id="15" name="AutoShape 19"/>
            <p:cNvSpPr>
              <a:spLocks noChangeArrowheads="1"/>
            </p:cNvSpPr>
            <p:nvPr/>
          </p:nvSpPr>
          <p:spPr bwMode="auto">
            <a:xfrm>
              <a:off x="1776" y="845"/>
              <a:ext cx="672" cy="144"/>
            </a:xfrm>
            <a:prstGeom prst="leftArrow">
              <a:avLst>
                <a:gd name="adj1" fmla="val 50000"/>
                <a:gd name="adj2" fmla="val 116667"/>
              </a:avLst>
            </a:prstGeom>
            <a:solidFill>
              <a:srgbClr val="66FFFF"/>
            </a:solidFill>
            <a:ln w="9525">
              <a:solidFill>
                <a:schemeClr val="tx1"/>
              </a:solidFill>
              <a:miter lim="800000"/>
              <a:headEnd/>
              <a:tailEnd/>
            </a:ln>
          </p:spPr>
          <p:txBody>
            <a:bodyPr wrap="none" anchor="ctr"/>
            <a:lstStyle/>
            <a:p>
              <a:endParaRPr lang="it-IT"/>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343400" y="1576388"/>
            <a:ext cx="514350" cy="579437"/>
          </a:xfrm>
          <a:prstGeom prst="rect">
            <a:avLst/>
          </a:prstGeom>
          <a:noFill/>
          <a:ln w="31750">
            <a:noFill/>
            <a:miter lim="800000"/>
            <a:headEnd/>
            <a:tailEnd/>
          </a:ln>
        </p:spPr>
        <p:txBody>
          <a:bodyPr wrap="none">
            <a:spAutoFit/>
          </a:bodyPr>
          <a:lstStyle/>
          <a:p>
            <a:pPr algn="l"/>
            <a:r>
              <a:rPr lang="it-IT" sz="3200" b="1">
                <a:solidFill>
                  <a:schemeClr val="hlink"/>
                </a:solidFill>
                <a:latin typeface="Arial" charset="0"/>
                <a:sym typeface="Wingdings" pitchFamily="2" charset="2"/>
              </a:rPr>
              <a:t></a:t>
            </a:r>
            <a:endParaRPr lang="it-IT" sz="3200" b="1">
              <a:latin typeface="Arial" charset="0"/>
            </a:endParaRPr>
          </a:p>
        </p:txBody>
      </p:sp>
      <p:sp>
        <p:nvSpPr>
          <p:cNvPr id="5" name="Text Box 4"/>
          <p:cNvSpPr txBox="1">
            <a:spLocks noChangeArrowheads="1"/>
          </p:cNvSpPr>
          <p:nvPr/>
        </p:nvSpPr>
        <p:spPr bwMode="auto">
          <a:xfrm>
            <a:off x="395536" y="2276872"/>
            <a:ext cx="8305800" cy="830997"/>
          </a:xfrm>
          <a:prstGeom prst="rect">
            <a:avLst/>
          </a:prstGeom>
          <a:noFill/>
          <a:ln w="31750">
            <a:noFill/>
            <a:miter lim="800000"/>
            <a:headEnd/>
            <a:tailEnd/>
          </a:ln>
        </p:spPr>
        <p:txBody>
          <a:bodyPr>
            <a:spAutoFit/>
          </a:bodyPr>
          <a:lstStyle/>
          <a:p>
            <a:pPr>
              <a:buClr>
                <a:schemeClr val="hlink"/>
              </a:buClr>
              <a:buFont typeface="Wingdings" pitchFamily="2" charset="2"/>
              <a:buNone/>
            </a:pPr>
            <a:r>
              <a:rPr lang="en-US" sz="2400" b="1" dirty="0" smtClean="0">
                <a:solidFill>
                  <a:schemeClr val="folHlink"/>
                </a:solidFill>
                <a:latin typeface="Arial" charset="0"/>
              </a:rPr>
              <a:t>Thermo-hygrometric verification should be made using the permeability values in for dry air field</a:t>
            </a:r>
            <a:endParaRPr lang="en-US" sz="2400" b="1" dirty="0">
              <a:solidFill>
                <a:schemeClr val="folHlink"/>
              </a:solidFill>
              <a:latin typeface="Arial" charset="0"/>
            </a:endParaRPr>
          </a:p>
        </p:txBody>
      </p:sp>
      <p:sp>
        <p:nvSpPr>
          <p:cNvPr id="6" name="Text Box 5"/>
          <p:cNvSpPr txBox="1">
            <a:spLocks noChangeArrowheads="1"/>
          </p:cNvSpPr>
          <p:nvPr/>
        </p:nvSpPr>
        <p:spPr bwMode="auto">
          <a:xfrm>
            <a:off x="4343400" y="3284984"/>
            <a:ext cx="514350" cy="579437"/>
          </a:xfrm>
          <a:prstGeom prst="rect">
            <a:avLst/>
          </a:prstGeom>
          <a:noFill/>
          <a:ln w="31750">
            <a:noFill/>
            <a:miter lim="800000"/>
            <a:headEnd/>
            <a:tailEnd/>
          </a:ln>
        </p:spPr>
        <p:txBody>
          <a:bodyPr wrap="none">
            <a:spAutoFit/>
          </a:bodyPr>
          <a:lstStyle/>
          <a:p>
            <a:pPr algn="l"/>
            <a:r>
              <a:rPr lang="it-IT" sz="3200" b="1">
                <a:solidFill>
                  <a:schemeClr val="hlink"/>
                </a:solidFill>
                <a:latin typeface="Arial" charset="0"/>
                <a:sym typeface="Wingdings" pitchFamily="2" charset="2"/>
              </a:rPr>
              <a:t></a:t>
            </a:r>
            <a:endParaRPr lang="it-IT" sz="3200" b="1">
              <a:latin typeface="Arial" charset="0"/>
            </a:endParaRPr>
          </a:p>
        </p:txBody>
      </p:sp>
      <p:sp>
        <p:nvSpPr>
          <p:cNvPr id="7" name="Text Box 6"/>
          <p:cNvSpPr txBox="1">
            <a:spLocks noChangeArrowheads="1"/>
          </p:cNvSpPr>
          <p:nvPr/>
        </p:nvSpPr>
        <p:spPr bwMode="auto">
          <a:xfrm>
            <a:off x="457200" y="4093021"/>
            <a:ext cx="8305800" cy="1938992"/>
          </a:xfrm>
          <a:prstGeom prst="rect">
            <a:avLst/>
          </a:prstGeom>
          <a:noFill/>
          <a:ln w="31750">
            <a:noFill/>
            <a:miter lim="800000"/>
            <a:headEnd/>
            <a:tailEnd/>
          </a:ln>
        </p:spPr>
        <p:txBody>
          <a:bodyPr>
            <a:spAutoFit/>
          </a:bodyPr>
          <a:lstStyle/>
          <a:p>
            <a:pPr>
              <a:buClr>
                <a:schemeClr val="hlink"/>
              </a:buClr>
              <a:buFont typeface="Wingdings" pitchFamily="2" charset="2"/>
              <a:buNone/>
            </a:pPr>
            <a:r>
              <a:rPr lang="en-US" sz="2400" b="1" dirty="0" smtClean="0">
                <a:solidFill>
                  <a:schemeClr val="folHlink"/>
                </a:solidFill>
                <a:latin typeface="Arial" charset="0"/>
              </a:rPr>
              <a:t>Generally, for thermo-hygrometric verification regulations suggest to choose the smaller values of </a:t>
            </a:r>
            <a:r>
              <a:rPr lang="en-US" sz="2400" b="1" dirty="0" smtClean="0">
                <a:solidFill>
                  <a:schemeClr val="folHlink"/>
                </a:solidFill>
                <a:latin typeface="Arial" charset="0"/>
                <a:sym typeface="Symbol" pitchFamily="18" charset="2"/>
              </a:rPr>
              <a:t></a:t>
            </a:r>
            <a:r>
              <a:rPr lang="en-US" sz="2400" b="1" baseline="-25000" dirty="0" smtClean="0">
                <a:solidFill>
                  <a:schemeClr val="folHlink"/>
                </a:solidFill>
                <a:latin typeface="Arial" charset="0"/>
                <a:sym typeface="Symbol" pitchFamily="18" charset="2"/>
              </a:rPr>
              <a:t>a</a:t>
            </a:r>
            <a:r>
              <a:rPr lang="en-US" sz="2400" b="1" dirty="0" smtClean="0">
                <a:solidFill>
                  <a:schemeClr val="folHlink"/>
                </a:solidFill>
                <a:latin typeface="Arial" charset="0"/>
                <a:sym typeface="Symbol" pitchFamily="18" charset="2"/>
              </a:rPr>
              <a:t> for the materials placed toward the inner side of the wall (</a:t>
            </a:r>
            <a:r>
              <a:rPr lang="en-US" sz="2400" b="1" dirty="0" smtClean="0">
                <a:solidFill>
                  <a:schemeClr val="hlink"/>
                </a:solidFill>
                <a:latin typeface="Arial" charset="0"/>
                <a:sym typeface="Symbol" pitchFamily="18" charset="2"/>
              </a:rPr>
              <a:t>warm side</a:t>
            </a:r>
            <a:r>
              <a:rPr lang="en-US" sz="2400" b="1" dirty="0" smtClean="0">
                <a:solidFill>
                  <a:schemeClr val="folHlink"/>
                </a:solidFill>
                <a:latin typeface="Arial" charset="0"/>
                <a:sym typeface="Symbol" pitchFamily="18" charset="2"/>
              </a:rPr>
              <a:t>) and the contrary for the materials placed towards the outer side of the wall (</a:t>
            </a:r>
            <a:r>
              <a:rPr lang="en-US" sz="2400" b="1" dirty="0" smtClean="0">
                <a:solidFill>
                  <a:schemeClr val="hlink"/>
                </a:solidFill>
                <a:latin typeface="Arial" charset="0"/>
                <a:sym typeface="Symbol" pitchFamily="18" charset="2"/>
              </a:rPr>
              <a:t>cold side</a:t>
            </a:r>
            <a:r>
              <a:rPr lang="en-US" sz="2400" b="1" dirty="0" smtClean="0">
                <a:solidFill>
                  <a:schemeClr val="folHlink"/>
                </a:solidFill>
                <a:latin typeface="Arial" charset="0"/>
                <a:sym typeface="Symbol" pitchFamily="18" charset="2"/>
              </a:rPr>
              <a:t>)</a:t>
            </a:r>
            <a:endParaRPr lang="en-US" sz="2400" b="1" dirty="0">
              <a:solidFill>
                <a:schemeClr val="folHlink"/>
              </a:solidFill>
              <a:latin typeface="Arial" charset="0"/>
            </a:endParaRPr>
          </a:p>
        </p:txBody>
      </p:sp>
      <p:sp>
        <p:nvSpPr>
          <p:cNvPr id="8" name="Rectangle 2"/>
          <p:cNvSpPr>
            <a:spLocks noGrp="1" noChangeArrowheads="1"/>
          </p:cNvSpPr>
          <p:nvPr>
            <p:ph type="title"/>
          </p:nvPr>
        </p:nvSpPr>
        <p:spPr bwMode="auto">
          <a:xfrm>
            <a:off x="457200" y="628650"/>
            <a:ext cx="8229600" cy="666750"/>
          </a:xfrm>
          <a:ln>
            <a:miter lim="800000"/>
            <a:headEnd/>
            <a:tailEnd/>
          </a:ln>
        </p:spPr>
        <p:txBody>
          <a:bodyPr vert="horz" wrap="square" lIns="91440" tIns="45720" rIns="91440" bIns="45720" numCol="1" anchor="t" anchorCtr="0" compatLnSpc="1">
            <a:prstTxWarp prst="textNoShape">
              <a:avLst/>
            </a:prstTxWarp>
          </a:bodyPr>
          <a:lstStyle/>
          <a:p>
            <a:pPr>
              <a:defRPr/>
            </a:pPr>
            <a:r>
              <a:rPr lang="it-IT" sz="3600" b="1" dirty="0" smtClean="0">
                <a:solidFill>
                  <a:schemeClr val="hlink"/>
                </a:solidFill>
                <a:latin typeface="Arial" charset="0"/>
              </a:rPr>
              <a:t>VAPOR DIFFUSION</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143000" y="549275"/>
            <a:ext cx="70104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The vapor pressure values in the other inner sections can be evaluated</a:t>
            </a:r>
            <a:endParaRPr lang="it-IT" sz="2400" b="1" dirty="0">
              <a:solidFill>
                <a:schemeClr val="folHlink"/>
              </a:solidFill>
              <a:latin typeface="Arial" charset="0"/>
            </a:endParaRPr>
          </a:p>
        </p:txBody>
      </p:sp>
      <p:graphicFrame>
        <p:nvGraphicFramePr>
          <p:cNvPr id="5" name="Object 0"/>
          <p:cNvGraphicFramePr>
            <a:graphicFrameLocks noChangeAspect="1"/>
          </p:cNvGraphicFramePr>
          <p:nvPr/>
        </p:nvGraphicFramePr>
        <p:xfrm>
          <a:off x="523875" y="2155825"/>
          <a:ext cx="8172450" cy="968375"/>
        </p:xfrm>
        <a:graphic>
          <a:graphicData uri="http://schemas.openxmlformats.org/presentationml/2006/ole">
            <p:oleObj spid="_x0000_s156674" name="Equation" r:id="rId3" imgW="3632040" imgH="431640" progId="Equation.DSMT4">
              <p:embed/>
            </p:oleObj>
          </a:graphicData>
        </a:graphic>
      </p:graphicFrame>
      <p:graphicFrame>
        <p:nvGraphicFramePr>
          <p:cNvPr id="6" name="Object 1"/>
          <p:cNvGraphicFramePr>
            <a:graphicFrameLocks noChangeAspect="1"/>
          </p:cNvGraphicFramePr>
          <p:nvPr/>
        </p:nvGraphicFramePr>
        <p:xfrm>
          <a:off x="509588" y="3124200"/>
          <a:ext cx="8229600" cy="968375"/>
        </p:xfrm>
        <a:graphic>
          <a:graphicData uri="http://schemas.openxmlformats.org/presentationml/2006/ole">
            <p:oleObj spid="_x0000_s156675" name="Equation" r:id="rId4" imgW="3657600" imgH="431640" progId="Equation.DSMT4">
              <p:embed/>
            </p:oleObj>
          </a:graphicData>
        </a:graphic>
      </p:graphicFrame>
      <p:graphicFrame>
        <p:nvGraphicFramePr>
          <p:cNvPr id="7" name="Object 2"/>
          <p:cNvGraphicFramePr>
            <a:graphicFrameLocks noChangeAspect="1"/>
          </p:cNvGraphicFramePr>
          <p:nvPr/>
        </p:nvGraphicFramePr>
        <p:xfrm>
          <a:off x="409575" y="4289425"/>
          <a:ext cx="8429625" cy="968375"/>
        </p:xfrm>
        <a:graphic>
          <a:graphicData uri="http://schemas.openxmlformats.org/presentationml/2006/ole">
            <p:oleObj spid="_x0000_s156676" name="Equation" r:id="rId5" imgW="3746160" imgH="431640" progId="Equation.DSMT4">
              <p:embed/>
            </p:oleObj>
          </a:graphicData>
        </a:graphic>
      </p:graphicFrame>
      <p:sp>
        <p:nvSpPr>
          <p:cNvPr id="8" name="Text Box 10"/>
          <p:cNvSpPr txBox="1">
            <a:spLocks noChangeArrowheads="1"/>
          </p:cNvSpPr>
          <p:nvPr/>
        </p:nvSpPr>
        <p:spPr bwMode="auto">
          <a:xfrm>
            <a:off x="4114800" y="15240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graphicFrame>
        <p:nvGraphicFramePr>
          <p:cNvPr id="9" name="Object 3"/>
          <p:cNvGraphicFramePr>
            <a:graphicFrameLocks noChangeAspect="1"/>
          </p:cNvGraphicFramePr>
          <p:nvPr/>
        </p:nvGraphicFramePr>
        <p:xfrm>
          <a:off x="452438" y="5432425"/>
          <a:ext cx="8343900" cy="968375"/>
        </p:xfrm>
        <a:graphic>
          <a:graphicData uri="http://schemas.openxmlformats.org/presentationml/2006/ole">
            <p:oleObj spid="_x0000_s156677" name="Equation" r:id="rId6" imgW="3708360" imgH="431640" progId="Equation.DSMT4">
              <p:embed/>
            </p:oleObj>
          </a:graphicData>
        </a:graphic>
      </p:graphicFrame>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4572000"/>
            <a:ext cx="9144000" cy="579438"/>
          </a:xfrm>
          <a:prstGeom prst="rect">
            <a:avLst/>
          </a:prstGeom>
          <a:noFill/>
          <a:ln w="9525">
            <a:noFill/>
            <a:miter lim="800000"/>
            <a:headEnd/>
            <a:tailEnd/>
          </a:ln>
        </p:spPr>
        <p:txBody>
          <a:bodyPr>
            <a:spAutoFit/>
          </a:bodyPr>
          <a:lstStyle/>
          <a:p>
            <a:pPr algn="l" eaLnBrk="0" hangingPunct="0">
              <a:spcBef>
                <a:spcPct val="50000"/>
              </a:spcBef>
            </a:pPr>
            <a:endParaRPr lang="it-IT" sz="3200">
              <a:latin typeface="Times New Roman" pitchFamily="18" charset="0"/>
            </a:endParaRPr>
          </a:p>
        </p:txBody>
      </p:sp>
      <p:graphicFrame>
        <p:nvGraphicFramePr>
          <p:cNvPr id="5" name="Object 0"/>
          <p:cNvGraphicFramePr>
            <a:graphicFrameLocks noChangeAspect="1"/>
          </p:cNvGraphicFramePr>
          <p:nvPr/>
        </p:nvGraphicFramePr>
        <p:xfrm>
          <a:off x="906463" y="990600"/>
          <a:ext cx="7331075" cy="5227638"/>
        </p:xfrm>
        <a:graphic>
          <a:graphicData uri="http://schemas.openxmlformats.org/presentationml/2006/ole">
            <p:oleObj spid="_x0000_s157698" name="Foglio di lavoro" r:id="rId3" imgW="4331160" imgH="3127680" progId="Excel.Sheet.8">
              <p:embed/>
            </p:oleObj>
          </a:graphicData>
        </a:graphic>
      </p:graphicFrame>
      <p:sp>
        <p:nvSpPr>
          <p:cNvPr id="6" name="Line 77"/>
          <p:cNvSpPr>
            <a:spLocks noChangeShapeType="1"/>
          </p:cNvSpPr>
          <p:nvPr/>
        </p:nvSpPr>
        <p:spPr bwMode="auto">
          <a:xfrm>
            <a:off x="2286000" y="1416050"/>
            <a:ext cx="0" cy="3581400"/>
          </a:xfrm>
          <a:prstGeom prst="line">
            <a:avLst/>
          </a:prstGeom>
          <a:noFill/>
          <a:ln w="9525">
            <a:solidFill>
              <a:srgbClr val="008000"/>
            </a:solidFill>
            <a:round/>
            <a:headEnd/>
            <a:tailEnd/>
          </a:ln>
        </p:spPr>
        <p:txBody>
          <a:bodyPr wrap="none" anchor="ctr"/>
          <a:lstStyle/>
          <a:p>
            <a:endParaRPr lang="it-IT"/>
          </a:p>
        </p:txBody>
      </p:sp>
      <p:sp>
        <p:nvSpPr>
          <p:cNvPr id="7" name="Line 78"/>
          <p:cNvSpPr>
            <a:spLocks noChangeShapeType="1"/>
          </p:cNvSpPr>
          <p:nvPr/>
        </p:nvSpPr>
        <p:spPr bwMode="auto">
          <a:xfrm>
            <a:off x="2514600" y="1416050"/>
            <a:ext cx="0" cy="3581400"/>
          </a:xfrm>
          <a:prstGeom prst="line">
            <a:avLst/>
          </a:prstGeom>
          <a:noFill/>
          <a:ln w="9525">
            <a:solidFill>
              <a:srgbClr val="008000"/>
            </a:solidFill>
            <a:round/>
            <a:headEnd/>
            <a:tailEnd/>
          </a:ln>
        </p:spPr>
        <p:txBody>
          <a:bodyPr wrap="none" anchor="ctr"/>
          <a:lstStyle/>
          <a:p>
            <a:endParaRPr lang="it-IT"/>
          </a:p>
        </p:txBody>
      </p:sp>
      <p:sp>
        <p:nvSpPr>
          <p:cNvPr id="8" name="Line 79"/>
          <p:cNvSpPr>
            <a:spLocks noChangeShapeType="1"/>
          </p:cNvSpPr>
          <p:nvPr/>
        </p:nvSpPr>
        <p:spPr bwMode="auto">
          <a:xfrm>
            <a:off x="2667000" y="1416050"/>
            <a:ext cx="0" cy="3581400"/>
          </a:xfrm>
          <a:prstGeom prst="line">
            <a:avLst/>
          </a:prstGeom>
          <a:noFill/>
          <a:ln w="9525">
            <a:solidFill>
              <a:srgbClr val="008000"/>
            </a:solidFill>
            <a:round/>
            <a:headEnd/>
            <a:tailEnd/>
          </a:ln>
        </p:spPr>
        <p:txBody>
          <a:bodyPr wrap="none" anchor="ctr"/>
          <a:lstStyle/>
          <a:p>
            <a:endParaRPr lang="it-IT"/>
          </a:p>
        </p:txBody>
      </p:sp>
      <p:sp>
        <p:nvSpPr>
          <p:cNvPr id="9" name="Line 80"/>
          <p:cNvSpPr>
            <a:spLocks noChangeShapeType="1"/>
          </p:cNvSpPr>
          <p:nvPr/>
        </p:nvSpPr>
        <p:spPr bwMode="auto">
          <a:xfrm>
            <a:off x="6553200" y="1416050"/>
            <a:ext cx="0" cy="3581400"/>
          </a:xfrm>
          <a:prstGeom prst="line">
            <a:avLst/>
          </a:prstGeom>
          <a:noFill/>
          <a:ln w="9525">
            <a:solidFill>
              <a:srgbClr val="008000"/>
            </a:solidFill>
            <a:round/>
            <a:headEnd/>
            <a:tailEnd/>
          </a:ln>
        </p:spPr>
        <p:txBody>
          <a:bodyPr wrap="none" anchor="ctr"/>
          <a:lstStyle/>
          <a:p>
            <a:endParaRPr lang="it-IT"/>
          </a:p>
        </p:txBody>
      </p:sp>
      <p:sp>
        <p:nvSpPr>
          <p:cNvPr id="10" name="Line 81"/>
          <p:cNvSpPr>
            <a:spLocks noChangeShapeType="1"/>
          </p:cNvSpPr>
          <p:nvPr/>
        </p:nvSpPr>
        <p:spPr bwMode="auto">
          <a:xfrm>
            <a:off x="6705600" y="1416050"/>
            <a:ext cx="0" cy="3581400"/>
          </a:xfrm>
          <a:prstGeom prst="line">
            <a:avLst/>
          </a:prstGeom>
          <a:noFill/>
          <a:ln w="9525">
            <a:solidFill>
              <a:srgbClr val="008000"/>
            </a:solidFill>
            <a:round/>
            <a:headEnd/>
            <a:tailEnd/>
          </a:ln>
        </p:spPr>
        <p:txBody>
          <a:bodyPr wrap="none" anchor="ctr"/>
          <a:lstStyle/>
          <a:p>
            <a:endParaRPr lang="it-IT"/>
          </a:p>
        </p:txBody>
      </p:sp>
      <p:sp>
        <p:nvSpPr>
          <p:cNvPr id="11" name="Text Box 82"/>
          <p:cNvSpPr txBox="1">
            <a:spLocks noChangeArrowheads="1"/>
          </p:cNvSpPr>
          <p:nvPr/>
        </p:nvSpPr>
        <p:spPr bwMode="auto">
          <a:xfrm>
            <a:off x="2133600" y="4921250"/>
            <a:ext cx="1066800" cy="336550"/>
          </a:xfrm>
          <a:prstGeom prst="rect">
            <a:avLst/>
          </a:prstGeom>
          <a:noFill/>
          <a:ln w="9525">
            <a:noFill/>
            <a:miter lim="800000"/>
            <a:headEnd/>
            <a:tailEnd/>
          </a:ln>
        </p:spPr>
        <p:txBody>
          <a:bodyPr>
            <a:spAutoFit/>
          </a:bodyPr>
          <a:lstStyle/>
          <a:p>
            <a:pPr algn="l" eaLnBrk="0" hangingPunct="0">
              <a:spcBef>
                <a:spcPct val="50000"/>
              </a:spcBef>
            </a:pPr>
            <a:r>
              <a:rPr lang="it-IT" sz="1600" b="1">
                <a:solidFill>
                  <a:srgbClr val="008000"/>
                </a:solidFill>
                <a:latin typeface="Arial" charset="0"/>
              </a:rPr>
              <a:t>i   a  b</a:t>
            </a:r>
          </a:p>
        </p:txBody>
      </p:sp>
      <p:sp>
        <p:nvSpPr>
          <p:cNvPr id="12" name="Text Box 83"/>
          <p:cNvSpPr txBox="1">
            <a:spLocks noChangeArrowheads="1"/>
          </p:cNvSpPr>
          <p:nvPr/>
        </p:nvSpPr>
        <p:spPr bwMode="auto">
          <a:xfrm>
            <a:off x="6324600" y="2178050"/>
            <a:ext cx="1295400" cy="336550"/>
          </a:xfrm>
          <a:prstGeom prst="rect">
            <a:avLst/>
          </a:prstGeom>
          <a:noFill/>
          <a:ln w="9525">
            <a:noFill/>
            <a:miter lim="800000"/>
            <a:headEnd/>
            <a:tailEnd/>
          </a:ln>
        </p:spPr>
        <p:txBody>
          <a:bodyPr>
            <a:spAutoFit/>
          </a:bodyPr>
          <a:lstStyle/>
          <a:p>
            <a:pPr algn="l" eaLnBrk="0" hangingPunct="0">
              <a:spcBef>
                <a:spcPct val="50000"/>
              </a:spcBef>
            </a:pPr>
            <a:r>
              <a:rPr lang="it-IT" sz="1600" b="1">
                <a:solidFill>
                  <a:srgbClr val="008000"/>
                </a:solidFill>
                <a:latin typeface="Arial" charset="0"/>
              </a:rPr>
              <a:t>f  g    e</a:t>
            </a:r>
          </a:p>
        </p:txBody>
      </p:sp>
      <p:sp>
        <p:nvSpPr>
          <p:cNvPr id="13" name="Line 84"/>
          <p:cNvSpPr>
            <a:spLocks noChangeShapeType="1"/>
          </p:cNvSpPr>
          <p:nvPr/>
        </p:nvSpPr>
        <p:spPr bwMode="auto">
          <a:xfrm>
            <a:off x="3429000" y="1416050"/>
            <a:ext cx="0" cy="3581400"/>
          </a:xfrm>
          <a:prstGeom prst="line">
            <a:avLst/>
          </a:prstGeom>
          <a:noFill/>
          <a:ln w="9525">
            <a:solidFill>
              <a:srgbClr val="008000"/>
            </a:solidFill>
            <a:round/>
            <a:headEnd/>
            <a:tailEnd/>
          </a:ln>
        </p:spPr>
        <p:txBody>
          <a:bodyPr wrap="none" anchor="ctr"/>
          <a:lstStyle/>
          <a:p>
            <a:endParaRPr lang="it-IT"/>
          </a:p>
        </p:txBody>
      </p:sp>
      <p:sp>
        <p:nvSpPr>
          <p:cNvPr id="14" name="Line 85"/>
          <p:cNvSpPr>
            <a:spLocks noChangeShapeType="1"/>
          </p:cNvSpPr>
          <p:nvPr/>
        </p:nvSpPr>
        <p:spPr bwMode="auto">
          <a:xfrm>
            <a:off x="6858000" y="1416050"/>
            <a:ext cx="0" cy="3581400"/>
          </a:xfrm>
          <a:prstGeom prst="line">
            <a:avLst/>
          </a:prstGeom>
          <a:noFill/>
          <a:ln w="9525">
            <a:solidFill>
              <a:srgbClr val="008000"/>
            </a:solidFill>
            <a:round/>
            <a:headEnd/>
            <a:tailEnd/>
          </a:ln>
        </p:spPr>
        <p:txBody>
          <a:bodyPr wrap="none" anchor="ctr"/>
          <a:lstStyle/>
          <a:p>
            <a:endParaRPr lang="it-IT"/>
          </a:p>
        </p:txBody>
      </p:sp>
      <p:sp>
        <p:nvSpPr>
          <p:cNvPr id="15" name="Text Box 86"/>
          <p:cNvSpPr txBox="1">
            <a:spLocks noChangeArrowheads="1"/>
          </p:cNvSpPr>
          <p:nvPr/>
        </p:nvSpPr>
        <p:spPr bwMode="auto">
          <a:xfrm>
            <a:off x="3276600" y="4921250"/>
            <a:ext cx="1066800" cy="336550"/>
          </a:xfrm>
          <a:prstGeom prst="rect">
            <a:avLst/>
          </a:prstGeom>
          <a:noFill/>
          <a:ln w="9525">
            <a:noFill/>
            <a:miter lim="800000"/>
            <a:headEnd/>
            <a:tailEnd/>
          </a:ln>
        </p:spPr>
        <p:txBody>
          <a:bodyPr>
            <a:spAutoFit/>
          </a:bodyPr>
          <a:lstStyle/>
          <a:p>
            <a:pPr algn="l" eaLnBrk="0" hangingPunct="0">
              <a:spcBef>
                <a:spcPct val="50000"/>
              </a:spcBef>
            </a:pPr>
            <a:r>
              <a:rPr lang="it-IT" sz="1600" b="1">
                <a:solidFill>
                  <a:srgbClr val="008000"/>
                </a:solidFill>
                <a:latin typeface="Arial" charset="0"/>
              </a:rPr>
              <a:t>c        d</a:t>
            </a:r>
          </a:p>
        </p:txBody>
      </p:sp>
      <p:sp>
        <p:nvSpPr>
          <p:cNvPr id="16" name="Line 87"/>
          <p:cNvSpPr>
            <a:spLocks noChangeShapeType="1"/>
          </p:cNvSpPr>
          <p:nvPr/>
        </p:nvSpPr>
        <p:spPr bwMode="auto">
          <a:xfrm>
            <a:off x="4038600" y="1416050"/>
            <a:ext cx="0" cy="3581400"/>
          </a:xfrm>
          <a:prstGeom prst="line">
            <a:avLst/>
          </a:prstGeom>
          <a:noFill/>
          <a:ln w="9525">
            <a:solidFill>
              <a:srgbClr val="008000"/>
            </a:solidFill>
            <a:round/>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067175" y="765175"/>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graphicFrame>
        <p:nvGraphicFramePr>
          <p:cNvPr id="5" name="Object 3"/>
          <p:cNvGraphicFramePr>
            <a:graphicFrameLocks noChangeAspect="1"/>
          </p:cNvGraphicFramePr>
          <p:nvPr/>
        </p:nvGraphicFramePr>
        <p:xfrm>
          <a:off x="809625" y="1341438"/>
          <a:ext cx="7594600" cy="1881187"/>
        </p:xfrm>
        <a:graphic>
          <a:graphicData uri="http://schemas.openxmlformats.org/presentationml/2006/ole">
            <p:oleObj spid="_x0000_s158722" name="Equation" r:id="rId3" imgW="2768400" imgH="685800" progId="Equation.DSMT4">
              <p:embed/>
            </p:oleObj>
          </a:graphicData>
        </a:graphic>
      </p:graphicFrame>
      <p:graphicFrame>
        <p:nvGraphicFramePr>
          <p:cNvPr id="6" name="Object 4"/>
          <p:cNvGraphicFramePr>
            <a:graphicFrameLocks noChangeAspect="1"/>
          </p:cNvGraphicFramePr>
          <p:nvPr/>
        </p:nvGraphicFramePr>
        <p:xfrm>
          <a:off x="442913" y="4046538"/>
          <a:ext cx="8185150" cy="2232025"/>
        </p:xfrm>
        <a:graphic>
          <a:graphicData uri="http://schemas.openxmlformats.org/presentationml/2006/ole">
            <p:oleObj spid="_x0000_s158723" name="Equation" r:id="rId4" imgW="2984400" imgH="812520" progId="Equation.DSMT4">
              <p:embed/>
            </p:oleObj>
          </a:graphicData>
        </a:graphic>
      </p:graphicFrame>
      <p:sp>
        <p:nvSpPr>
          <p:cNvPr id="7" name="Text Box 5"/>
          <p:cNvSpPr txBox="1">
            <a:spLocks noChangeArrowheads="1"/>
          </p:cNvSpPr>
          <p:nvPr/>
        </p:nvSpPr>
        <p:spPr bwMode="auto">
          <a:xfrm>
            <a:off x="4067175" y="3573463"/>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28600" y="762000"/>
            <a:ext cx="86868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Assuming as duration of the summer evaporation period equal to the conventional one to 90 days, it is obtained</a:t>
            </a:r>
            <a:endParaRPr lang="it-IT" sz="2400" b="1" dirty="0">
              <a:solidFill>
                <a:schemeClr val="folHlink"/>
              </a:solidFill>
              <a:latin typeface="Arial" charset="0"/>
            </a:endParaRPr>
          </a:p>
        </p:txBody>
      </p:sp>
      <p:sp>
        <p:nvSpPr>
          <p:cNvPr id="5" name="Text Box 8"/>
          <p:cNvSpPr txBox="1">
            <a:spLocks noChangeArrowheads="1"/>
          </p:cNvSpPr>
          <p:nvPr/>
        </p:nvSpPr>
        <p:spPr bwMode="auto">
          <a:xfrm>
            <a:off x="533400" y="5334000"/>
            <a:ext cx="81534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The present structure, yet still give rise to water vapor condensation, is acceptable because </a:t>
            </a:r>
            <a:r>
              <a:rPr lang="it-IT" sz="2400" b="1" dirty="0" smtClean="0">
                <a:solidFill>
                  <a:schemeClr val="hlink"/>
                </a:solidFill>
                <a:latin typeface="Arial" charset="0"/>
              </a:rPr>
              <a:t>m</a:t>
            </a:r>
            <a:r>
              <a:rPr lang="it-IT" sz="2400" b="1" baseline="-25000" dirty="0" smtClean="0">
                <a:solidFill>
                  <a:schemeClr val="hlink"/>
                </a:solidFill>
                <a:latin typeface="Arial" charset="0"/>
              </a:rPr>
              <a:t>e</a:t>
            </a:r>
            <a:r>
              <a:rPr lang="it-IT" sz="2400" b="1" dirty="0" smtClean="0">
                <a:solidFill>
                  <a:schemeClr val="hlink"/>
                </a:solidFill>
                <a:latin typeface="Arial" charset="0"/>
              </a:rPr>
              <a:t>&gt;</a:t>
            </a:r>
            <a:r>
              <a:rPr lang="it-IT" sz="2400" b="1" dirty="0" err="1" smtClean="0">
                <a:solidFill>
                  <a:schemeClr val="hlink"/>
                </a:solidFill>
                <a:latin typeface="Arial" charset="0"/>
              </a:rPr>
              <a:t>m</a:t>
            </a:r>
            <a:r>
              <a:rPr lang="it-IT" sz="2400" b="1" baseline="-25000" dirty="0" err="1" smtClean="0">
                <a:solidFill>
                  <a:schemeClr val="hlink"/>
                </a:solidFill>
                <a:latin typeface="Arial" charset="0"/>
              </a:rPr>
              <a:t>c</a:t>
            </a:r>
            <a:endParaRPr lang="it-IT" sz="2400" b="1" dirty="0">
              <a:solidFill>
                <a:schemeClr val="hlink"/>
              </a:solidFill>
              <a:latin typeface="Arial" charset="0"/>
            </a:endParaRPr>
          </a:p>
        </p:txBody>
      </p:sp>
      <p:sp>
        <p:nvSpPr>
          <p:cNvPr id="6" name="Text Box 9"/>
          <p:cNvSpPr txBox="1">
            <a:spLocks noChangeArrowheads="1"/>
          </p:cNvSpPr>
          <p:nvPr/>
        </p:nvSpPr>
        <p:spPr bwMode="auto">
          <a:xfrm>
            <a:off x="4067175" y="22098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graphicFrame>
        <p:nvGraphicFramePr>
          <p:cNvPr id="7" name="Object 10"/>
          <p:cNvGraphicFramePr>
            <a:graphicFrameLocks noChangeAspect="1"/>
          </p:cNvGraphicFramePr>
          <p:nvPr/>
        </p:nvGraphicFramePr>
        <p:xfrm>
          <a:off x="2493963" y="3124200"/>
          <a:ext cx="4151312" cy="1023938"/>
        </p:xfrm>
        <a:graphic>
          <a:graphicData uri="http://schemas.openxmlformats.org/presentationml/2006/ole">
            <p:oleObj spid="_x0000_s159746" name="Equation" r:id="rId3" imgW="1587240" imgH="393480" progId="Equation.DSMT4">
              <p:embed/>
            </p:oleObj>
          </a:graphicData>
        </a:graphic>
      </p:graphicFrame>
      <p:sp>
        <p:nvSpPr>
          <p:cNvPr id="8" name="Text Box 11"/>
          <p:cNvSpPr txBox="1">
            <a:spLocks noChangeArrowheads="1"/>
          </p:cNvSpPr>
          <p:nvPr/>
        </p:nvSpPr>
        <p:spPr bwMode="auto">
          <a:xfrm>
            <a:off x="4114800" y="45720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609600"/>
            <a:ext cx="8229600" cy="1163216"/>
          </a:xfrm>
          <a:ln>
            <a:miter lim="800000"/>
            <a:headEnd/>
            <a:tailEnd/>
          </a:ln>
        </p:spPr>
        <p:txBody>
          <a:bodyPr vert="horz" wrap="square" lIns="91440" tIns="45720" rIns="91440" bIns="45720" numCol="1" anchor="t" anchorCtr="0" compatLnSpc="1">
            <a:prstTxWarp prst="textNoShape">
              <a:avLst/>
            </a:prstTxWarp>
            <a:noAutofit/>
          </a:bodyPr>
          <a:lstStyle/>
          <a:p>
            <a:pPr eaLnBrk="1" hangingPunct="1">
              <a:defRPr/>
            </a:pPr>
            <a:r>
              <a:rPr lang="en-US" sz="3600" dirty="0" smtClean="0">
                <a:solidFill>
                  <a:schemeClr val="hlink"/>
                </a:solidFill>
                <a:latin typeface="Arial" charset="0"/>
              </a:rPr>
              <a:t>Partial differential equation of mass vapor diffusion</a:t>
            </a:r>
          </a:p>
        </p:txBody>
      </p:sp>
      <p:grpSp>
        <p:nvGrpSpPr>
          <p:cNvPr id="5" name="Group 35"/>
          <p:cNvGrpSpPr>
            <a:grpSpLocks/>
          </p:cNvGrpSpPr>
          <p:nvPr/>
        </p:nvGrpSpPr>
        <p:grpSpPr bwMode="auto">
          <a:xfrm>
            <a:off x="914400" y="4640263"/>
            <a:ext cx="1531938" cy="1512887"/>
            <a:chOff x="576" y="2923"/>
            <a:chExt cx="965" cy="953"/>
          </a:xfrm>
        </p:grpSpPr>
        <p:sp>
          <p:nvSpPr>
            <p:cNvPr id="6" name="Line 11"/>
            <p:cNvSpPr>
              <a:spLocks noChangeShapeType="1"/>
            </p:cNvSpPr>
            <p:nvPr/>
          </p:nvSpPr>
          <p:spPr bwMode="auto">
            <a:xfrm>
              <a:off x="1042" y="2923"/>
              <a:ext cx="0" cy="635"/>
            </a:xfrm>
            <a:prstGeom prst="line">
              <a:avLst/>
            </a:prstGeom>
            <a:noFill/>
            <a:ln w="9525">
              <a:solidFill>
                <a:schemeClr val="tx1"/>
              </a:solidFill>
              <a:round/>
              <a:headEnd type="triangle" w="med" len="med"/>
              <a:tailEnd/>
            </a:ln>
          </p:spPr>
          <p:txBody>
            <a:bodyPr/>
            <a:lstStyle/>
            <a:p>
              <a:endParaRPr lang="it-IT"/>
            </a:p>
          </p:txBody>
        </p:sp>
        <p:sp>
          <p:nvSpPr>
            <p:cNvPr id="7" name="Line 12"/>
            <p:cNvSpPr>
              <a:spLocks noChangeShapeType="1"/>
            </p:cNvSpPr>
            <p:nvPr/>
          </p:nvSpPr>
          <p:spPr bwMode="auto">
            <a:xfrm flipH="1">
              <a:off x="680" y="3558"/>
              <a:ext cx="362" cy="318"/>
            </a:xfrm>
            <a:prstGeom prst="line">
              <a:avLst/>
            </a:prstGeom>
            <a:noFill/>
            <a:ln w="9525">
              <a:solidFill>
                <a:schemeClr val="tx1"/>
              </a:solidFill>
              <a:round/>
              <a:headEnd/>
              <a:tailEnd type="triangle" w="med" len="med"/>
            </a:ln>
          </p:spPr>
          <p:txBody>
            <a:bodyPr/>
            <a:lstStyle/>
            <a:p>
              <a:endParaRPr lang="it-IT"/>
            </a:p>
          </p:txBody>
        </p:sp>
        <p:sp>
          <p:nvSpPr>
            <p:cNvPr id="8" name="Line 13"/>
            <p:cNvSpPr>
              <a:spLocks noChangeShapeType="1"/>
            </p:cNvSpPr>
            <p:nvPr/>
          </p:nvSpPr>
          <p:spPr bwMode="auto">
            <a:xfrm>
              <a:off x="1042" y="3558"/>
              <a:ext cx="499" cy="0"/>
            </a:xfrm>
            <a:prstGeom prst="line">
              <a:avLst/>
            </a:prstGeom>
            <a:noFill/>
            <a:ln w="9525">
              <a:solidFill>
                <a:schemeClr val="tx1"/>
              </a:solidFill>
              <a:round/>
              <a:headEnd/>
              <a:tailEnd type="triangle" w="med" len="med"/>
            </a:ln>
          </p:spPr>
          <p:txBody>
            <a:bodyPr/>
            <a:lstStyle/>
            <a:p>
              <a:endParaRPr lang="it-IT"/>
            </a:p>
          </p:txBody>
        </p:sp>
        <p:sp>
          <p:nvSpPr>
            <p:cNvPr id="9" name="Text Box 14"/>
            <p:cNvSpPr txBox="1">
              <a:spLocks noChangeArrowheads="1"/>
            </p:cNvSpPr>
            <p:nvPr/>
          </p:nvSpPr>
          <p:spPr bwMode="auto">
            <a:xfrm>
              <a:off x="576" y="3579"/>
              <a:ext cx="184" cy="231"/>
            </a:xfrm>
            <a:prstGeom prst="rect">
              <a:avLst/>
            </a:prstGeom>
            <a:noFill/>
            <a:ln w="9525">
              <a:noFill/>
              <a:miter lim="800000"/>
              <a:headEnd/>
              <a:tailEnd/>
            </a:ln>
          </p:spPr>
          <p:txBody>
            <a:bodyPr wrap="none">
              <a:spAutoFit/>
            </a:bodyPr>
            <a:lstStyle/>
            <a:p>
              <a:pPr algn="l"/>
              <a:r>
                <a:rPr lang="it-IT" b="1"/>
                <a:t>z</a:t>
              </a:r>
            </a:p>
          </p:txBody>
        </p:sp>
        <p:sp>
          <p:nvSpPr>
            <p:cNvPr id="10" name="Text Box 15"/>
            <p:cNvSpPr txBox="1">
              <a:spLocks noChangeArrowheads="1"/>
            </p:cNvSpPr>
            <p:nvPr/>
          </p:nvSpPr>
          <p:spPr bwMode="auto">
            <a:xfrm>
              <a:off x="1257" y="3352"/>
              <a:ext cx="188" cy="231"/>
            </a:xfrm>
            <a:prstGeom prst="rect">
              <a:avLst/>
            </a:prstGeom>
            <a:noFill/>
            <a:ln w="9525">
              <a:noFill/>
              <a:miter lim="800000"/>
              <a:headEnd/>
              <a:tailEnd/>
            </a:ln>
          </p:spPr>
          <p:txBody>
            <a:bodyPr wrap="none">
              <a:spAutoFit/>
            </a:bodyPr>
            <a:lstStyle/>
            <a:p>
              <a:pPr algn="l"/>
              <a:r>
                <a:rPr lang="it-IT" b="1"/>
                <a:t>x</a:t>
              </a:r>
            </a:p>
          </p:txBody>
        </p:sp>
        <p:sp>
          <p:nvSpPr>
            <p:cNvPr id="11" name="Text Box 16"/>
            <p:cNvSpPr txBox="1">
              <a:spLocks noChangeArrowheads="1"/>
            </p:cNvSpPr>
            <p:nvPr/>
          </p:nvSpPr>
          <p:spPr bwMode="auto">
            <a:xfrm>
              <a:off x="803" y="2944"/>
              <a:ext cx="184" cy="231"/>
            </a:xfrm>
            <a:prstGeom prst="rect">
              <a:avLst/>
            </a:prstGeom>
            <a:noFill/>
            <a:ln w="9525">
              <a:noFill/>
              <a:miter lim="800000"/>
              <a:headEnd/>
              <a:tailEnd/>
            </a:ln>
          </p:spPr>
          <p:txBody>
            <a:bodyPr wrap="none">
              <a:spAutoFit/>
            </a:bodyPr>
            <a:lstStyle/>
            <a:p>
              <a:pPr algn="l"/>
              <a:r>
                <a:rPr lang="it-IT" b="1"/>
                <a:t>y</a:t>
              </a:r>
            </a:p>
          </p:txBody>
        </p:sp>
      </p:grpSp>
      <p:graphicFrame>
        <p:nvGraphicFramePr>
          <p:cNvPr id="12" name="Object 1024"/>
          <p:cNvGraphicFramePr>
            <a:graphicFrameLocks noChangeAspect="1"/>
          </p:cNvGraphicFramePr>
          <p:nvPr>
            <p:ph sz="half" idx="4294967295"/>
          </p:nvPr>
        </p:nvGraphicFramePr>
        <p:xfrm>
          <a:off x="217488" y="3197225"/>
          <a:ext cx="3059112" cy="917575"/>
        </p:xfrm>
        <a:graphic>
          <a:graphicData uri="http://schemas.openxmlformats.org/presentationml/2006/ole">
            <p:oleObj spid="_x0000_s7170" name="Equation" r:id="rId3" imgW="761760" imgH="228600" progId="Equation.DSMT4">
              <p:embed/>
            </p:oleObj>
          </a:graphicData>
        </a:graphic>
      </p:graphicFrame>
      <p:graphicFrame>
        <p:nvGraphicFramePr>
          <p:cNvPr id="13" name="Object 1025"/>
          <p:cNvGraphicFramePr>
            <a:graphicFrameLocks noChangeAspect="1"/>
          </p:cNvGraphicFramePr>
          <p:nvPr/>
        </p:nvGraphicFramePr>
        <p:xfrm>
          <a:off x="4848225" y="1695450"/>
          <a:ext cx="2879725" cy="1352550"/>
        </p:xfrm>
        <a:graphic>
          <a:graphicData uri="http://schemas.openxmlformats.org/presentationml/2006/ole">
            <p:oleObj spid="_x0000_s7171" name="Equation" r:id="rId4" imgW="838080" imgH="393480" progId="Equation.DSMT4">
              <p:embed/>
            </p:oleObj>
          </a:graphicData>
        </a:graphic>
      </p:graphicFrame>
      <p:graphicFrame>
        <p:nvGraphicFramePr>
          <p:cNvPr id="14" name="Object 1026"/>
          <p:cNvGraphicFramePr>
            <a:graphicFrameLocks noChangeAspect="1"/>
          </p:cNvGraphicFramePr>
          <p:nvPr/>
        </p:nvGraphicFramePr>
        <p:xfrm>
          <a:off x="4819650" y="3460750"/>
          <a:ext cx="2879725" cy="1416050"/>
        </p:xfrm>
        <a:graphic>
          <a:graphicData uri="http://schemas.openxmlformats.org/presentationml/2006/ole">
            <p:oleObj spid="_x0000_s7172" name="Equation" r:id="rId5" imgW="850680" imgH="419040" progId="Equation.DSMT4">
              <p:embed/>
            </p:oleObj>
          </a:graphicData>
        </a:graphic>
      </p:graphicFrame>
      <p:graphicFrame>
        <p:nvGraphicFramePr>
          <p:cNvPr id="15" name="Object 1027"/>
          <p:cNvGraphicFramePr>
            <a:graphicFrameLocks noChangeAspect="1"/>
          </p:cNvGraphicFramePr>
          <p:nvPr/>
        </p:nvGraphicFramePr>
        <p:xfrm>
          <a:off x="4848225" y="5049838"/>
          <a:ext cx="2879725" cy="1350962"/>
        </p:xfrm>
        <a:graphic>
          <a:graphicData uri="http://schemas.openxmlformats.org/presentationml/2006/ole">
            <p:oleObj spid="_x0000_s7173" name="Equation" r:id="rId6" imgW="838080" imgH="393480" progId="Equation.DSMT4">
              <p:embed/>
            </p:oleObj>
          </a:graphicData>
        </a:graphic>
      </p:graphicFrame>
      <p:sp>
        <p:nvSpPr>
          <p:cNvPr id="16" name="Line 32"/>
          <p:cNvSpPr>
            <a:spLocks noChangeShapeType="1"/>
          </p:cNvSpPr>
          <p:nvPr/>
        </p:nvSpPr>
        <p:spPr bwMode="auto">
          <a:xfrm flipV="1">
            <a:off x="3352800" y="2590800"/>
            <a:ext cx="1371600" cy="838200"/>
          </a:xfrm>
          <a:prstGeom prst="line">
            <a:avLst/>
          </a:prstGeom>
          <a:noFill/>
          <a:ln w="31750">
            <a:solidFill>
              <a:schemeClr val="hlink"/>
            </a:solidFill>
            <a:round/>
            <a:headEnd/>
            <a:tailEnd type="triangle" w="med" len="med"/>
          </a:ln>
        </p:spPr>
        <p:txBody>
          <a:bodyPr/>
          <a:lstStyle/>
          <a:p>
            <a:endParaRPr lang="it-IT"/>
          </a:p>
        </p:txBody>
      </p:sp>
      <p:sp>
        <p:nvSpPr>
          <p:cNvPr id="17" name="Line 33"/>
          <p:cNvSpPr>
            <a:spLocks noChangeShapeType="1"/>
          </p:cNvSpPr>
          <p:nvPr/>
        </p:nvSpPr>
        <p:spPr bwMode="auto">
          <a:xfrm>
            <a:off x="3352800" y="3733800"/>
            <a:ext cx="1371600" cy="457200"/>
          </a:xfrm>
          <a:prstGeom prst="line">
            <a:avLst/>
          </a:prstGeom>
          <a:noFill/>
          <a:ln w="31750">
            <a:solidFill>
              <a:schemeClr val="hlink"/>
            </a:solidFill>
            <a:round/>
            <a:headEnd/>
            <a:tailEnd type="triangle" w="med" len="med"/>
          </a:ln>
        </p:spPr>
        <p:txBody>
          <a:bodyPr/>
          <a:lstStyle/>
          <a:p>
            <a:endParaRPr lang="it-IT"/>
          </a:p>
        </p:txBody>
      </p:sp>
      <p:sp>
        <p:nvSpPr>
          <p:cNvPr id="18" name="Line 34"/>
          <p:cNvSpPr>
            <a:spLocks noChangeShapeType="1"/>
          </p:cNvSpPr>
          <p:nvPr/>
        </p:nvSpPr>
        <p:spPr bwMode="auto">
          <a:xfrm>
            <a:off x="3352800" y="4038600"/>
            <a:ext cx="1447800" cy="1676400"/>
          </a:xfrm>
          <a:prstGeom prst="line">
            <a:avLst/>
          </a:prstGeom>
          <a:noFill/>
          <a:ln w="31750">
            <a:solidFill>
              <a:schemeClr val="hlink"/>
            </a:solidFill>
            <a:round/>
            <a:headEnd/>
            <a:tailEnd type="triangle" w="med" len="med"/>
          </a:ln>
        </p:spPr>
        <p:txBody>
          <a:bodyPr/>
          <a:lstStyle/>
          <a:p>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o 29"/>
          <p:cNvGrpSpPr/>
          <p:nvPr/>
        </p:nvGrpSpPr>
        <p:grpSpPr>
          <a:xfrm>
            <a:off x="755576" y="3573016"/>
            <a:ext cx="5013647" cy="2879725"/>
            <a:chOff x="755576" y="3573016"/>
            <a:chExt cx="5013647" cy="2879725"/>
          </a:xfrm>
        </p:grpSpPr>
        <p:sp>
          <p:nvSpPr>
            <p:cNvPr id="6" name="Line 4"/>
            <p:cNvSpPr>
              <a:spLocks noChangeShapeType="1"/>
            </p:cNvSpPr>
            <p:nvPr/>
          </p:nvSpPr>
          <p:spPr bwMode="auto">
            <a:xfrm>
              <a:off x="3944864" y="3573016"/>
              <a:ext cx="0" cy="959908"/>
            </a:xfrm>
            <a:prstGeom prst="line">
              <a:avLst/>
            </a:prstGeom>
            <a:noFill/>
            <a:ln w="12700">
              <a:solidFill>
                <a:schemeClr val="tx1"/>
              </a:solidFill>
              <a:round/>
              <a:headEnd type="triangle" w="med" len="med"/>
              <a:tailEnd/>
            </a:ln>
          </p:spPr>
          <p:txBody>
            <a:bodyPr/>
            <a:lstStyle/>
            <a:p>
              <a:endParaRPr lang="it-IT"/>
            </a:p>
          </p:txBody>
        </p:sp>
        <p:sp>
          <p:nvSpPr>
            <p:cNvPr id="7" name="Rectangle 6"/>
            <p:cNvSpPr>
              <a:spLocks noChangeArrowheads="1"/>
            </p:cNvSpPr>
            <p:nvPr/>
          </p:nvSpPr>
          <p:spPr bwMode="auto">
            <a:xfrm>
              <a:off x="3059832" y="4797152"/>
              <a:ext cx="1224136" cy="1174565"/>
            </a:xfrm>
            <a:prstGeom prst="rect">
              <a:avLst/>
            </a:prstGeom>
            <a:noFill/>
            <a:ln w="9525">
              <a:miter lim="800000"/>
              <a:headEnd/>
              <a:tailEnd/>
            </a:ln>
            <a:scene3d>
              <a:camera prst="legacyObliqueTopRight"/>
              <a:lightRig rig="legacyFlat3" dir="b"/>
            </a:scene3d>
            <a:sp3d extrusionH="1090600" prstMaterial="legacyWireframe">
              <a:bevelT w="13500" h="13500" prst="angle"/>
              <a:bevelB w="13500" h="13500" prst="angle"/>
              <a:extrusionClr>
                <a:schemeClr val="tx1"/>
              </a:extrusionClr>
            </a:sp3d>
          </p:spPr>
          <p:txBody>
            <a:bodyPr wrap="none" anchor="ctr">
              <a:flatTx/>
            </a:bodyPr>
            <a:lstStyle/>
            <a:p>
              <a:endParaRPr lang="it-IT"/>
            </a:p>
          </p:txBody>
        </p:sp>
        <p:sp>
          <p:nvSpPr>
            <p:cNvPr id="8" name="Line 7"/>
            <p:cNvSpPr>
              <a:spLocks noChangeShapeType="1"/>
            </p:cNvSpPr>
            <p:nvPr/>
          </p:nvSpPr>
          <p:spPr bwMode="auto">
            <a:xfrm>
              <a:off x="1495351" y="4493621"/>
              <a:ext cx="0" cy="1097470"/>
            </a:xfrm>
            <a:prstGeom prst="line">
              <a:avLst/>
            </a:prstGeom>
            <a:noFill/>
            <a:ln w="9525">
              <a:solidFill>
                <a:schemeClr val="tx1"/>
              </a:solidFill>
              <a:round/>
              <a:headEnd type="triangle" w="med" len="med"/>
              <a:tailEnd/>
            </a:ln>
          </p:spPr>
          <p:txBody>
            <a:bodyPr/>
            <a:lstStyle/>
            <a:p>
              <a:endParaRPr lang="it-IT"/>
            </a:p>
          </p:txBody>
        </p:sp>
        <p:sp>
          <p:nvSpPr>
            <p:cNvPr id="9" name="Line 8"/>
            <p:cNvSpPr>
              <a:spLocks noChangeShapeType="1"/>
            </p:cNvSpPr>
            <p:nvPr/>
          </p:nvSpPr>
          <p:spPr bwMode="auto">
            <a:xfrm flipH="1">
              <a:off x="920676" y="5591091"/>
              <a:ext cx="574675" cy="548735"/>
            </a:xfrm>
            <a:prstGeom prst="line">
              <a:avLst/>
            </a:prstGeom>
            <a:noFill/>
            <a:ln w="9525">
              <a:solidFill>
                <a:schemeClr val="tx1"/>
              </a:solidFill>
              <a:round/>
              <a:headEnd/>
              <a:tailEnd type="triangle" w="med" len="med"/>
            </a:ln>
          </p:spPr>
          <p:txBody>
            <a:bodyPr/>
            <a:lstStyle/>
            <a:p>
              <a:endParaRPr lang="it-IT"/>
            </a:p>
          </p:txBody>
        </p:sp>
        <p:sp>
          <p:nvSpPr>
            <p:cNvPr id="10" name="Line 9"/>
            <p:cNvSpPr>
              <a:spLocks noChangeShapeType="1"/>
            </p:cNvSpPr>
            <p:nvPr/>
          </p:nvSpPr>
          <p:spPr bwMode="auto">
            <a:xfrm>
              <a:off x="1495351" y="5591091"/>
              <a:ext cx="792163" cy="0"/>
            </a:xfrm>
            <a:prstGeom prst="line">
              <a:avLst/>
            </a:prstGeom>
            <a:noFill/>
            <a:ln w="9525">
              <a:solidFill>
                <a:schemeClr val="tx1"/>
              </a:solidFill>
              <a:round/>
              <a:headEnd/>
              <a:tailEnd type="triangle" w="med" len="med"/>
            </a:ln>
          </p:spPr>
          <p:txBody>
            <a:bodyPr/>
            <a:lstStyle/>
            <a:p>
              <a:endParaRPr lang="it-IT"/>
            </a:p>
          </p:txBody>
        </p:sp>
        <p:sp>
          <p:nvSpPr>
            <p:cNvPr id="11" name="Text Box 10"/>
            <p:cNvSpPr txBox="1">
              <a:spLocks noChangeArrowheads="1"/>
            </p:cNvSpPr>
            <p:nvPr/>
          </p:nvSpPr>
          <p:spPr bwMode="auto">
            <a:xfrm>
              <a:off x="755576" y="5627371"/>
              <a:ext cx="292100" cy="367335"/>
            </a:xfrm>
            <a:prstGeom prst="rect">
              <a:avLst/>
            </a:prstGeom>
            <a:noFill/>
            <a:ln w="9525">
              <a:noFill/>
              <a:miter lim="800000"/>
              <a:headEnd/>
              <a:tailEnd/>
            </a:ln>
          </p:spPr>
          <p:txBody>
            <a:bodyPr wrap="none">
              <a:spAutoFit/>
            </a:bodyPr>
            <a:lstStyle/>
            <a:p>
              <a:pPr algn="l"/>
              <a:r>
                <a:rPr lang="it-IT" b="1"/>
                <a:t>z</a:t>
              </a:r>
            </a:p>
          </p:txBody>
        </p:sp>
        <p:sp>
          <p:nvSpPr>
            <p:cNvPr id="12" name="Text Box 11"/>
            <p:cNvSpPr txBox="1">
              <a:spLocks noChangeArrowheads="1"/>
            </p:cNvSpPr>
            <p:nvPr/>
          </p:nvSpPr>
          <p:spPr bwMode="auto">
            <a:xfrm>
              <a:off x="1836664" y="5235849"/>
              <a:ext cx="298450" cy="365823"/>
            </a:xfrm>
            <a:prstGeom prst="rect">
              <a:avLst/>
            </a:prstGeom>
            <a:noFill/>
            <a:ln w="9525">
              <a:noFill/>
              <a:miter lim="800000"/>
              <a:headEnd/>
              <a:tailEnd/>
            </a:ln>
          </p:spPr>
          <p:txBody>
            <a:bodyPr wrap="none">
              <a:spAutoFit/>
            </a:bodyPr>
            <a:lstStyle/>
            <a:p>
              <a:pPr algn="l"/>
              <a:r>
                <a:rPr lang="it-IT" b="1"/>
                <a:t>x</a:t>
              </a:r>
            </a:p>
          </p:txBody>
        </p:sp>
        <p:sp>
          <p:nvSpPr>
            <p:cNvPr id="13" name="Text Box 12"/>
            <p:cNvSpPr txBox="1">
              <a:spLocks noChangeArrowheads="1"/>
            </p:cNvSpPr>
            <p:nvPr/>
          </p:nvSpPr>
          <p:spPr bwMode="auto">
            <a:xfrm>
              <a:off x="1115939" y="4529901"/>
              <a:ext cx="292100" cy="367335"/>
            </a:xfrm>
            <a:prstGeom prst="rect">
              <a:avLst/>
            </a:prstGeom>
            <a:noFill/>
            <a:ln w="9525">
              <a:noFill/>
              <a:miter lim="800000"/>
              <a:headEnd/>
              <a:tailEnd/>
            </a:ln>
          </p:spPr>
          <p:txBody>
            <a:bodyPr wrap="none">
              <a:spAutoFit/>
            </a:bodyPr>
            <a:lstStyle/>
            <a:p>
              <a:pPr algn="l"/>
              <a:r>
                <a:rPr lang="it-IT" b="1"/>
                <a:t>y</a:t>
              </a:r>
            </a:p>
          </p:txBody>
        </p:sp>
        <p:sp>
          <p:nvSpPr>
            <p:cNvPr id="14" name="Line 13"/>
            <p:cNvSpPr>
              <a:spLocks noChangeShapeType="1"/>
            </p:cNvSpPr>
            <p:nvPr/>
          </p:nvSpPr>
          <p:spPr bwMode="auto">
            <a:xfrm>
              <a:off x="2360539" y="5120963"/>
              <a:ext cx="792163" cy="0"/>
            </a:xfrm>
            <a:prstGeom prst="line">
              <a:avLst/>
            </a:prstGeom>
            <a:noFill/>
            <a:ln w="12700">
              <a:solidFill>
                <a:schemeClr val="tx1"/>
              </a:solidFill>
              <a:round/>
              <a:headEnd/>
              <a:tailEnd/>
            </a:ln>
          </p:spPr>
          <p:txBody>
            <a:bodyPr/>
            <a:lstStyle/>
            <a:p>
              <a:endParaRPr lang="it-IT"/>
            </a:p>
          </p:txBody>
        </p:sp>
        <p:sp>
          <p:nvSpPr>
            <p:cNvPr id="15" name="Line 14"/>
            <p:cNvSpPr>
              <a:spLocks noChangeShapeType="1"/>
            </p:cNvSpPr>
            <p:nvPr/>
          </p:nvSpPr>
          <p:spPr bwMode="auto">
            <a:xfrm>
              <a:off x="4499992" y="5085184"/>
              <a:ext cx="792163" cy="0"/>
            </a:xfrm>
            <a:prstGeom prst="line">
              <a:avLst/>
            </a:prstGeom>
            <a:noFill/>
            <a:ln w="12700">
              <a:solidFill>
                <a:schemeClr val="tx1"/>
              </a:solidFill>
              <a:round/>
              <a:headEnd/>
              <a:tailEnd type="triangle" w="med" len="med"/>
            </a:ln>
          </p:spPr>
          <p:txBody>
            <a:bodyPr/>
            <a:lstStyle/>
            <a:p>
              <a:endParaRPr lang="it-IT"/>
            </a:p>
          </p:txBody>
        </p:sp>
        <p:sp>
          <p:nvSpPr>
            <p:cNvPr id="16" name="Line 15"/>
            <p:cNvSpPr>
              <a:spLocks noChangeShapeType="1"/>
            </p:cNvSpPr>
            <p:nvPr/>
          </p:nvSpPr>
          <p:spPr bwMode="auto">
            <a:xfrm>
              <a:off x="3944864" y="5982613"/>
              <a:ext cx="0" cy="470128"/>
            </a:xfrm>
            <a:prstGeom prst="line">
              <a:avLst/>
            </a:prstGeom>
            <a:noFill/>
            <a:ln w="12700">
              <a:solidFill>
                <a:schemeClr val="tx1"/>
              </a:solidFill>
              <a:round/>
              <a:headEnd/>
              <a:tailEnd/>
            </a:ln>
          </p:spPr>
          <p:txBody>
            <a:bodyPr/>
            <a:lstStyle/>
            <a:p>
              <a:endParaRPr lang="it-IT"/>
            </a:p>
          </p:txBody>
        </p:sp>
        <p:sp>
          <p:nvSpPr>
            <p:cNvPr id="17" name="Line 16"/>
            <p:cNvSpPr>
              <a:spLocks noChangeShapeType="1"/>
            </p:cNvSpPr>
            <p:nvPr/>
          </p:nvSpPr>
          <p:spPr bwMode="auto">
            <a:xfrm flipH="1">
              <a:off x="3079676" y="5356783"/>
              <a:ext cx="792163" cy="783043"/>
            </a:xfrm>
            <a:prstGeom prst="line">
              <a:avLst/>
            </a:prstGeom>
            <a:noFill/>
            <a:ln w="12700">
              <a:solidFill>
                <a:schemeClr val="tx1"/>
              </a:solidFill>
              <a:round/>
              <a:headEnd/>
              <a:tailEnd type="triangle" w="med" len="med"/>
            </a:ln>
          </p:spPr>
          <p:txBody>
            <a:bodyPr/>
            <a:lstStyle/>
            <a:p>
              <a:endParaRPr lang="it-IT"/>
            </a:p>
          </p:txBody>
        </p:sp>
        <p:sp>
          <p:nvSpPr>
            <p:cNvPr id="18" name="Text Box 17"/>
            <p:cNvSpPr txBox="1">
              <a:spLocks noChangeArrowheads="1"/>
            </p:cNvSpPr>
            <p:nvPr/>
          </p:nvSpPr>
          <p:spPr bwMode="auto">
            <a:xfrm>
              <a:off x="2339901" y="4641764"/>
              <a:ext cx="441325" cy="396057"/>
            </a:xfrm>
            <a:prstGeom prst="rect">
              <a:avLst/>
            </a:prstGeom>
            <a:noFill/>
            <a:ln w="9525">
              <a:noFill/>
              <a:miter lim="800000"/>
              <a:headEnd/>
              <a:tailEnd/>
            </a:ln>
          </p:spPr>
          <p:txBody>
            <a:bodyPr wrap="none">
              <a:spAutoFit/>
            </a:bodyPr>
            <a:lstStyle/>
            <a:p>
              <a:pPr algn="l"/>
              <a:r>
                <a:rPr lang="it-IT" sz="2000" b="1" i="1">
                  <a:sym typeface="Symbol" pitchFamily="18" charset="2"/>
                </a:rPr>
                <a:t></a:t>
              </a:r>
              <a:r>
                <a:rPr lang="it-IT" sz="2000" b="1" baseline="-25000"/>
                <a:t>x</a:t>
              </a:r>
            </a:p>
          </p:txBody>
        </p:sp>
        <p:sp>
          <p:nvSpPr>
            <p:cNvPr id="19" name="Text Box 18"/>
            <p:cNvSpPr txBox="1">
              <a:spLocks noChangeArrowheads="1"/>
            </p:cNvSpPr>
            <p:nvPr/>
          </p:nvSpPr>
          <p:spPr bwMode="auto">
            <a:xfrm>
              <a:off x="5004048" y="4653136"/>
              <a:ext cx="765175" cy="396057"/>
            </a:xfrm>
            <a:prstGeom prst="rect">
              <a:avLst/>
            </a:prstGeom>
            <a:noFill/>
            <a:ln w="9525">
              <a:noFill/>
              <a:miter lim="800000"/>
              <a:headEnd/>
              <a:tailEnd/>
            </a:ln>
          </p:spPr>
          <p:txBody>
            <a:bodyPr>
              <a:spAutoFit/>
            </a:bodyPr>
            <a:lstStyle/>
            <a:p>
              <a:pPr algn="l"/>
              <a:r>
                <a:rPr lang="it-IT" sz="2000" b="1" i="1">
                  <a:sym typeface="Symbol" pitchFamily="18" charset="2"/>
                </a:rPr>
                <a:t></a:t>
              </a:r>
              <a:r>
                <a:rPr lang="it-IT" sz="2000" b="1" baseline="-25000"/>
                <a:t> x+dx</a:t>
              </a:r>
            </a:p>
          </p:txBody>
        </p:sp>
        <p:sp>
          <p:nvSpPr>
            <p:cNvPr id="20" name="Text Box 19"/>
            <p:cNvSpPr txBox="1">
              <a:spLocks noChangeArrowheads="1"/>
            </p:cNvSpPr>
            <p:nvPr/>
          </p:nvSpPr>
          <p:spPr bwMode="auto">
            <a:xfrm>
              <a:off x="4011539" y="5940286"/>
              <a:ext cx="554038" cy="396057"/>
            </a:xfrm>
            <a:prstGeom prst="rect">
              <a:avLst/>
            </a:prstGeom>
            <a:noFill/>
            <a:ln w="9525">
              <a:noFill/>
              <a:miter lim="800000"/>
              <a:headEnd/>
              <a:tailEnd/>
            </a:ln>
          </p:spPr>
          <p:txBody>
            <a:bodyPr>
              <a:spAutoFit/>
            </a:bodyPr>
            <a:lstStyle/>
            <a:p>
              <a:pPr algn="l"/>
              <a:r>
                <a:rPr lang="it-IT" sz="2000" b="1" i="1">
                  <a:sym typeface="Symbol" pitchFamily="18" charset="2"/>
                </a:rPr>
                <a:t></a:t>
              </a:r>
              <a:r>
                <a:rPr lang="it-IT" sz="2000" b="1" baseline="-25000"/>
                <a:t>y</a:t>
              </a:r>
            </a:p>
          </p:txBody>
        </p:sp>
        <p:sp>
          <p:nvSpPr>
            <p:cNvPr id="21" name="Text Box 20"/>
            <p:cNvSpPr txBox="1">
              <a:spLocks noChangeArrowheads="1"/>
            </p:cNvSpPr>
            <p:nvPr/>
          </p:nvSpPr>
          <p:spPr bwMode="auto">
            <a:xfrm>
              <a:off x="3975026" y="3749881"/>
              <a:ext cx="971550" cy="396057"/>
            </a:xfrm>
            <a:prstGeom prst="rect">
              <a:avLst/>
            </a:prstGeom>
            <a:noFill/>
            <a:ln w="9525">
              <a:noFill/>
              <a:miter lim="800000"/>
              <a:headEnd/>
              <a:tailEnd/>
            </a:ln>
          </p:spPr>
          <p:txBody>
            <a:bodyPr>
              <a:spAutoFit/>
            </a:bodyPr>
            <a:lstStyle/>
            <a:p>
              <a:pPr algn="l"/>
              <a:r>
                <a:rPr lang="it-IT" sz="2000" b="1" i="1">
                  <a:sym typeface="Symbol" pitchFamily="18" charset="2"/>
                </a:rPr>
                <a:t></a:t>
              </a:r>
              <a:r>
                <a:rPr lang="it-IT" sz="2000" b="1" baseline="-25000"/>
                <a:t>y+dy</a:t>
              </a:r>
            </a:p>
          </p:txBody>
        </p:sp>
        <p:sp>
          <p:nvSpPr>
            <p:cNvPr id="22" name="Text Box 21"/>
            <p:cNvSpPr txBox="1">
              <a:spLocks noChangeArrowheads="1"/>
            </p:cNvSpPr>
            <p:nvPr/>
          </p:nvSpPr>
          <p:spPr bwMode="auto">
            <a:xfrm>
              <a:off x="2720901" y="5965984"/>
              <a:ext cx="755650" cy="396057"/>
            </a:xfrm>
            <a:prstGeom prst="rect">
              <a:avLst/>
            </a:prstGeom>
            <a:noFill/>
            <a:ln w="9525">
              <a:noFill/>
              <a:miter lim="800000"/>
              <a:headEnd/>
              <a:tailEnd/>
            </a:ln>
          </p:spPr>
          <p:txBody>
            <a:bodyPr wrap="none">
              <a:spAutoFit/>
            </a:bodyPr>
            <a:lstStyle/>
            <a:p>
              <a:pPr algn="l"/>
              <a:r>
                <a:rPr lang="it-IT" sz="2000" b="1" i="1">
                  <a:sym typeface="Symbol" pitchFamily="18" charset="2"/>
                </a:rPr>
                <a:t></a:t>
              </a:r>
              <a:r>
                <a:rPr lang="it-IT" sz="2000" b="1" baseline="-25000"/>
                <a:t> z+dz</a:t>
              </a:r>
            </a:p>
          </p:txBody>
        </p:sp>
      </p:grpSp>
      <p:sp>
        <p:nvSpPr>
          <p:cNvPr id="23" name="Text Box 23"/>
          <p:cNvSpPr txBox="1">
            <a:spLocks noChangeArrowheads="1"/>
          </p:cNvSpPr>
          <p:nvPr/>
        </p:nvSpPr>
        <p:spPr bwMode="auto">
          <a:xfrm>
            <a:off x="381000" y="1555750"/>
            <a:ext cx="3455988" cy="1200329"/>
          </a:xfrm>
          <a:prstGeom prst="rect">
            <a:avLst/>
          </a:prstGeom>
          <a:noFill/>
          <a:ln w="9525">
            <a:noFill/>
            <a:miter lim="800000"/>
            <a:headEnd/>
            <a:tailEnd/>
          </a:ln>
        </p:spPr>
        <p:txBody>
          <a:bodyPr>
            <a:spAutoFit/>
          </a:bodyPr>
          <a:lstStyle/>
          <a:p>
            <a:pPr>
              <a:spcBef>
                <a:spcPct val="50000"/>
              </a:spcBef>
            </a:pPr>
            <a:r>
              <a:rPr lang="en-US" sz="2400" b="1" dirty="0" smtClean="0">
                <a:solidFill>
                  <a:schemeClr val="folHlink"/>
                </a:solidFill>
                <a:latin typeface="Arial" charset="0"/>
              </a:rPr>
              <a:t>Inlet mass flow rate of vapor in the control volume</a:t>
            </a:r>
            <a:endParaRPr lang="it-IT" sz="2400" b="1" dirty="0">
              <a:solidFill>
                <a:schemeClr val="folHlink"/>
              </a:solidFill>
              <a:latin typeface="Arial" charset="0"/>
            </a:endParaRPr>
          </a:p>
        </p:txBody>
      </p:sp>
      <p:sp>
        <p:nvSpPr>
          <p:cNvPr id="24" name="Text Box 24"/>
          <p:cNvSpPr txBox="1">
            <a:spLocks noChangeArrowheads="1"/>
          </p:cNvSpPr>
          <p:nvPr/>
        </p:nvSpPr>
        <p:spPr bwMode="auto">
          <a:xfrm>
            <a:off x="3995936" y="1916832"/>
            <a:ext cx="503238" cy="519113"/>
          </a:xfrm>
          <a:prstGeom prst="rect">
            <a:avLst/>
          </a:prstGeom>
          <a:noFill/>
          <a:ln w="9525">
            <a:noFill/>
            <a:miter lim="800000"/>
            <a:headEnd/>
            <a:tailEnd/>
          </a:ln>
        </p:spPr>
        <p:txBody>
          <a:bodyPr>
            <a:spAutoFit/>
          </a:bodyPr>
          <a:lstStyle/>
          <a:p>
            <a:pPr algn="l">
              <a:spcBef>
                <a:spcPct val="50000"/>
              </a:spcBef>
            </a:pPr>
            <a:r>
              <a:rPr lang="it-IT" sz="2800" b="1" dirty="0">
                <a:solidFill>
                  <a:schemeClr val="folHlink"/>
                </a:solidFill>
                <a:latin typeface="Arial" charset="0"/>
              </a:rPr>
              <a:t>+</a:t>
            </a:r>
          </a:p>
        </p:txBody>
      </p:sp>
      <p:sp>
        <p:nvSpPr>
          <p:cNvPr id="25" name="Text Box 25"/>
          <p:cNvSpPr txBox="1">
            <a:spLocks noChangeArrowheads="1"/>
          </p:cNvSpPr>
          <p:nvPr/>
        </p:nvSpPr>
        <p:spPr bwMode="auto">
          <a:xfrm>
            <a:off x="4932040" y="1555750"/>
            <a:ext cx="3240360" cy="1200329"/>
          </a:xfrm>
          <a:prstGeom prst="rect">
            <a:avLst/>
          </a:prstGeom>
          <a:noFill/>
          <a:ln w="9525">
            <a:noFill/>
            <a:miter lim="800000"/>
            <a:headEnd/>
            <a:tailEnd/>
          </a:ln>
        </p:spPr>
        <p:txBody>
          <a:bodyPr wrap="square">
            <a:spAutoFit/>
          </a:bodyPr>
          <a:lstStyle/>
          <a:p>
            <a:pPr algn="l">
              <a:spcBef>
                <a:spcPct val="50000"/>
              </a:spcBef>
            </a:pPr>
            <a:r>
              <a:rPr lang="en-US" sz="2400" b="1" dirty="0" smtClean="0">
                <a:solidFill>
                  <a:schemeClr val="folHlink"/>
                </a:solidFill>
                <a:latin typeface="Arial" charset="0"/>
              </a:rPr>
              <a:t>Generate mass flow rate of vapor inside the control volume</a:t>
            </a:r>
            <a:endParaRPr lang="en-US" sz="2400" b="1" dirty="0">
              <a:solidFill>
                <a:schemeClr val="folHlink"/>
              </a:solidFill>
              <a:latin typeface="Arial" charset="0"/>
            </a:endParaRPr>
          </a:p>
        </p:txBody>
      </p:sp>
      <p:sp>
        <p:nvSpPr>
          <p:cNvPr id="26" name="Text Box 26"/>
          <p:cNvSpPr txBox="1">
            <a:spLocks noChangeArrowheads="1"/>
          </p:cNvSpPr>
          <p:nvPr/>
        </p:nvSpPr>
        <p:spPr bwMode="auto">
          <a:xfrm>
            <a:off x="8231188" y="1889125"/>
            <a:ext cx="503237" cy="519113"/>
          </a:xfrm>
          <a:prstGeom prst="rect">
            <a:avLst/>
          </a:prstGeom>
          <a:noFill/>
          <a:ln w="9525">
            <a:noFill/>
            <a:miter lim="800000"/>
            <a:headEnd/>
            <a:tailEnd/>
          </a:ln>
        </p:spPr>
        <p:txBody>
          <a:bodyPr>
            <a:spAutoFit/>
          </a:bodyPr>
          <a:lstStyle/>
          <a:p>
            <a:pPr algn="l">
              <a:spcBef>
                <a:spcPct val="50000"/>
              </a:spcBef>
            </a:pPr>
            <a:r>
              <a:rPr lang="it-IT" sz="2800" b="1" dirty="0">
                <a:solidFill>
                  <a:schemeClr val="folHlink"/>
                </a:solidFill>
                <a:latin typeface="Arial" charset="0"/>
              </a:rPr>
              <a:t>=</a:t>
            </a:r>
          </a:p>
        </p:txBody>
      </p:sp>
      <p:sp>
        <p:nvSpPr>
          <p:cNvPr id="27" name="Text Box 27"/>
          <p:cNvSpPr txBox="1">
            <a:spLocks noChangeArrowheads="1"/>
          </p:cNvSpPr>
          <p:nvPr/>
        </p:nvSpPr>
        <p:spPr bwMode="auto">
          <a:xfrm>
            <a:off x="467544" y="2852936"/>
            <a:ext cx="3254896" cy="1200329"/>
          </a:xfrm>
          <a:prstGeom prst="rect">
            <a:avLst/>
          </a:prstGeom>
          <a:noFill/>
          <a:ln w="9525">
            <a:noFill/>
            <a:miter lim="800000"/>
            <a:headEnd/>
            <a:tailEnd/>
          </a:ln>
        </p:spPr>
        <p:txBody>
          <a:bodyPr wrap="square">
            <a:spAutoFit/>
          </a:bodyPr>
          <a:lstStyle/>
          <a:p>
            <a:pPr>
              <a:spcBef>
                <a:spcPct val="50000"/>
              </a:spcBef>
            </a:pPr>
            <a:r>
              <a:rPr lang="it-IT" sz="2400" b="1" dirty="0" smtClean="0">
                <a:solidFill>
                  <a:schemeClr val="folHlink"/>
                </a:solidFill>
                <a:latin typeface="Arial" charset="0"/>
              </a:rPr>
              <a:t>Outlet</a:t>
            </a:r>
            <a:r>
              <a:rPr lang="en-US" sz="2400" b="1" dirty="0" smtClean="0">
                <a:solidFill>
                  <a:schemeClr val="folHlink"/>
                </a:solidFill>
                <a:latin typeface="Arial" charset="0"/>
              </a:rPr>
              <a:t> mass flow rate of vapor from the control volume</a:t>
            </a:r>
            <a:endParaRPr lang="it-IT" sz="2400" b="1" dirty="0">
              <a:solidFill>
                <a:schemeClr val="folHlink"/>
              </a:solidFill>
              <a:latin typeface="Arial" charset="0"/>
            </a:endParaRPr>
          </a:p>
        </p:txBody>
      </p:sp>
      <p:sp>
        <p:nvSpPr>
          <p:cNvPr id="28" name="Text Box 28"/>
          <p:cNvSpPr txBox="1">
            <a:spLocks noChangeArrowheads="1"/>
          </p:cNvSpPr>
          <p:nvPr/>
        </p:nvSpPr>
        <p:spPr bwMode="auto">
          <a:xfrm>
            <a:off x="5004048" y="2996952"/>
            <a:ext cx="3841750" cy="830997"/>
          </a:xfrm>
          <a:prstGeom prst="rect">
            <a:avLst/>
          </a:prstGeom>
          <a:noFill/>
          <a:ln w="9525">
            <a:noFill/>
            <a:miter lim="800000"/>
            <a:headEnd/>
            <a:tailEnd/>
          </a:ln>
        </p:spPr>
        <p:txBody>
          <a:bodyPr>
            <a:spAutoFit/>
          </a:bodyPr>
          <a:lstStyle/>
          <a:p>
            <a:pPr algn="l">
              <a:spcBef>
                <a:spcPct val="50000"/>
              </a:spcBef>
            </a:pPr>
            <a:r>
              <a:rPr lang="en-US" sz="2400" b="1" dirty="0" smtClean="0">
                <a:solidFill>
                  <a:schemeClr val="folHlink"/>
                </a:solidFill>
                <a:latin typeface="Arial" charset="0"/>
              </a:rPr>
              <a:t>Stored mass of vapor in the control volume</a:t>
            </a:r>
            <a:endParaRPr lang="en-US" sz="2400" b="1" dirty="0">
              <a:solidFill>
                <a:schemeClr val="folHlink"/>
              </a:solidFill>
              <a:latin typeface="Arial" charset="0"/>
            </a:endParaRPr>
          </a:p>
        </p:txBody>
      </p:sp>
      <p:sp>
        <p:nvSpPr>
          <p:cNvPr id="29" name="Text Box 29"/>
          <p:cNvSpPr txBox="1">
            <a:spLocks noChangeArrowheads="1"/>
          </p:cNvSpPr>
          <p:nvPr/>
        </p:nvSpPr>
        <p:spPr bwMode="auto">
          <a:xfrm>
            <a:off x="4053334" y="3167063"/>
            <a:ext cx="503238" cy="519112"/>
          </a:xfrm>
          <a:prstGeom prst="rect">
            <a:avLst/>
          </a:prstGeom>
          <a:noFill/>
          <a:ln w="9525">
            <a:noFill/>
            <a:miter lim="800000"/>
            <a:headEnd/>
            <a:tailEnd/>
          </a:ln>
        </p:spPr>
        <p:txBody>
          <a:bodyPr>
            <a:spAutoFit/>
          </a:bodyPr>
          <a:lstStyle/>
          <a:p>
            <a:pPr algn="l">
              <a:spcBef>
                <a:spcPct val="50000"/>
              </a:spcBef>
            </a:pPr>
            <a:r>
              <a:rPr lang="it-IT" sz="2800" b="1">
                <a:solidFill>
                  <a:schemeClr val="folHlink"/>
                </a:solidFill>
                <a:latin typeface="Arial" charset="0"/>
              </a:rPr>
              <a:t>+</a:t>
            </a:r>
          </a:p>
        </p:txBody>
      </p:sp>
      <p:sp>
        <p:nvSpPr>
          <p:cNvPr id="32" name="Rectangle 2"/>
          <p:cNvSpPr>
            <a:spLocks noGrp="1" noChangeArrowheads="1"/>
          </p:cNvSpPr>
          <p:nvPr>
            <p:ph type="title"/>
          </p:nvPr>
        </p:nvSpPr>
        <p:spPr bwMode="auto">
          <a:xfrm>
            <a:off x="457200" y="332656"/>
            <a:ext cx="8229600" cy="1163216"/>
          </a:xfrm>
          <a:ln>
            <a:miter lim="800000"/>
            <a:headEnd/>
            <a:tailEnd/>
          </a:ln>
        </p:spPr>
        <p:txBody>
          <a:bodyPr vert="horz" wrap="square" lIns="91440" tIns="45720" rIns="91440" bIns="45720" numCol="1" anchor="t" anchorCtr="0" compatLnSpc="1">
            <a:prstTxWarp prst="textNoShape">
              <a:avLst/>
            </a:prstTxWarp>
            <a:noAutofit/>
          </a:bodyPr>
          <a:lstStyle/>
          <a:p>
            <a:pPr eaLnBrk="1" hangingPunct="1">
              <a:defRPr/>
            </a:pPr>
            <a:r>
              <a:rPr lang="en-US" sz="3600" dirty="0" smtClean="0">
                <a:solidFill>
                  <a:schemeClr val="hlink"/>
                </a:solidFill>
                <a:latin typeface="Arial" charset="0"/>
              </a:rPr>
              <a:t>Partial differential equation of mass vapor diffusion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8"/>
          <p:cNvSpPr txBox="1">
            <a:spLocks noChangeArrowheads="1"/>
          </p:cNvSpPr>
          <p:nvPr/>
        </p:nvSpPr>
        <p:spPr bwMode="auto">
          <a:xfrm>
            <a:off x="430213" y="2500313"/>
            <a:ext cx="3581400" cy="457200"/>
          </a:xfrm>
          <a:prstGeom prst="rect">
            <a:avLst/>
          </a:prstGeom>
          <a:noFill/>
          <a:ln w="9525">
            <a:noFill/>
            <a:miter lim="800000"/>
            <a:headEnd/>
            <a:tailEnd/>
          </a:ln>
        </p:spPr>
        <p:txBody>
          <a:bodyPr>
            <a:spAutoFit/>
          </a:bodyPr>
          <a:lstStyle/>
          <a:p>
            <a:pPr algn="l">
              <a:spcBef>
                <a:spcPct val="50000"/>
              </a:spcBef>
            </a:pPr>
            <a:r>
              <a:rPr lang="it-IT" sz="2400" b="1" dirty="0" smtClean="0">
                <a:solidFill>
                  <a:schemeClr val="hlink"/>
                </a:solidFill>
                <a:latin typeface="Arial" charset="0"/>
              </a:rPr>
              <a:t>Steady state regime</a:t>
            </a:r>
            <a:endParaRPr lang="it-IT" sz="2400" b="1" dirty="0">
              <a:solidFill>
                <a:schemeClr val="hlink"/>
              </a:solidFill>
              <a:latin typeface="Arial" charset="0"/>
            </a:endParaRPr>
          </a:p>
        </p:txBody>
      </p:sp>
      <p:sp>
        <p:nvSpPr>
          <p:cNvPr id="6" name="Text Box 29"/>
          <p:cNvSpPr txBox="1">
            <a:spLocks noChangeArrowheads="1"/>
          </p:cNvSpPr>
          <p:nvPr/>
        </p:nvSpPr>
        <p:spPr bwMode="auto">
          <a:xfrm>
            <a:off x="3962400" y="2438400"/>
            <a:ext cx="609600" cy="579438"/>
          </a:xfrm>
          <a:prstGeom prst="rect">
            <a:avLst/>
          </a:prstGeom>
          <a:noFill/>
          <a:ln w="9525">
            <a:noFill/>
            <a:miter lim="800000"/>
            <a:headEnd/>
            <a:tailEnd/>
          </a:ln>
        </p:spPr>
        <p:txBody>
          <a:bodyPr>
            <a:spAutoFit/>
          </a:bodyPr>
          <a:lstStyle/>
          <a:p>
            <a:pPr algn="l">
              <a:spcBef>
                <a:spcPct val="50000"/>
              </a:spcBef>
            </a:pPr>
            <a:r>
              <a:rPr lang="it-IT" sz="3200" b="1">
                <a:solidFill>
                  <a:schemeClr val="hlink"/>
                </a:solidFill>
                <a:latin typeface="Arial" charset="0"/>
                <a:sym typeface="Wingdings" pitchFamily="2" charset="2"/>
              </a:rPr>
              <a:t></a:t>
            </a:r>
            <a:endParaRPr lang="it-IT" sz="3200" b="1">
              <a:solidFill>
                <a:schemeClr val="hlink"/>
              </a:solidFill>
              <a:latin typeface="Arial" charset="0"/>
            </a:endParaRPr>
          </a:p>
        </p:txBody>
      </p:sp>
      <p:sp>
        <p:nvSpPr>
          <p:cNvPr id="7" name="Line 30"/>
          <p:cNvSpPr>
            <a:spLocks noChangeShapeType="1"/>
          </p:cNvSpPr>
          <p:nvPr/>
        </p:nvSpPr>
        <p:spPr bwMode="auto">
          <a:xfrm>
            <a:off x="5148064" y="1786880"/>
            <a:ext cx="2286000" cy="1981200"/>
          </a:xfrm>
          <a:prstGeom prst="line">
            <a:avLst/>
          </a:prstGeom>
          <a:noFill/>
          <a:ln w="31750">
            <a:solidFill>
              <a:srgbClr val="FF0000"/>
            </a:solidFill>
            <a:round/>
            <a:headEnd/>
            <a:tailEnd/>
          </a:ln>
        </p:spPr>
        <p:txBody>
          <a:bodyPr/>
          <a:lstStyle/>
          <a:p>
            <a:endParaRPr lang="it-IT"/>
          </a:p>
        </p:txBody>
      </p:sp>
      <p:grpSp>
        <p:nvGrpSpPr>
          <p:cNvPr id="8" name="Gruppo 7"/>
          <p:cNvGrpSpPr/>
          <p:nvPr/>
        </p:nvGrpSpPr>
        <p:grpSpPr>
          <a:xfrm>
            <a:off x="755576" y="3573016"/>
            <a:ext cx="5013647" cy="2879725"/>
            <a:chOff x="755576" y="3573016"/>
            <a:chExt cx="5013647" cy="2879725"/>
          </a:xfrm>
        </p:grpSpPr>
        <p:sp>
          <p:nvSpPr>
            <p:cNvPr id="9" name="Line 4"/>
            <p:cNvSpPr>
              <a:spLocks noChangeShapeType="1"/>
            </p:cNvSpPr>
            <p:nvPr/>
          </p:nvSpPr>
          <p:spPr bwMode="auto">
            <a:xfrm>
              <a:off x="3944864" y="3573016"/>
              <a:ext cx="0" cy="959908"/>
            </a:xfrm>
            <a:prstGeom prst="line">
              <a:avLst/>
            </a:prstGeom>
            <a:noFill/>
            <a:ln w="12700">
              <a:solidFill>
                <a:schemeClr val="tx1"/>
              </a:solidFill>
              <a:round/>
              <a:headEnd type="triangle" w="med" len="med"/>
              <a:tailEnd/>
            </a:ln>
          </p:spPr>
          <p:txBody>
            <a:bodyPr/>
            <a:lstStyle/>
            <a:p>
              <a:endParaRPr lang="it-IT"/>
            </a:p>
          </p:txBody>
        </p:sp>
        <p:sp>
          <p:nvSpPr>
            <p:cNvPr id="10" name="Rectangle 6"/>
            <p:cNvSpPr>
              <a:spLocks noChangeArrowheads="1"/>
            </p:cNvSpPr>
            <p:nvPr/>
          </p:nvSpPr>
          <p:spPr bwMode="auto">
            <a:xfrm>
              <a:off x="3059832" y="4797152"/>
              <a:ext cx="1224136" cy="1174565"/>
            </a:xfrm>
            <a:prstGeom prst="rect">
              <a:avLst/>
            </a:prstGeom>
            <a:noFill/>
            <a:ln w="9525">
              <a:miter lim="800000"/>
              <a:headEnd/>
              <a:tailEnd/>
            </a:ln>
            <a:scene3d>
              <a:camera prst="legacyObliqueTopRight"/>
              <a:lightRig rig="legacyFlat3" dir="b"/>
            </a:scene3d>
            <a:sp3d extrusionH="1090600" prstMaterial="legacyWireframe">
              <a:bevelT w="13500" h="13500" prst="angle"/>
              <a:bevelB w="13500" h="13500" prst="angle"/>
              <a:extrusionClr>
                <a:schemeClr val="tx1"/>
              </a:extrusionClr>
            </a:sp3d>
          </p:spPr>
          <p:txBody>
            <a:bodyPr wrap="none" anchor="ctr">
              <a:flatTx/>
            </a:bodyPr>
            <a:lstStyle/>
            <a:p>
              <a:endParaRPr lang="it-IT"/>
            </a:p>
          </p:txBody>
        </p:sp>
        <p:sp>
          <p:nvSpPr>
            <p:cNvPr id="11" name="Line 7"/>
            <p:cNvSpPr>
              <a:spLocks noChangeShapeType="1"/>
            </p:cNvSpPr>
            <p:nvPr/>
          </p:nvSpPr>
          <p:spPr bwMode="auto">
            <a:xfrm>
              <a:off x="1495351" y="4493621"/>
              <a:ext cx="0" cy="1097470"/>
            </a:xfrm>
            <a:prstGeom prst="line">
              <a:avLst/>
            </a:prstGeom>
            <a:noFill/>
            <a:ln w="9525">
              <a:solidFill>
                <a:schemeClr val="tx1"/>
              </a:solidFill>
              <a:round/>
              <a:headEnd type="triangle" w="med" len="med"/>
              <a:tailEnd/>
            </a:ln>
          </p:spPr>
          <p:txBody>
            <a:bodyPr/>
            <a:lstStyle/>
            <a:p>
              <a:endParaRPr lang="it-IT"/>
            </a:p>
          </p:txBody>
        </p:sp>
        <p:sp>
          <p:nvSpPr>
            <p:cNvPr id="12" name="Line 8"/>
            <p:cNvSpPr>
              <a:spLocks noChangeShapeType="1"/>
            </p:cNvSpPr>
            <p:nvPr/>
          </p:nvSpPr>
          <p:spPr bwMode="auto">
            <a:xfrm flipH="1">
              <a:off x="920676" y="5591091"/>
              <a:ext cx="574675" cy="548735"/>
            </a:xfrm>
            <a:prstGeom prst="line">
              <a:avLst/>
            </a:prstGeom>
            <a:noFill/>
            <a:ln w="9525">
              <a:solidFill>
                <a:schemeClr val="tx1"/>
              </a:solidFill>
              <a:round/>
              <a:headEnd/>
              <a:tailEnd type="triangle" w="med" len="med"/>
            </a:ln>
          </p:spPr>
          <p:txBody>
            <a:bodyPr/>
            <a:lstStyle/>
            <a:p>
              <a:endParaRPr lang="it-IT"/>
            </a:p>
          </p:txBody>
        </p:sp>
        <p:sp>
          <p:nvSpPr>
            <p:cNvPr id="13" name="Line 9"/>
            <p:cNvSpPr>
              <a:spLocks noChangeShapeType="1"/>
            </p:cNvSpPr>
            <p:nvPr/>
          </p:nvSpPr>
          <p:spPr bwMode="auto">
            <a:xfrm>
              <a:off x="1495351" y="5591091"/>
              <a:ext cx="792163" cy="0"/>
            </a:xfrm>
            <a:prstGeom prst="line">
              <a:avLst/>
            </a:prstGeom>
            <a:noFill/>
            <a:ln w="9525">
              <a:solidFill>
                <a:schemeClr val="tx1"/>
              </a:solidFill>
              <a:round/>
              <a:headEnd/>
              <a:tailEnd type="triangle" w="med" len="med"/>
            </a:ln>
          </p:spPr>
          <p:txBody>
            <a:bodyPr/>
            <a:lstStyle/>
            <a:p>
              <a:endParaRPr lang="it-IT"/>
            </a:p>
          </p:txBody>
        </p:sp>
        <p:sp>
          <p:nvSpPr>
            <p:cNvPr id="14" name="Text Box 10"/>
            <p:cNvSpPr txBox="1">
              <a:spLocks noChangeArrowheads="1"/>
            </p:cNvSpPr>
            <p:nvPr/>
          </p:nvSpPr>
          <p:spPr bwMode="auto">
            <a:xfrm>
              <a:off x="755576" y="5627371"/>
              <a:ext cx="292100" cy="367335"/>
            </a:xfrm>
            <a:prstGeom prst="rect">
              <a:avLst/>
            </a:prstGeom>
            <a:noFill/>
            <a:ln w="9525">
              <a:noFill/>
              <a:miter lim="800000"/>
              <a:headEnd/>
              <a:tailEnd/>
            </a:ln>
          </p:spPr>
          <p:txBody>
            <a:bodyPr wrap="none">
              <a:spAutoFit/>
            </a:bodyPr>
            <a:lstStyle/>
            <a:p>
              <a:pPr algn="l"/>
              <a:r>
                <a:rPr lang="it-IT" b="1"/>
                <a:t>z</a:t>
              </a:r>
            </a:p>
          </p:txBody>
        </p:sp>
        <p:sp>
          <p:nvSpPr>
            <p:cNvPr id="15" name="Text Box 11"/>
            <p:cNvSpPr txBox="1">
              <a:spLocks noChangeArrowheads="1"/>
            </p:cNvSpPr>
            <p:nvPr/>
          </p:nvSpPr>
          <p:spPr bwMode="auto">
            <a:xfrm>
              <a:off x="1836664" y="5235849"/>
              <a:ext cx="298450" cy="365823"/>
            </a:xfrm>
            <a:prstGeom prst="rect">
              <a:avLst/>
            </a:prstGeom>
            <a:noFill/>
            <a:ln w="9525">
              <a:noFill/>
              <a:miter lim="800000"/>
              <a:headEnd/>
              <a:tailEnd/>
            </a:ln>
          </p:spPr>
          <p:txBody>
            <a:bodyPr wrap="none">
              <a:spAutoFit/>
            </a:bodyPr>
            <a:lstStyle/>
            <a:p>
              <a:pPr algn="l"/>
              <a:r>
                <a:rPr lang="it-IT" b="1"/>
                <a:t>x</a:t>
              </a:r>
            </a:p>
          </p:txBody>
        </p:sp>
        <p:sp>
          <p:nvSpPr>
            <p:cNvPr id="16" name="Text Box 12"/>
            <p:cNvSpPr txBox="1">
              <a:spLocks noChangeArrowheads="1"/>
            </p:cNvSpPr>
            <p:nvPr/>
          </p:nvSpPr>
          <p:spPr bwMode="auto">
            <a:xfrm>
              <a:off x="1115939" y="4529901"/>
              <a:ext cx="292100" cy="367335"/>
            </a:xfrm>
            <a:prstGeom prst="rect">
              <a:avLst/>
            </a:prstGeom>
            <a:noFill/>
            <a:ln w="9525">
              <a:noFill/>
              <a:miter lim="800000"/>
              <a:headEnd/>
              <a:tailEnd/>
            </a:ln>
          </p:spPr>
          <p:txBody>
            <a:bodyPr wrap="none">
              <a:spAutoFit/>
            </a:bodyPr>
            <a:lstStyle/>
            <a:p>
              <a:pPr algn="l"/>
              <a:r>
                <a:rPr lang="it-IT" b="1"/>
                <a:t>y</a:t>
              </a:r>
            </a:p>
          </p:txBody>
        </p:sp>
        <p:sp>
          <p:nvSpPr>
            <p:cNvPr id="17" name="Line 13"/>
            <p:cNvSpPr>
              <a:spLocks noChangeShapeType="1"/>
            </p:cNvSpPr>
            <p:nvPr/>
          </p:nvSpPr>
          <p:spPr bwMode="auto">
            <a:xfrm>
              <a:off x="2360539" y="5120963"/>
              <a:ext cx="792163" cy="0"/>
            </a:xfrm>
            <a:prstGeom prst="line">
              <a:avLst/>
            </a:prstGeom>
            <a:noFill/>
            <a:ln w="12700">
              <a:solidFill>
                <a:schemeClr val="tx1"/>
              </a:solidFill>
              <a:round/>
              <a:headEnd/>
              <a:tailEnd/>
            </a:ln>
          </p:spPr>
          <p:txBody>
            <a:bodyPr/>
            <a:lstStyle/>
            <a:p>
              <a:endParaRPr lang="it-IT"/>
            </a:p>
          </p:txBody>
        </p:sp>
        <p:sp>
          <p:nvSpPr>
            <p:cNvPr id="18" name="Line 14"/>
            <p:cNvSpPr>
              <a:spLocks noChangeShapeType="1"/>
            </p:cNvSpPr>
            <p:nvPr/>
          </p:nvSpPr>
          <p:spPr bwMode="auto">
            <a:xfrm>
              <a:off x="4499992" y="5085184"/>
              <a:ext cx="792163" cy="0"/>
            </a:xfrm>
            <a:prstGeom prst="line">
              <a:avLst/>
            </a:prstGeom>
            <a:noFill/>
            <a:ln w="12700">
              <a:solidFill>
                <a:schemeClr val="tx1"/>
              </a:solidFill>
              <a:round/>
              <a:headEnd/>
              <a:tailEnd type="triangle" w="med" len="med"/>
            </a:ln>
          </p:spPr>
          <p:txBody>
            <a:bodyPr/>
            <a:lstStyle/>
            <a:p>
              <a:endParaRPr lang="it-IT"/>
            </a:p>
          </p:txBody>
        </p:sp>
        <p:sp>
          <p:nvSpPr>
            <p:cNvPr id="19" name="Line 15"/>
            <p:cNvSpPr>
              <a:spLocks noChangeShapeType="1"/>
            </p:cNvSpPr>
            <p:nvPr/>
          </p:nvSpPr>
          <p:spPr bwMode="auto">
            <a:xfrm>
              <a:off x="3944864" y="5982613"/>
              <a:ext cx="0" cy="470128"/>
            </a:xfrm>
            <a:prstGeom prst="line">
              <a:avLst/>
            </a:prstGeom>
            <a:noFill/>
            <a:ln w="12700">
              <a:solidFill>
                <a:schemeClr val="tx1"/>
              </a:solidFill>
              <a:round/>
              <a:headEnd/>
              <a:tailEnd/>
            </a:ln>
          </p:spPr>
          <p:txBody>
            <a:bodyPr/>
            <a:lstStyle/>
            <a:p>
              <a:endParaRPr lang="it-IT"/>
            </a:p>
          </p:txBody>
        </p:sp>
        <p:sp>
          <p:nvSpPr>
            <p:cNvPr id="20" name="Line 16"/>
            <p:cNvSpPr>
              <a:spLocks noChangeShapeType="1"/>
            </p:cNvSpPr>
            <p:nvPr/>
          </p:nvSpPr>
          <p:spPr bwMode="auto">
            <a:xfrm flipH="1">
              <a:off x="3079676" y="5356783"/>
              <a:ext cx="792163" cy="783043"/>
            </a:xfrm>
            <a:prstGeom prst="line">
              <a:avLst/>
            </a:prstGeom>
            <a:noFill/>
            <a:ln w="12700">
              <a:solidFill>
                <a:schemeClr val="tx1"/>
              </a:solidFill>
              <a:round/>
              <a:headEnd/>
              <a:tailEnd type="triangle" w="med" len="med"/>
            </a:ln>
          </p:spPr>
          <p:txBody>
            <a:bodyPr/>
            <a:lstStyle/>
            <a:p>
              <a:endParaRPr lang="it-IT"/>
            </a:p>
          </p:txBody>
        </p:sp>
        <p:sp>
          <p:nvSpPr>
            <p:cNvPr id="21" name="Text Box 17"/>
            <p:cNvSpPr txBox="1">
              <a:spLocks noChangeArrowheads="1"/>
            </p:cNvSpPr>
            <p:nvPr/>
          </p:nvSpPr>
          <p:spPr bwMode="auto">
            <a:xfrm>
              <a:off x="2339901" y="4641764"/>
              <a:ext cx="441325" cy="396057"/>
            </a:xfrm>
            <a:prstGeom prst="rect">
              <a:avLst/>
            </a:prstGeom>
            <a:noFill/>
            <a:ln w="9525">
              <a:noFill/>
              <a:miter lim="800000"/>
              <a:headEnd/>
              <a:tailEnd/>
            </a:ln>
          </p:spPr>
          <p:txBody>
            <a:bodyPr wrap="none">
              <a:spAutoFit/>
            </a:bodyPr>
            <a:lstStyle/>
            <a:p>
              <a:pPr algn="l"/>
              <a:r>
                <a:rPr lang="it-IT" sz="2000" b="1" i="1">
                  <a:sym typeface="Symbol" pitchFamily="18" charset="2"/>
                </a:rPr>
                <a:t></a:t>
              </a:r>
              <a:r>
                <a:rPr lang="it-IT" sz="2000" b="1" baseline="-25000"/>
                <a:t>x</a:t>
              </a:r>
            </a:p>
          </p:txBody>
        </p:sp>
        <p:sp>
          <p:nvSpPr>
            <p:cNvPr id="22" name="Text Box 18"/>
            <p:cNvSpPr txBox="1">
              <a:spLocks noChangeArrowheads="1"/>
            </p:cNvSpPr>
            <p:nvPr/>
          </p:nvSpPr>
          <p:spPr bwMode="auto">
            <a:xfrm>
              <a:off x="5004048" y="4653136"/>
              <a:ext cx="765175" cy="396057"/>
            </a:xfrm>
            <a:prstGeom prst="rect">
              <a:avLst/>
            </a:prstGeom>
            <a:noFill/>
            <a:ln w="9525">
              <a:noFill/>
              <a:miter lim="800000"/>
              <a:headEnd/>
              <a:tailEnd/>
            </a:ln>
          </p:spPr>
          <p:txBody>
            <a:bodyPr>
              <a:spAutoFit/>
            </a:bodyPr>
            <a:lstStyle/>
            <a:p>
              <a:pPr algn="l"/>
              <a:r>
                <a:rPr lang="it-IT" sz="2000" b="1" i="1">
                  <a:sym typeface="Symbol" pitchFamily="18" charset="2"/>
                </a:rPr>
                <a:t></a:t>
              </a:r>
              <a:r>
                <a:rPr lang="it-IT" sz="2000" b="1" baseline="-25000"/>
                <a:t> x+dx</a:t>
              </a:r>
            </a:p>
          </p:txBody>
        </p:sp>
        <p:sp>
          <p:nvSpPr>
            <p:cNvPr id="23" name="Text Box 19"/>
            <p:cNvSpPr txBox="1">
              <a:spLocks noChangeArrowheads="1"/>
            </p:cNvSpPr>
            <p:nvPr/>
          </p:nvSpPr>
          <p:spPr bwMode="auto">
            <a:xfrm>
              <a:off x="4011539" y="5940286"/>
              <a:ext cx="554038" cy="396057"/>
            </a:xfrm>
            <a:prstGeom prst="rect">
              <a:avLst/>
            </a:prstGeom>
            <a:noFill/>
            <a:ln w="9525">
              <a:noFill/>
              <a:miter lim="800000"/>
              <a:headEnd/>
              <a:tailEnd/>
            </a:ln>
          </p:spPr>
          <p:txBody>
            <a:bodyPr>
              <a:spAutoFit/>
            </a:bodyPr>
            <a:lstStyle/>
            <a:p>
              <a:pPr algn="l"/>
              <a:r>
                <a:rPr lang="it-IT" sz="2000" b="1" i="1">
                  <a:sym typeface="Symbol" pitchFamily="18" charset="2"/>
                </a:rPr>
                <a:t></a:t>
              </a:r>
              <a:r>
                <a:rPr lang="it-IT" sz="2000" b="1" baseline="-25000"/>
                <a:t>y</a:t>
              </a:r>
            </a:p>
          </p:txBody>
        </p:sp>
        <p:sp>
          <p:nvSpPr>
            <p:cNvPr id="24" name="Text Box 20"/>
            <p:cNvSpPr txBox="1">
              <a:spLocks noChangeArrowheads="1"/>
            </p:cNvSpPr>
            <p:nvPr/>
          </p:nvSpPr>
          <p:spPr bwMode="auto">
            <a:xfrm>
              <a:off x="3975026" y="3749881"/>
              <a:ext cx="971550" cy="396057"/>
            </a:xfrm>
            <a:prstGeom prst="rect">
              <a:avLst/>
            </a:prstGeom>
            <a:noFill/>
            <a:ln w="9525">
              <a:noFill/>
              <a:miter lim="800000"/>
              <a:headEnd/>
              <a:tailEnd/>
            </a:ln>
          </p:spPr>
          <p:txBody>
            <a:bodyPr>
              <a:spAutoFit/>
            </a:bodyPr>
            <a:lstStyle/>
            <a:p>
              <a:pPr algn="l"/>
              <a:r>
                <a:rPr lang="it-IT" sz="2000" b="1" i="1">
                  <a:sym typeface="Symbol" pitchFamily="18" charset="2"/>
                </a:rPr>
                <a:t></a:t>
              </a:r>
              <a:r>
                <a:rPr lang="it-IT" sz="2000" b="1" baseline="-25000"/>
                <a:t>y+dy</a:t>
              </a:r>
            </a:p>
          </p:txBody>
        </p:sp>
        <p:sp>
          <p:nvSpPr>
            <p:cNvPr id="25" name="Text Box 21"/>
            <p:cNvSpPr txBox="1">
              <a:spLocks noChangeArrowheads="1"/>
            </p:cNvSpPr>
            <p:nvPr/>
          </p:nvSpPr>
          <p:spPr bwMode="auto">
            <a:xfrm>
              <a:off x="2720901" y="5965984"/>
              <a:ext cx="755650" cy="396057"/>
            </a:xfrm>
            <a:prstGeom prst="rect">
              <a:avLst/>
            </a:prstGeom>
            <a:noFill/>
            <a:ln w="9525">
              <a:noFill/>
              <a:miter lim="800000"/>
              <a:headEnd/>
              <a:tailEnd/>
            </a:ln>
          </p:spPr>
          <p:txBody>
            <a:bodyPr wrap="none">
              <a:spAutoFit/>
            </a:bodyPr>
            <a:lstStyle/>
            <a:p>
              <a:pPr algn="l"/>
              <a:r>
                <a:rPr lang="it-IT" sz="2000" b="1" i="1">
                  <a:sym typeface="Symbol" pitchFamily="18" charset="2"/>
                </a:rPr>
                <a:t></a:t>
              </a:r>
              <a:r>
                <a:rPr lang="it-IT" sz="2000" b="1" baseline="-25000"/>
                <a:t> z+dz</a:t>
              </a:r>
            </a:p>
          </p:txBody>
        </p:sp>
      </p:grpSp>
      <p:sp>
        <p:nvSpPr>
          <p:cNvPr id="26" name="Line 31"/>
          <p:cNvSpPr>
            <a:spLocks noChangeShapeType="1"/>
          </p:cNvSpPr>
          <p:nvPr/>
        </p:nvSpPr>
        <p:spPr bwMode="auto">
          <a:xfrm flipH="1">
            <a:off x="5292080" y="1642864"/>
            <a:ext cx="2057400" cy="2362200"/>
          </a:xfrm>
          <a:prstGeom prst="line">
            <a:avLst/>
          </a:prstGeom>
          <a:noFill/>
          <a:ln w="31750">
            <a:solidFill>
              <a:srgbClr val="FF0000"/>
            </a:solidFill>
            <a:round/>
            <a:headEnd/>
            <a:tailEnd/>
          </a:ln>
        </p:spPr>
        <p:txBody>
          <a:bodyPr/>
          <a:lstStyle/>
          <a:p>
            <a:endParaRPr lang="it-IT"/>
          </a:p>
        </p:txBody>
      </p:sp>
      <p:sp>
        <p:nvSpPr>
          <p:cNvPr id="27" name="Text Box 28"/>
          <p:cNvSpPr txBox="1">
            <a:spLocks noChangeArrowheads="1"/>
          </p:cNvSpPr>
          <p:nvPr/>
        </p:nvSpPr>
        <p:spPr bwMode="auto">
          <a:xfrm>
            <a:off x="5004048" y="2420888"/>
            <a:ext cx="3841750" cy="830997"/>
          </a:xfrm>
          <a:prstGeom prst="rect">
            <a:avLst/>
          </a:prstGeom>
          <a:noFill/>
          <a:ln w="9525">
            <a:noFill/>
            <a:miter lim="800000"/>
            <a:headEnd/>
            <a:tailEnd/>
          </a:ln>
        </p:spPr>
        <p:txBody>
          <a:bodyPr>
            <a:spAutoFit/>
          </a:bodyPr>
          <a:lstStyle/>
          <a:p>
            <a:pPr algn="l">
              <a:spcBef>
                <a:spcPct val="50000"/>
              </a:spcBef>
            </a:pPr>
            <a:r>
              <a:rPr lang="en-US" sz="2400" b="1" dirty="0" smtClean="0">
                <a:solidFill>
                  <a:schemeClr val="folHlink"/>
                </a:solidFill>
                <a:latin typeface="Arial" charset="0"/>
              </a:rPr>
              <a:t>Stored mass of vapor in the control volume</a:t>
            </a:r>
            <a:endParaRPr lang="en-US" sz="2400" b="1" dirty="0">
              <a:solidFill>
                <a:schemeClr val="folHlink"/>
              </a:solidFill>
              <a:latin typeface="Arial" charset="0"/>
            </a:endParaRPr>
          </a:p>
        </p:txBody>
      </p:sp>
      <p:sp>
        <p:nvSpPr>
          <p:cNvPr id="28" name="Rectangle 2"/>
          <p:cNvSpPr>
            <a:spLocks noGrp="1" noChangeArrowheads="1"/>
          </p:cNvSpPr>
          <p:nvPr>
            <p:ph type="title"/>
          </p:nvPr>
        </p:nvSpPr>
        <p:spPr bwMode="auto">
          <a:xfrm>
            <a:off x="457200" y="332656"/>
            <a:ext cx="8229600" cy="1163216"/>
          </a:xfrm>
          <a:ln>
            <a:miter lim="800000"/>
            <a:headEnd/>
            <a:tailEnd/>
          </a:ln>
        </p:spPr>
        <p:txBody>
          <a:bodyPr vert="horz" wrap="square" lIns="91440" tIns="45720" rIns="91440" bIns="45720" numCol="1" anchor="t" anchorCtr="0" compatLnSpc="1">
            <a:prstTxWarp prst="textNoShape">
              <a:avLst/>
            </a:prstTxWarp>
            <a:noAutofit/>
          </a:bodyPr>
          <a:lstStyle/>
          <a:p>
            <a:pPr eaLnBrk="1" hangingPunct="1">
              <a:defRPr/>
            </a:pPr>
            <a:r>
              <a:rPr lang="en-US" sz="3600" dirty="0" smtClean="0">
                <a:solidFill>
                  <a:schemeClr val="hlink"/>
                </a:solidFill>
                <a:latin typeface="Arial" charset="0"/>
              </a:rPr>
              <a:t>Partial differential equation of mass vapor diffusion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nvSpPr>
        <p:spPr bwMode="auto">
          <a:xfrm>
            <a:off x="611560" y="260648"/>
            <a:ext cx="7632700" cy="71913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eaLnBrk="1" hangingPunct="1">
              <a:defRPr/>
            </a:pPr>
            <a:r>
              <a:rPr lang="it-IT" sz="3600" dirty="0" err="1" smtClean="0">
                <a:solidFill>
                  <a:schemeClr val="hlink"/>
                </a:solidFill>
                <a:effectLst/>
                <a:latin typeface="Arial" charset="0"/>
              </a:rPr>
              <a:t>Thermo-Hygrometric</a:t>
            </a:r>
            <a:r>
              <a:rPr lang="it-IT" sz="3600" dirty="0" smtClean="0">
                <a:solidFill>
                  <a:schemeClr val="hlink"/>
                </a:solidFill>
                <a:effectLst/>
                <a:latin typeface="Arial" charset="0"/>
              </a:rPr>
              <a:t> </a:t>
            </a:r>
            <a:r>
              <a:rPr lang="it-IT" sz="3600" dirty="0" err="1" smtClean="0">
                <a:solidFill>
                  <a:schemeClr val="hlink"/>
                </a:solidFill>
                <a:effectLst/>
                <a:latin typeface="Arial" charset="0"/>
              </a:rPr>
              <a:t>Verification</a:t>
            </a:r>
            <a:endParaRPr lang="it-IT" sz="3600" dirty="0" smtClean="0">
              <a:solidFill>
                <a:schemeClr val="hlink"/>
              </a:solidFill>
              <a:effectLst/>
              <a:latin typeface="Arial" charset="0"/>
            </a:endParaRPr>
          </a:p>
        </p:txBody>
      </p:sp>
      <p:sp>
        <p:nvSpPr>
          <p:cNvPr id="5" name="Rectangle 3"/>
          <p:cNvSpPr>
            <a:spLocks noChangeArrowheads="1"/>
          </p:cNvSpPr>
          <p:nvPr/>
        </p:nvSpPr>
        <p:spPr bwMode="auto">
          <a:xfrm>
            <a:off x="683568" y="1124744"/>
            <a:ext cx="7632700" cy="1676400"/>
          </a:xfrm>
          <a:prstGeom prst="rect">
            <a:avLst/>
          </a:prstGeom>
          <a:noFill/>
          <a:ln w="9525">
            <a:noFill/>
            <a:miter lim="800000"/>
            <a:headEnd/>
            <a:tailEnd/>
          </a:ln>
        </p:spPr>
        <p:txBody>
          <a:bodyPr/>
          <a:lstStyle>
            <a:defPPr>
              <a:defRPr lang="it-IT"/>
            </a:defPPr>
            <a:lvl1pPr algn="ctr" rtl="0" fontAlgn="base">
              <a:spcBef>
                <a:spcPct val="0"/>
              </a:spcBef>
              <a:spcAft>
                <a:spcPct val="0"/>
              </a:spcAft>
              <a:defRPr kern="1200">
                <a:solidFill>
                  <a:schemeClr val="tx1"/>
                </a:solidFill>
                <a:latin typeface="Garamond" pitchFamily="18" charset="0"/>
                <a:ea typeface="+mn-ea"/>
                <a:cs typeface="+mn-cs"/>
              </a:defRPr>
            </a:lvl1pPr>
            <a:lvl2pPr marL="457200" algn="ctr" rtl="0" fontAlgn="base">
              <a:spcBef>
                <a:spcPct val="0"/>
              </a:spcBef>
              <a:spcAft>
                <a:spcPct val="0"/>
              </a:spcAft>
              <a:defRPr kern="1200">
                <a:solidFill>
                  <a:schemeClr val="tx1"/>
                </a:solidFill>
                <a:latin typeface="Garamond" pitchFamily="18" charset="0"/>
                <a:ea typeface="+mn-ea"/>
                <a:cs typeface="+mn-cs"/>
              </a:defRPr>
            </a:lvl2pPr>
            <a:lvl3pPr marL="914400" algn="ctr" rtl="0" fontAlgn="base">
              <a:spcBef>
                <a:spcPct val="0"/>
              </a:spcBef>
              <a:spcAft>
                <a:spcPct val="0"/>
              </a:spcAft>
              <a:defRPr kern="1200">
                <a:solidFill>
                  <a:schemeClr val="tx1"/>
                </a:solidFill>
                <a:latin typeface="Garamond" pitchFamily="18" charset="0"/>
                <a:ea typeface="+mn-ea"/>
                <a:cs typeface="+mn-cs"/>
              </a:defRPr>
            </a:lvl3pPr>
            <a:lvl4pPr marL="1371600" algn="ctr" rtl="0" fontAlgn="base">
              <a:spcBef>
                <a:spcPct val="0"/>
              </a:spcBef>
              <a:spcAft>
                <a:spcPct val="0"/>
              </a:spcAft>
              <a:defRPr kern="1200">
                <a:solidFill>
                  <a:schemeClr val="tx1"/>
                </a:solidFill>
                <a:latin typeface="Garamond" pitchFamily="18" charset="0"/>
                <a:ea typeface="+mn-ea"/>
                <a:cs typeface="+mn-cs"/>
              </a:defRPr>
            </a:lvl4pPr>
            <a:lvl5pPr marL="1828800" algn="ctr"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r>
              <a:rPr lang="en-US" sz="2400" b="1" dirty="0" smtClean="0">
                <a:solidFill>
                  <a:schemeClr val="folHlink"/>
                </a:solidFill>
                <a:latin typeface="Arial" charset="0"/>
              </a:rPr>
              <a:t>The thermo-hygrometric verification in building components has the purpose to determine the possible presence of condensate water vapor in a point or a zone of the examined component</a:t>
            </a:r>
            <a:endParaRPr lang="it-IT" sz="2400" b="1" dirty="0">
              <a:solidFill>
                <a:schemeClr val="folHlink"/>
              </a:solidFill>
              <a:latin typeface="Arial" charset="0"/>
            </a:endParaRPr>
          </a:p>
        </p:txBody>
      </p:sp>
      <p:sp>
        <p:nvSpPr>
          <p:cNvPr id="6" name="Text Box 4"/>
          <p:cNvSpPr txBox="1">
            <a:spLocks noChangeArrowheads="1"/>
          </p:cNvSpPr>
          <p:nvPr/>
        </p:nvSpPr>
        <p:spPr bwMode="auto">
          <a:xfrm>
            <a:off x="3851920" y="2708920"/>
            <a:ext cx="990600" cy="519112"/>
          </a:xfrm>
          <a:prstGeom prst="rect">
            <a:avLst/>
          </a:prstGeom>
          <a:noFill/>
          <a:ln w="9525">
            <a:noFill/>
            <a:miter lim="800000"/>
            <a:headEnd/>
            <a:tailEnd/>
          </a:ln>
          <a:effectLst/>
        </p:spPr>
        <p:txBody>
          <a:bodyPr>
            <a:spAutoFit/>
          </a:bodyPr>
          <a:lstStyle>
            <a:defPPr>
              <a:defRPr lang="it-IT"/>
            </a:defPPr>
            <a:lvl1pPr algn="ctr" rtl="0" fontAlgn="base">
              <a:spcBef>
                <a:spcPct val="0"/>
              </a:spcBef>
              <a:spcAft>
                <a:spcPct val="0"/>
              </a:spcAft>
              <a:defRPr kern="1200">
                <a:solidFill>
                  <a:schemeClr val="tx1"/>
                </a:solidFill>
                <a:latin typeface="Garamond" pitchFamily="18" charset="0"/>
                <a:ea typeface="+mn-ea"/>
                <a:cs typeface="+mn-cs"/>
              </a:defRPr>
            </a:lvl1pPr>
            <a:lvl2pPr marL="457200" algn="ctr" rtl="0" fontAlgn="base">
              <a:spcBef>
                <a:spcPct val="0"/>
              </a:spcBef>
              <a:spcAft>
                <a:spcPct val="0"/>
              </a:spcAft>
              <a:defRPr kern="1200">
                <a:solidFill>
                  <a:schemeClr val="tx1"/>
                </a:solidFill>
                <a:latin typeface="Garamond" pitchFamily="18" charset="0"/>
                <a:ea typeface="+mn-ea"/>
                <a:cs typeface="+mn-cs"/>
              </a:defRPr>
            </a:lvl2pPr>
            <a:lvl3pPr marL="914400" algn="ctr" rtl="0" fontAlgn="base">
              <a:spcBef>
                <a:spcPct val="0"/>
              </a:spcBef>
              <a:spcAft>
                <a:spcPct val="0"/>
              </a:spcAft>
              <a:defRPr kern="1200">
                <a:solidFill>
                  <a:schemeClr val="tx1"/>
                </a:solidFill>
                <a:latin typeface="Garamond" pitchFamily="18" charset="0"/>
                <a:ea typeface="+mn-ea"/>
                <a:cs typeface="+mn-cs"/>
              </a:defRPr>
            </a:lvl3pPr>
            <a:lvl4pPr marL="1371600" algn="ctr" rtl="0" fontAlgn="base">
              <a:spcBef>
                <a:spcPct val="0"/>
              </a:spcBef>
              <a:spcAft>
                <a:spcPct val="0"/>
              </a:spcAft>
              <a:defRPr kern="1200">
                <a:solidFill>
                  <a:schemeClr val="tx1"/>
                </a:solidFill>
                <a:latin typeface="Garamond" pitchFamily="18" charset="0"/>
                <a:ea typeface="+mn-ea"/>
                <a:cs typeface="+mn-cs"/>
              </a:defRPr>
            </a:lvl4pPr>
            <a:lvl5pPr marL="1828800" algn="ctr"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pPr>
              <a:spcBef>
                <a:spcPct val="50000"/>
              </a:spcBef>
              <a:defRPr/>
            </a:pPr>
            <a:r>
              <a:rPr lang="it-IT" sz="2800" b="1" dirty="0">
                <a:solidFill>
                  <a:schemeClr val="hlink"/>
                </a:solidFill>
                <a:effectLst>
                  <a:outerShdw blurRad="38100" dist="38100" dir="2700000" algn="tl">
                    <a:srgbClr val="000000"/>
                  </a:outerShdw>
                </a:effectLst>
                <a:latin typeface="Arial" charset="0"/>
                <a:sym typeface="Symbol" pitchFamily="18" charset="2"/>
              </a:rPr>
              <a:t></a:t>
            </a:r>
          </a:p>
        </p:txBody>
      </p:sp>
      <p:sp>
        <p:nvSpPr>
          <p:cNvPr id="7" name="Rectangle 6"/>
          <p:cNvSpPr>
            <a:spLocks noChangeArrowheads="1"/>
          </p:cNvSpPr>
          <p:nvPr/>
        </p:nvSpPr>
        <p:spPr bwMode="auto">
          <a:xfrm>
            <a:off x="571500" y="3068960"/>
            <a:ext cx="7632700" cy="900162"/>
          </a:xfrm>
          <a:prstGeom prst="rect">
            <a:avLst/>
          </a:prstGeom>
          <a:noFill/>
          <a:ln w="9525">
            <a:noFill/>
            <a:miter lim="800000"/>
            <a:headEnd/>
            <a:tailEnd/>
          </a:ln>
        </p:spPr>
        <p:txBody>
          <a:bodyPr/>
          <a:lstStyle>
            <a:defPPr>
              <a:defRPr lang="it-IT"/>
            </a:defPPr>
            <a:lvl1pPr algn="ctr" rtl="0" fontAlgn="base">
              <a:spcBef>
                <a:spcPct val="0"/>
              </a:spcBef>
              <a:spcAft>
                <a:spcPct val="0"/>
              </a:spcAft>
              <a:defRPr kern="1200">
                <a:solidFill>
                  <a:schemeClr val="tx1"/>
                </a:solidFill>
                <a:latin typeface="Garamond" pitchFamily="18" charset="0"/>
                <a:ea typeface="+mn-ea"/>
                <a:cs typeface="+mn-cs"/>
              </a:defRPr>
            </a:lvl1pPr>
            <a:lvl2pPr marL="457200" algn="ctr" rtl="0" fontAlgn="base">
              <a:spcBef>
                <a:spcPct val="0"/>
              </a:spcBef>
              <a:spcAft>
                <a:spcPct val="0"/>
              </a:spcAft>
              <a:defRPr kern="1200">
                <a:solidFill>
                  <a:schemeClr val="tx1"/>
                </a:solidFill>
                <a:latin typeface="Garamond" pitchFamily="18" charset="0"/>
                <a:ea typeface="+mn-ea"/>
                <a:cs typeface="+mn-cs"/>
              </a:defRPr>
            </a:lvl2pPr>
            <a:lvl3pPr marL="914400" algn="ctr" rtl="0" fontAlgn="base">
              <a:spcBef>
                <a:spcPct val="0"/>
              </a:spcBef>
              <a:spcAft>
                <a:spcPct val="0"/>
              </a:spcAft>
              <a:defRPr kern="1200">
                <a:solidFill>
                  <a:schemeClr val="tx1"/>
                </a:solidFill>
                <a:latin typeface="Garamond" pitchFamily="18" charset="0"/>
                <a:ea typeface="+mn-ea"/>
                <a:cs typeface="+mn-cs"/>
              </a:defRPr>
            </a:lvl3pPr>
            <a:lvl4pPr marL="1371600" algn="ctr" rtl="0" fontAlgn="base">
              <a:spcBef>
                <a:spcPct val="0"/>
              </a:spcBef>
              <a:spcAft>
                <a:spcPct val="0"/>
              </a:spcAft>
              <a:defRPr kern="1200">
                <a:solidFill>
                  <a:schemeClr val="tx1"/>
                </a:solidFill>
                <a:latin typeface="Garamond" pitchFamily="18" charset="0"/>
                <a:ea typeface="+mn-ea"/>
                <a:cs typeface="+mn-cs"/>
              </a:defRPr>
            </a:lvl4pPr>
            <a:lvl5pPr marL="1828800" algn="ctr"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r>
              <a:rPr lang="en-US" sz="2400" b="1" dirty="0" smtClean="0">
                <a:solidFill>
                  <a:schemeClr val="folHlink"/>
                </a:solidFill>
                <a:latin typeface="Arial" charset="0"/>
              </a:rPr>
              <a:t>The condensation development inside the building structure can determine</a:t>
            </a:r>
            <a:endParaRPr lang="en-US" sz="2400" b="1" dirty="0">
              <a:solidFill>
                <a:schemeClr val="folHlink"/>
              </a:solidFill>
              <a:latin typeface="Arial" charset="0"/>
            </a:endParaRPr>
          </a:p>
        </p:txBody>
      </p:sp>
      <p:sp>
        <p:nvSpPr>
          <p:cNvPr id="8" name="Line 7"/>
          <p:cNvSpPr>
            <a:spLocks noChangeShapeType="1"/>
          </p:cNvSpPr>
          <p:nvPr/>
        </p:nvSpPr>
        <p:spPr bwMode="auto">
          <a:xfrm flipH="1">
            <a:off x="3221038" y="4010025"/>
            <a:ext cx="838200" cy="838200"/>
          </a:xfrm>
          <a:prstGeom prst="line">
            <a:avLst/>
          </a:prstGeom>
          <a:noFill/>
          <a:ln w="31750">
            <a:solidFill>
              <a:schemeClr val="hlink"/>
            </a:solidFill>
            <a:round/>
            <a:headEnd/>
            <a:tailEnd type="triangle" w="med" len="med"/>
          </a:ln>
        </p:spPr>
        <p:txBody>
          <a:bodyPr/>
          <a:lstStyle>
            <a:defPPr>
              <a:defRPr lang="it-IT"/>
            </a:defPPr>
            <a:lvl1pPr algn="ctr" rtl="0" fontAlgn="base">
              <a:spcBef>
                <a:spcPct val="0"/>
              </a:spcBef>
              <a:spcAft>
                <a:spcPct val="0"/>
              </a:spcAft>
              <a:defRPr kern="1200">
                <a:solidFill>
                  <a:schemeClr val="tx1"/>
                </a:solidFill>
                <a:latin typeface="Garamond" pitchFamily="18" charset="0"/>
                <a:ea typeface="+mn-ea"/>
                <a:cs typeface="+mn-cs"/>
              </a:defRPr>
            </a:lvl1pPr>
            <a:lvl2pPr marL="457200" algn="ctr" rtl="0" fontAlgn="base">
              <a:spcBef>
                <a:spcPct val="0"/>
              </a:spcBef>
              <a:spcAft>
                <a:spcPct val="0"/>
              </a:spcAft>
              <a:defRPr kern="1200">
                <a:solidFill>
                  <a:schemeClr val="tx1"/>
                </a:solidFill>
                <a:latin typeface="Garamond" pitchFamily="18" charset="0"/>
                <a:ea typeface="+mn-ea"/>
                <a:cs typeface="+mn-cs"/>
              </a:defRPr>
            </a:lvl2pPr>
            <a:lvl3pPr marL="914400" algn="ctr" rtl="0" fontAlgn="base">
              <a:spcBef>
                <a:spcPct val="0"/>
              </a:spcBef>
              <a:spcAft>
                <a:spcPct val="0"/>
              </a:spcAft>
              <a:defRPr kern="1200">
                <a:solidFill>
                  <a:schemeClr val="tx1"/>
                </a:solidFill>
                <a:latin typeface="Garamond" pitchFamily="18" charset="0"/>
                <a:ea typeface="+mn-ea"/>
                <a:cs typeface="+mn-cs"/>
              </a:defRPr>
            </a:lvl3pPr>
            <a:lvl4pPr marL="1371600" algn="ctr" rtl="0" fontAlgn="base">
              <a:spcBef>
                <a:spcPct val="0"/>
              </a:spcBef>
              <a:spcAft>
                <a:spcPct val="0"/>
              </a:spcAft>
              <a:defRPr kern="1200">
                <a:solidFill>
                  <a:schemeClr val="tx1"/>
                </a:solidFill>
                <a:latin typeface="Garamond" pitchFamily="18" charset="0"/>
                <a:ea typeface="+mn-ea"/>
                <a:cs typeface="+mn-cs"/>
              </a:defRPr>
            </a:lvl4pPr>
            <a:lvl5pPr marL="1828800" algn="ctr"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it-IT"/>
          </a:p>
        </p:txBody>
      </p:sp>
      <p:sp>
        <p:nvSpPr>
          <p:cNvPr id="9" name="Line 8"/>
          <p:cNvSpPr>
            <a:spLocks noChangeShapeType="1"/>
          </p:cNvSpPr>
          <p:nvPr/>
        </p:nvSpPr>
        <p:spPr bwMode="auto">
          <a:xfrm>
            <a:off x="4745038" y="4010025"/>
            <a:ext cx="838200" cy="838200"/>
          </a:xfrm>
          <a:prstGeom prst="line">
            <a:avLst/>
          </a:prstGeom>
          <a:noFill/>
          <a:ln w="31750">
            <a:solidFill>
              <a:schemeClr val="hlink"/>
            </a:solidFill>
            <a:round/>
            <a:headEnd/>
            <a:tailEnd type="triangle" w="med" len="med"/>
          </a:ln>
        </p:spPr>
        <p:txBody>
          <a:bodyPr/>
          <a:lstStyle>
            <a:defPPr>
              <a:defRPr lang="it-IT"/>
            </a:defPPr>
            <a:lvl1pPr algn="ctr" rtl="0" fontAlgn="base">
              <a:spcBef>
                <a:spcPct val="0"/>
              </a:spcBef>
              <a:spcAft>
                <a:spcPct val="0"/>
              </a:spcAft>
              <a:defRPr kern="1200">
                <a:solidFill>
                  <a:schemeClr val="tx1"/>
                </a:solidFill>
                <a:latin typeface="Garamond" pitchFamily="18" charset="0"/>
                <a:ea typeface="+mn-ea"/>
                <a:cs typeface="+mn-cs"/>
              </a:defRPr>
            </a:lvl1pPr>
            <a:lvl2pPr marL="457200" algn="ctr" rtl="0" fontAlgn="base">
              <a:spcBef>
                <a:spcPct val="0"/>
              </a:spcBef>
              <a:spcAft>
                <a:spcPct val="0"/>
              </a:spcAft>
              <a:defRPr kern="1200">
                <a:solidFill>
                  <a:schemeClr val="tx1"/>
                </a:solidFill>
                <a:latin typeface="Garamond" pitchFamily="18" charset="0"/>
                <a:ea typeface="+mn-ea"/>
                <a:cs typeface="+mn-cs"/>
              </a:defRPr>
            </a:lvl2pPr>
            <a:lvl3pPr marL="914400" algn="ctr" rtl="0" fontAlgn="base">
              <a:spcBef>
                <a:spcPct val="0"/>
              </a:spcBef>
              <a:spcAft>
                <a:spcPct val="0"/>
              </a:spcAft>
              <a:defRPr kern="1200">
                <a:solidFill>
                  <a:schemeClr val="tx1"/>
                </a:solidFill>
                <a:latin typeface="Garamond" pitchFamily="18" charset="0"/>
                <a:ea typeface="+mn-ea"/>
                <a:cs typeface="+mn-cs"/>
              </a:defRPr>
            </a:lvl3pPr>
            <a:lvl4pPr marL="1371600" algn="ctr" rtl="0" fontAlgn="base">
              <a:spcBef>
                <a:spcPct val="0"/>
              </a:spcBef>
              <a:spcAft>
                <a:spcPct val="0"/>
              </a:spcAft>
              <a:defRPr kern="1200">
                <a:solidFill>
                  <a:schemeClr val="tx1"/>
                </a:solidFill>
                <a:latin typeface="Garamond" pitchFamily="18" charset="0"/>
                <a:ea typeface="+mn-ea"/>
                <a:cs typeface="+mn-cs"/>
              </a:defRPr>
            </a:lvl4pPr>
            <a:lvl5pPr marL="1828800" algn="ctr"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it-IT"/>
          </a:p>
        </p:txBody>
      </p:sp>
      <p:sp>
        <p:nvSpPr>
          <p:cNvPr id="10" name="Text Box 9"/>
          <p:cNvSpPr txBox="1">
            <a:spLocks noChangeArrowheads="1"/>
          </p:cNvSpPr>
          <p:nvPr/>
        </p:nvSpPr>
        <p:spPr bwMode="auto">
          <a:xfrm>
            <a:off x="323528" y="4941168"/>
            <a:ext cx="3515706" cy="830997"/>
          </a:xfrm>
          <a:prstGeom prst="rect">
            <a:avLst/>
          </a:prstGeom>
          <a:noFill/>
          <a:ln w="31750">
            <a:noFill/>
            <a:miter lim="800000"/>
            <a:headEnd/>
            <a:tailEnd/>
          </a:ln>
        </p:spPr>
        <p:txBody>
          <a:bodyPr wrap="none">
            <a:spAutoFit/>
          </a:bodyPr>
          <a:lstStyle>
            <a:defPPr>
              <a:defRPr lang="it-IT"/>
            </a:defPPr>
            <a:lvl1pPr algn="ctr" rtl="0" fontAlgn="base">
              <a:spcBef>
                <a:spcPct val="0"/>
              </a:spcBef>
              <a:spcAft>
                <a:spcPct val="0"/>
              </a:spcAft>
              <a:defRPr kern="1200">
                <a:solidFill>
                  <a:schemeClr val="tx1"/>
                </a:solidFill>
                <a:latin typeface="Garamond" pitchFamily="18" charset="0"/>
                <a:ea typeface="+mn-ea"/>
                <a:cs typeface="+mn-cs"/>
              </a:defRPr>
            </a:lvl1pPr>
            <a:lvl2pPr marL="457200" algn="ctr" rtl="0" fontAlgn="base">
              <a:spcBef>
                <a:spcPct val="0"/>
              </a:spcBef>
              <a:spcAft>
                <a:spcPct val="0"/>
              </a:spcAft>
              <a:defRPr kern="1200">
                <a:solidFill>
                  <a:schemeClr val="tx1"/>
                </a:solidFill>
                <a:latin typeface="Garamond" pitchFamily="18" charset="0"/>
                <a:ea typeface="+mn-ea"/>
                <a:cs typeface="+mn-cs"/>
              </a:defRPr>
            </a:lvl2pPr>
            <a:lvl3pPr marL="914400" algn="ctr" rtl="0" fontAlgn="base">
              <a:spcBef>
                <a:spcPct val="0"/>
              </a:spcBef>
              <a:spcAft>
                <a:spcPct val="0"/>
              </a:spcAft>
              <a:defRPr kern="1200">
                <a:solidFill>
                  <a:schemeClr val="tx1"/>
                </a:solidFill>
                <a:latin typeface="Garamond" pitchFamily="18" charset="0"/>
                <a:ea typeface="+mn-ea"/>
                <a:cs typeface="+mn-cs"/>
              </a:defRPr>
            </a:lvl3pPr>
            <a:lvl4pPr marL="1371600" algn="ctr" rtl="0" fontAlgn="base">
              <a:spcBef>
                <a:spcPct val="0"/>
              </a:spcBef>
              <a:spcAft>
                <a:spcPct val="0"/>
              </a:spcAft>
              <a:defRPr kern="1200">
                <a:solidFill>
                  <a:schemeClr val="tx1"/>
                </a:solidFill>
                <a:latin typeface="Garamond" pitchFamily="18" charset="0"/>
                <a:ea typeface="+mn-ea"/>
                <a:cs typeface="+mn-cs"/>
              </a:defRPr>
            </a:lvl4pPr>
            <a:lvl5pPr marL="1828800" algn="ctr"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pPr algn="l"/>
            <a:r>
              <a:rPr lang="en-US" sz="2400" b="1" dirty="0" smtClean="0">
                <a:solidFill>
                  <a:schemeClr val="folHlink"/>
                </a:solidFill>
                <a:latin typeface="Arial" charset="0"/>
              </a:rPr>
              <a:t>Humidity spots and/or </a:t>
            </a:r>
          </a:p>
          <a:p>
            <a:pPr algn="l"/>
            <a:r>
              <a:rPr lang="en-US" sz="2400" b="1" dirty="0" smtClean="0">
                <a:solidFill>
                  <a:schemeClr val="folHlink"/>
                </a:solidFill>
                <a:latin typeface="Arial" charset="0"/>
              </a:rPr>
              <a:t>mould development</a:t>
            </a:r>
            <a:endParaRPr lang="en-US" sz="2400" b="1" dirty="0">
              <a:solidFill>
                <a:schemeClr val="folHlink"/>
              </a:solidFill>
              <a:latin typeface="Arial" charset="0"/>
            </a:endParaRPr>
          </a:p>
        </p:txBody>
      </p:sp>
      <p:sp>
        <p:nvSpPr>
          <p:cNvPr id="11" name="Text Box 10"/>
          <p:cNvSpPr txBox="1">
            <a:spLocks noChangeArrowheads="1"/>
          </p:cNvSpPr>
          <p:nvPr/>
        </p:nvSpPr>
        <p:spPr bwMode="auto">
          <a:xfrm>
            <a:off x="4139952" y="4941168"/>
            <a:ext cx="4724400" cy="1200329"/>
          </a:xfrm>
          <a:prstGeom prst="rect">
            <a:avLst/>
          </a:prstGeom>
          <a:noFill/>
          <a:ln w="31750">
            <a:noFill/>
            <a:miter lim="800000"/>
            <a:headEnd/>
            <a:tailEnd/>
          </a:ln>
        </p:spPr>
        <p:txBody>
          <a:bodyPr>
            <a:spAutoFit/>
          </a:bodyPr>
          <a:lstStyle>
            <a:defPPr>
              <a:defRPr lang="it-IT"/>
            </a:defPPr>
            <a:lvl1pPr algn="ctr" rtl="0" fontAlgn="base">
              <a:spcBef>
                <a:spcPct val="0"/>
              </a:spcBef>
              <a:spcAft>
                <a:spcPct val="0"/>
              </a:spcAft>
              <a:defRPr kern="1200">
                <a:solidFill>
                  <a:schemeClr val="tx1"/>
                </a:solidFill>
                <a:latin typeface="Garamond" pitchFamily="18" charset="0"/>
                <a:ea typeface="+mn-ea"/>
                <a:cs typeface="+mn-cs"/>
              </a:defRPr>
            </a:lvl1pPr>
            <a:lvl2pPr marL="457200" algn="ctr" rtl="0" fontAlgn="base">
              <a:spcBef>
                <a:spcPct val="0"/>
              </a:spcBef>
              <a:spcAft>
                <a:spcPct val="0"/>
              </a:spcAft>
              <a:defRPr kern="1200">
                <a:solidFill>
                  <a:schemeClr val="tx1"/>
                </a:solidFill>
                <a:latin typeface="Garamond" pitchFamily="18" charset="0"/>
                <a:ea typeface="+mn-ea"/>
                <a:cs typeface="+mn-cs"/>
              </a:defRPr>
            </a:lvl2pPr>
            <a:lvl3pPr marL="914400" algn="ctr" rtl="0" fontAlgn="base">
              <a:spcBef>
                <a:spcPct val="0"/>
              </a:spcBef>
              <a:spcAft>
                <a:spcPct val="0"/>
              </a:spcAft>
              <a:defRPr kern="1200">
                <a:solidFill>
                  <a:schemeClr val="tx1"/>
                </a:solidFill>
                <a:latin typeface="Garamond" pitchFamily="18" charset="0"/>
                <a:ea typeface="+mn-ea"/>
                <a:cs typeface="+mn-cs"/>
              </a:defRPr>
            </a:lvl3pPr>
            <a:lvl4pPr marL="1371600" algn="ctr" rtl="0" fontAlgn="base">
              <a:spcBef>
                <a:spcPct val="0"/>
              </a:spcBef>
              <a:spcAft>
                <a:spcPct val="0"/>
              </a:spcAft>
              <a:defRPr kern="1200">
                <a:solidFill>
                  <a:schemeClr val="tx1"/>
                </a:solidFill>
                <a:latin typeface="Garamond" pitchFamily="18" charset="0"/>
                <a:ea typeface="+mn-ea"/>
                <a:cs typeface="+mn-cs"/>
              </a:defRPr>
            </a:lvl4pPr>
            <a:lvl5pPr marL="1828800" algn="ctr"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pPr algn="l"/>
            <a:r>
              <a:rPr lang="en-US" sz="2400" b="1" dirty="0" smtClean="0">
                <a:solidFill>
                  <a:schemeClr val="folHlink"/>
                </a:solidFill>
                <a:latin typeface="Arial" charset="0"/>
              </a:rPr>
              <a:t>Deterioration of material mechanical and </a:t>
            </a:r>
            <a:r>
              <a:rPr lang="en-US" sz="2400" b="1" smtClean="0">
                <a:solidFill>
                  <a:schemeClr val="folHlink"/>
                </a:solidFill>
                <a:latin typeface="Arial" charset="0"/>
              </a:rPr>
              <a:t>thermo-physical properties</a:t>
            </a:r>
            <a:endParaRPr lang="en-US" sz="2400" b="1" dirty="0">
              <a:solidFill>
                <a:schemeClr val="folHlink"/>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255588" y="2133600"/>
            <a:ext cx="4011612" cy="1200329"/>
          </a:xfrm>
          <a:prstGeom prst="rect">
            <a:avLst/>
          </a:prstGeom>
          <a:noFill/>
          <a:ln w="9525">
            <a:noFill/>
            <a:miter lim="800000"/>
            <a:headEnd/>
            <a:tailEnd/>
          </a:ln>
        </p:spPr>
        <p:txBody>
          <a:bodyPr>
            <a:spAutoFit/>
          </a:bodyPr>
          <a:lstStyle/>
          <a:p>
            <a:pPr>
              <a:spcBef>
                <a:spcPct val="50000"/>
              </a:spcBef>
            </a:pPr>
            <a:r>
              <a:rPr lang="en-US" sz="2400" b="1" dirty="0" smtClean="0">
                <a:solidFill>
                  <a:schemeClr val="hlink"/>
                </a:solidFill>
                <a:latin typeface="Arial" charset="0"/>
              </a:rPr>
              <a:t>Excluding thermo-</a:t>
            </a:r>
            <a:r>
              <a:rPr lang="en-US" sz="2400" b="1" dirty="0" err="1" smtClean="0">
                <a:solidFill>
                  <a:schemeClr val="hlink"/>
                </a:solidFill>
                <a:latin typeface="Arial" charset="0"/>
              </a:rPr>
              <a:t>hygro</a:t>
            </a:r>
            <a:r>
              <a:rPr lang="en-US" sz="2400" b="1" dirty="0" smtClean="0">
                <a:solidFill>
                  <a:schemeClr val="hlink"/>
                </a:solidFill>
                <a:latin typeface="Arial" charset="0"/>
              </a:rPr>
              <a:t>- metrically not well designed walls</a:t>
            </a:r>
            <a:endParaRPr lang="it-IT" sz="2400" b="1" dirty="0">
              <a:solidFill>
                <a:schemeClr val="hlink"/>
              </a:solidFill>
              <a:latin typeface="Arial" charset="0"/>
            </a:endParaRPr>
          </a:p>
        </p:txBody>
      </p:sp>
      <p:sp>
        <p:nvSpPr>
          <p:cNvPr id="5" name="Text Box 23"/>
          <p:cNvSpPr txBox="1">
            <a:spLocks noChangeArrowheads="1"/>
          </p:cNvSpPr>
          <p:nvPr/>
        </p:nvSpPr>
        <p:spPr bwMode="auto">
          <a:xfrm>
            <a:off x="3962400" y="2438400"/>
            <a:ext cx="609600" cy="579438"/>
          </a:xfrm>
          <a:prstGeom prst="rect">
            <a:avLst/>
          </a:prstGeom>
          <a:noFill/>
          <a:ln w="9525">
            <a:noFill/>
            <a:miter lim="800000"/>
            <a:headEnd/>
            <a:tailEnd/>
          </a:ln>
        </p:spPr>
        <p:txBody>
          <a:bodyPr>
            <a:spAutoFit/>
          </a:bodyPr>
          <a:lstStyle/>
          <a:p>
            <a:pPr algn="l">
              <a:spcBef>
                <a:spcPct val="50000"/>
              </a:spcBef>
            </a:pPr>
            <a:r>
              <a:rPr lang="it-IT" sz="3200" b="1" dirty="0">
                <a:solidFill>
                  <a:schemeClr val="hlink"/>
                </a:solidFill>
                <a:latin typeface="Arial" charset="0"/>
                <a:sym typeface="Wingdings" pitchFamily="2" charset="2"/>
              </a:rPr>
              <a:t></a:t>
            </a:r>
            <a:endParaRPr lang="it-IT" sz="3200" b="1" dirty="0">
              <a:solidFill>
                <a:schemeClr val="hlink"/>
              </a:solidFill>
              <a:latin typeface="Arial" charset="0"/>
            </a:endParaRPr>
          </a:p>
        </p:txBody>
      </p:sp>
      <p:sp>
        <p:nvSpPr>
          <p:cNvPr id="6" name="Text Box 26"/>
          <p:cNvSpPr txBox="1">
            <a:spLocks noChangeArrowheads="1"/>
          </p:cNvSpPr>
          <p:nvPr/>
        </p:nvSpPr>
        <p:spPr bwMode="auto">
          <a:xfrm>
            <a:off x="4845050" y="2241550"/>
            <a:ext cx="3455988" cy="1200329"/>
          </a:xfrm>
          <a:prstGeom prst="rect">
            <a:avLst/>
          </a:prstGeom>
          <a:noFill/>
          <a:ln w="9525">
            <a:noFill/>
            <a:miter lim="800000"/>
            <a:headEnd/>
            <a:tailEnd/>
          </a:ln>
        </p:spPr>
        <p:txBody>
          <a:bodyPr>
            <a:spAutoFit/>
          </a:bodyPr>
          <a:lstStyle/>
          <a:p>
            <a:pPr>
              <a:spcBef>
                <a:spcPct val="50000"/>
              </a:spcBef>
            </a:pPr>
            <a:r>
              <a:rPr lang="en-US" sz="2400" b="1" dirty="0" smtClean="0">
                <a:solidFill>
                  <a:schemeClr val="folHlink"/>
                </a:solidFill>
                <a:latin typeface="Arial" charset="0"/>
              </a:rPr>
              <a:t>Generate mass flow rate of vapor inside the control volume</a:t>
            </a:r>
            <a:endParaRPr lang="it-IT" sz="2400" b="1" dirty="0">
              <a:solidFill>
                <a:schemeClr val="folHlink"/>
              </a:solidFill>
              <a:latin typeface="Arial" charset="0"/>
            </a:endParaRPr>
          </a:p>
        </p:txBody>
      </p:sp>
      <p:sp>
        <p:nvSpPr>
          <p:cNvPr id="7" name="Line 24"/>
          <p:cNvSpPr>
            <a:spLocks noChangeShapeType="1"/>
          </p:cNvSpPr>
          <p:nvPr/>
        </p:nvSpPr>
        <p:spPr bwMode="auto">
          <a:xfrm>
            <a:off x="5029200" y="1752600"/>
            <a:ext cx="2286000" cy="1981200"/>
          </a:xfrm>
          <a:prstGeom prst="line">
            <a:avLst/>
          </a:prstGeom>
          <a:noFill/>
          <a:ln w="31750">
            <a:solidFill>
              <a:srgbClr val="FF0000"/>
            </a:solidFill>
            <a:round/>
            <a:headEnd/>
            <a:tailEnd/>
          </a:ln>
        </p:spPr>
        <p:txBody>
          <a:bodyPr/>
          <a:lstStyle/>
          <a:p>
            <a:endParaRPr lang="it-IT"/>
          </a:p>
        </p:txBody>
      </p:sp>
      <p:sp>
        <p:nvSpPr>
          <p:cNvPr id="8" name="Line 25"/>
          <p:cNvSpPr>
            <a:spLocks noChangeShapeType="1"/>
          </p:cNvSpPr>
          <p:nvPr/>
        </p:nvSpPr>
        <p:spPr bwMode="auto">
          <a:xfrm flipH="1">
            <a:off x="5181600" y="1600200"/>
            <a:ext cx="2057400" cy="2362200"/>
          </a:xfrm>
          <a:prstGeom prst="line">
            <a:avLst/>
          </a:prstGeom>
          <a:noFill/>
          <a:ln w="31750">
            <a:solidFill>
              <a:srgbClr val="FF0000"/>
            </a:solidFill>
            <a:round/>
            <a:headEnd/>
            <a:tailEnd/>
          </a:ln>
        </p:spPr>
        <p:txBody>
          <a:bodyPr/>
          <a:lstStyle/>
          <a:p>
            <a:endParaRPr lang="it-IT"/>
          </a:p>
        </p:txBody>
      </p:sp>
      <p:grpSp>
        <p:nvGrpSpPr>
          <p:cNvPr id="9" name="Gruppo 8"/>
          <p:cNvGrpSpPr/>
          <p:nvPr/>
        </p:nvGrpSpPr>
        <p:grpSpPr>
          <a:xfrm>
            <a:off x="755576" y="3573016"/>
            <a:ext cx="5013647" cy="2879725"/>
            <a:chOff x="755576" y="3573016"/>
            <a:chExt cx="5013647" cy="2879725"/>
          </a:xfrm>
        </p:grpSpPr>
        <p:sp>
          <p:nvSpPr>
            <p:cNvPr id="10" name="Line 4"/>
            <p:cNvSpPr>
              <a:spLocks noChangeShapeType="1"/>
            </p:cNvSpPr>
            <p:nvPr/>
          </p:nvSpPr>
          <p:spPr bwMode="auto">
            <a:xfrm>
              <a:off x="3944864" y="3573016"/>
              <a:ext cx="0" cy="959908"/>
            </a:xfrm>
            <a:prstGeom prst="line">
              <a:avLst/>
            </a:prstGeom>
            <a:noFill/>
            <a:ln w="12700">
              <a:solidFill>
                <a:schemeClr val="tx1"/>
              </a:solidFill>
              <a:round/>
              <a:headEnd type="triangle" w="med" len="med"/>
              <a:tailEnd/>
            </a:ln>
          </p:spPr>
          <p:txBody>
            <a:bodyPr/>
            <a:lstStyle/>
            <a:p>
              <a:endParaRPr lang="it-IT"/>
            </a:p>
          </p:txBody>
        </p:sp>
        <p:sp>
          <p:nvSpPr>
            <p:cNvPr id="11" name="Rectangle 6"/>
            <p:cNvSpPr>
              <a:spLocks noChangeArrowheads="1"/>
            </p:cNvSpPr>
            <p:nvPr/>
          </p:nvSpPr>
          <p:spPr bwMode="auto">
            <a:xfrm>
              <a:off x="3059832" y="4797152"/>
              <a:ext cx="1224136" cy="1174565"/>
            </a:xfrm>
            <a:prstGeom prst="rect">
              <a:avLst/>
            </a:prstGeom>
            <a:noFill/>
            <a:ln w="9525">
              <a:miter lim="800000"/>
              <a:headEnd/>
              <a:tailEnd/>
            </a:ln>
            <a:scene3d>
              <a:camera prst="legacyObliqueTopRight"/>
              <a:lightRig rig="legacyFlat3" dir="b"/>
            </a:scene3d>
            <a:sp3d extrusionH="1090600" prstMaterial="legacyWireframe">
              <a:bevelT w="13500" h="13500" prst="angle"/>
              <a:bevelB w="13500" h="13500" prst="angle"/>
              <a:extrusionClr>
                <a:schemeClr val="tx1"/>
              </a:extrusionClr>
            </a:sp3d>
          </p:spPr>
          <p:txBody>
            <a:bodyPr wrap="none" anchor="ctr">
              <a:flatTx/>
            </a:bodyPr>
            <a:lstStyle/>
            <a:p>
              <a:endParaRPr lang="it-IT"/>
            </a:p>
          </p:txBody>
        </p:sp>
        <p:sp>
          <p:nvSpPr>
            <p:cNvPr id="12" name="Line 7"/>
            <p:cNvSpPr>
              <a:spLocks noChangeShapeType="1"/>
            </p:cNvSpPr>
            <p:nvPr/>
          </p:nvSpPr>
          <p:spPr bwMode="auto">
            <a:xfrm>
              <a:off x="1495351" y="4493621"/>
              <a:ext cx="0" cy="1097470"/>
            </a:xfrm>
            <a:prstGeom prst="line">
              <a:avLst/>
            </a:prstGeom>
            <a:noFill/>
            <a:ln w="9525">
              <a:solidFill>
                <a:schemeClr val="tx1"/>
              </a:solidFill>
              <a:round/>
              <a:headEnd type="triangle" w="med" len="med"/>
              <a:tailEnd/>
            </a:ln>
          </p:spPr>
          <p:txBody>
            <a:bodyPr/>
            <a:lstStyle/>
            <a:p>
              <a:endParaRPr lang="it-IT"/>
            </a:p>
          </p:txBody>
        </p:sp>
        <p:sp>
          <p:nvSpPr>
            <p:cNvPr id="13" name="Line 8"/>
            <p:cNvSpPr>
              <a:spLocks noChangeShapeType="1"/>
            </p:cNvSpPr>
            <p:nvPr/>
          </p:nvSpPr>
          <p:spPr bwMode="auto">
            <a:xfrm flipH="1">
              <a:off x="920676" y="5591091"/>
              <a:ext cx="574675" cy="548735"/>
            </a:xfrm>
            <a:prstGeom prst="line">
              <a:avLst/>
            </a:prstGeom>
            <a:noFill/>
            <a:ln w="9525">
              <a:solidFill>
                <a:schemeClr val="tx1"/>
              </a:solidFill>
              <a:round/>
              <a:headEnd/>
              <a:tailEnd type="triangle" w="med" len="med"/>
            </a:ln>
          </p:spPr>
          <p:txBody>
            <a:bodyPr/>
            <a:lstStyle/>
            <a:p>
              <a:endParaRPr lang="it-IT"/>
            </a:p>
          </p:txBody>
        </p:sp>
        <p:sp>
          <p:nvSpPr>
            <p:cNvPr id="14" name="Line 9"/>
            <p:cNvSpPr>
              <a:spLocks noChangeShapeType="1"/>
            </p:cNvSpPr>
            <p:nvPr/>
          </p:nvSpPr>
          <p:spPr bwMode="auto">
            <a:xfrm>
              <a:off x="1495351" y="5591091"/>
              <a:ext cx="792163" cy="0"/>
            </a:xfrm>
            <a:prstGeom prst="line">
              <a:avLst/>
            </a:prstGeom>
            <a:noFill/>
            <a:ln w="9525">
              <a:solidFill>
                <a:schemeClr val="tx1"/>
              </a:solidFill>
              <a:round/>
              <a:headEnd/>
              <a:tailEnd type="triangle" w="med" len="med"/>
            </a:ln>
          </p:spPr>
          <p:txBody>
            <a:bodyPr/>
            <a:lstStyle/>
            <a:p>
              <a:endParaRPr lang="it-IT"/>
            </a:p>
          </p:txBody>
        </p:sp>
        <p:sp>
          <p:nvSpPr>
            <p:cNvPr id="15" name="Text Box 10"/>
            <p:cNvSpPr txBox="1">
              <a:spLocks noChangeArrowheads="1"/>
            </p:cNvSpPr>
            <p:nvPr/>
          </p:nvSpPr>
          <p:spPr bwMode="auto">
            <a:xfrm>
              <a:off x="755576" y="5627371"/>
              <a:ext cx="292100" cy="367335"/>
            </a:xfrm>
            <a:prstGeom prst="rect">
              <a:avLst/>
            </a:prstGeom>
            <a:noFill/>
            <a:ln w="9525">
              <a:noFill/>
              <a:miter lim="800000"/>
              <a:headEnd/>
              <a:tailEnd/>
            </a:ln>
          </p:spPr>
          <p:txBody>
            <a:bodyPr wrap="none">
              <a:spAutoFit/>
            </a:bodyPr>
            <a:lstStyle/>
            <a:p>
              <a:pPr algn="l"/>
              <a:r>
                <a:rPr lang="it-IT" b="1"/>
                <a:t>z</a:t>
              </a:r>
            </a:p>
          </p:txBody>
        </p:sp>
        <p:sp>
          <p:nvSpPr>
            <p:cNvPr id="16" name="Text Box 11"/>
            <p:cNvSpPr txBox="1">
              <a:spLocks noChangeArrowheads="1"/>
            </p:cNvSpPr>
            <p:nvPr/>
          </p:nvSpPr>
          <p:spPr bwMode="auto">
            <a:xfrm>
              <a:off x="1836664" y="5235849"/>
              <a:ext cx="298450" cy="365823"/>
            </a:xfrm>
            <a:prstGeom prst="rect">
              <a:avLst/>
            </a:prstGeom>
            <a:noFill/>
            <a:ln w="9525">
              <a:noFill/>
              <a:miter lim="800000"/>
              <a:headEnd/>
              <a:tailEnd/>
            </a:ln>
          </p:spPr>
          <p:txBody>
            <a:bodyPr wrap="none">
              <a:spAutoFit/>
            </a:bodyPr>
            <a:lstStyle/>
            <a:p>
              <a:pPr algn="l"/>
              <a:r>
                <a:rPr lang="it-IT" b="1"/>
                <a:t>x</a:t>
              </a:r>
            </a:p>
          </p:txBody>
        </p:sp>
        <p:sp>
          <p:nvSpPr>
            <p:cNvPr id="17" name="Text Box 12"/>
            <p:cNvSpPr txBox="1">
              <a:spLocks noChangeArrowheads="1"/>
            </p:cNvSpPr>
            <p:nvPr/>
          </p:nvSpPr>
          <p:spPr bwMode="auto">
            <a:xfrm>
              <a:off x="1115939" y="4529901"/>
              <a:ext cx="292100" cy="367335"/>
            </a:xfrm>
            <a:prstGeom prst="rect">
              <a:avLst/>
            </a:prstGeom>
            <a:noFill/>
            <a:ln w="9525">
              <a:noFill/>
              <a:miter lim="800000"/>
              <a:headEnd/>
              <a:tailEnd/>
            </a:ln>
          </p:spPr>
          <p:txBody>
            <a:bodyPr wrap="none">
              <a:spAutoFit/>
            </a:bodyPr>
            <a:lstStyle/>
            <a:p>
              <a:pPr algn="l"/>
              <a:r>
                <a:rPr lang="it-IT" b="1"/>
                <a:t>y</a:t>
              </a:r>
            </a:p>
          </p:txBody>
        </p:sp>
        <p:sp>
          <p:nvSpPr>
            <p:cNvPr id="18" name="Line 13"/>
            <p:cNvSpPr>
              <a:spLocks noChangeShapeType="1"/>
            </p:cNvSpPr>
            <p:nvPr/>
          </p:nvSpPr>
          <p:spPr bwMode="auto">
            <a:xfrm>
              <a:off x="2360539" y="5120963"/>
              <a:ext cx="792163" cy="0"/>
            </a:xfrm>
            <a:prstGeom prst="line">
              <a:avLst/>
            </a:prstGeom>
            <a:noFill/>
            <a:ln w="12700">
              <a:solidFill>
                <a:schemeClr val="tx1"/>
              </a:solidFill>
              <a:round/>
              <a:headEnd/>
              <a:tailEnd/>
            </a:ln>
          </p:spPr>
          <p:txBody>
            <a:bodyPr/>
            <a:lstStyle/>
            <a:p>
              <a:endParaRPr lang="it-IT"/>
            </a:p>
          </p:txBody>
        </p:sp>
        <p:sp>
          <p:nvSpPr>
            <p:cNvPr id="19" name="Line 14"/>
            <p:cNvSpPr>
              <a:spLocks noChangeShapeType="1"/>
            </p:cNvSpPr>
            <p:nvPr/>
          </p:nvSpPr>
          <p:spPr bwMode="auto">
            <a:xfrm>
              <a:off x="4499992" y="5085184"/>
              <a:ext cx="792163" cy="0"/>
            </a:xfrm>
            <a:prstGeom prst="line">
              <a:avLst/>
            </a:prstGeom>
            <a:noFill/>
            <a:ln w="12700">
              <a:solidFill>
                <a:schemeClr val="tx1"/>
              </a:solidFill>
              <a:round/>
              <a:headEnd/>
              <a:tailEnd type="triangle" w="med" len="med"/>
            </a:ln>
          </p:spPr>
          <p:txBody>
            <a:bodyPr/>
            <a:lstStyle/>
            <a:p>
              <a:endParaRPr lang="it-IT"/>
            </a:p>
          </p:txBody>
        </p:sp>
        <p:sp>
          <p:nvSpPr>
            <p:cNvPr id="20" name="Line 15"/>
            <p:cNvSpPr>
              <a:spLocks noChangeShapeType="1"/>
            </p:cNvSpPr>
            <p:nvPr/>
          </p:nvSpPr>
          <p:spPr bwMode="auto">
            <a:xfrm>
              <a:off x="3944864" y="5982613"/>
              <a:ext cx="0" cy="470128"/>
            </a:xfrm>
            <a:prstGeom prst="line">
              <a:avLst/>
            </a:prstGeom>
            <a:noFill/>
            <a:ln w="12700">
              <a:solidFill>
                <a:schemeClr val="tx1"/>
              </a:solidFill>
              <a:round/>
              <a:headEnd/>
              <a:tailEnd/>
            </a:ln>
          </p:spPr>
          <p:txBody>
            <a:bodyPr/>
            <a:lstStyle/>
            <a:p>
              <a:endParaRPr lang="it-IT"/>
            </a:p>
          </p:txBody>
        </p:sp>
        <p:sp>
          <p:nvSpPr>
            <p:cNvPr id="21" name="Line 16"/>
            <p:cNvSpPr>
              <a:spLocks noChangeShapeType="1"/>
            </p:cNvSpPr>
            <p:nvPr/>
          </p:nvSpPr>
          <p:spPr bwMode="auto">
            <a:xfrm flipH="1">
              <a:off x="3079676" y="5356783"/>
              <a:ext cx="792163" cy="783043"/>
            </a:xfrm>
            <a:prstGeom prst="line">
              <a:avLst/>
            </a:prstGeom>
            <a:noFill/>
            <a:ln w="12700">
              <a:solidFill>
                <a:schemeClr val="tx1"/>
              </a:solidFill>
              <a:round/>
              <a:headEnd/>
              <a:tailEnd type="triangle" w="med" len="med"/>
            </a:ln>
          </p:spPr>
          <p:txBody>
            <a:bodyPr/>
            <a:lstStyle/>
            <a:p>
              <a:endParaRPr lang="it-IT"/>
            </a:p>
          </p:txBody>
        </p:sp>
        <p:sp>
          <p:nvSpPr>
            <p:cNvPr id="22" name="Text Box 17"/>
            <p:cNvSpPr txBox="1">
              <a:spLocks noChangeArrowheads="1"/>
            </p:cNvSpPr>
            <p:nvPr/>
          </p:nvSpPr>
          <p:spPr bwMode="auto">
            <a:xfrm>
              <a:off x="2339901" y="4641764"/>
              <a:ext cx="441325" cy="396057"/>
            </a:xfrm>
            <a:prstGeom prst="rect">
              <a:avLst/>
            </a:prstGeom>
            <a:noFill/>
            <a:ln w="9525">
              <a:noFill/>
              <a:miter lim="800000"/>
              <a:headEnd/>
              <a:tailEnd/>
            </a:ln>
          </p:spPr>
          <p:txBody>
            <a:bodyPr wrap="none">
              <a:spAutoFit/>
            </a:bodyPr>
            <a:lstStyle/>
            <a:p>
              <a:pPr algn="l"/>
              <a:r>
                <a:rPr lang="it-IT" sz="2000" b="1" i="1">
                  <a:sym typeface="Symbol" pitchFamily="18" charset="2"/>
                </a:rPr>
                <a:t></a:t>
              </a:r>
              <a:r>
                <a:rPr lang="it-IT" sz="2000" b="1" baseline="-25000"/>
                <a:t>x</a:t>
              </a:r>
            </a:p>
          </p:txBody>
        </p:sp>
        <p:sp>
          <p:nvSpPr>
            <p:cNvPr id="23" name="Text Box 18"/>
            <p:cNvSpPr txBox="1">
              <a:spLocks noChangeArrowheads="1"/>
            </p:cNvSpPr>
            <p:nvPr/>
          </p:nvSpPr>
          <p:spPr bwMode="auto">
            <a:xfrm>
              <a:off x="5004048" y="4653136"/>
              <a:ext cx="765175" cy="396057"/>
            </a:xfrm>
            <a:prstGeom prst="rect">
              <a:avLst/>
            </a:prstGeom>
            <a:noFill/>
            <a:ln w="9525">
              <a:noFill/>
              <a:miter lim="800000"/>
              <a:headEnd/>
              <a:tailEnd/>
            </a:ln>
          </p:spPr>
          <p:txBody>
            <a:bodyPr>
              <a:spAutoFit/>
            </a:bodyPr>
            <a:lstStyle/>
            <a:p>
              <a:pPr algn="l"/>
              <a:r>
                <a:rPr lang="it-IT" sz="2000" b="1" i="1">
                  <a:sym typeface="Symbol" pitchFamily="18" charset="2"/>
                </a:rPr>
                <a:t></a:t>
              </a:r>
              <a:r>
                <a:rPr lang="it-IT" sz="2000" b="1" baseline="-25000"/>
                <a:t> x+dx</a:t>
              </a:r>
            </a:p>
          </p:txBody>
        </p:sp>
        <p:sp>
          <p:nvSpPr>
            <p:cNvPr id="24" name="Text Box 19"/>
            <p:cNvSpPr txBox="1">
              <a:spLocks noChangeArrowheads="1"/>
            </p:cNvSpPr>
            <p:nvPr/>
          </p:nvSpPr>
          <p:spPr bwMode="auto">
            <a:xfrm>
              <a:off x="4011539" y="5940286"/>
              <a:ext cx="554038" cy="396057"/>
            </a:xfrm>
            <a:prstGeom prst="rect">
              <a:avLst/>
            </a:prstGeom>
            <a:noFill/>
            <a:ln w="9525">
              <a:noFill/>
              <a:miter lim="800000"/>
              <a:headEnd/>
              <a:tailEnd/>
            </a:ln>
          </p:spPr>
          <p:txBody>
            <a:bodyPr>
              <a:spAutoFit/>
            </a:bodyPr>
            <a:lstStyle/>
            <a:p>
              <a:pPr algn="l"/>
              <a:r>
                <a:rPr lang="it-IT" sz="2000" b="1" i="1">
                  <a:sym typeface="Symbol" pitchFamily="18" charset="2"/>
                </a:rPr>
                <a:t></a:t>
              </a:r>
              <a:r>
                <a:rPr lang="it-IT" sz="2000" b="1" baseline="-25000"/>
                <a:t>y</a:t>
              </a:r>
            </a:p>
          </p:txBody>
        </p:sp>
        <p:sp>
          <p:nvSpPr>
            <p:cNvPr id="25" name="Text Box 20"/>
            <p:cNvSpPr txBox="1">
              <a:spLocks noChangeArrowheads="1"/>
            </p:cNvSpPr>
            <p:nvPr/>
          </p:nvSpPr>
          <p:spPr bwMode="auto">
            <a:xfrm>
              <a:off x="3975026" y="3749881"/>
              <a:ext cx="971550" cy="396057"/>
            </a:xfrm>
            <a:prstGeom prst="rect">
              <a:avLst/>
            </a:prstGeom>
            <a:noFill/>
            <a:ln w="9525">
              <a:noFill/>
              <a:miter lim="800000"/>
              <a:headEnd/>
              <a:tailEnd/>
            </a:ln>
          </p:spPr>
          <p:txBody>
            <a:bodyPr>
              <a:spAutoFit/>
            </a:bodyPr>
            <a:lstStyle/>
            <a:p>
              <a:pPr algn="l"/>
              <a:r>
                <a:rPr lang="it-IT" sz="2000" b="1" i="1">
                  <a:sym typeface="Symbol" pitchFamily="18" charset="2"/>
                </a:rPr>
                <a:t></a:t>
              </a:r>
              <a:r>
                <a:rPr lang="it-IT" sz="2000" b="1" baseline="-25000"/>
                <a:t>y+dy</a:t>
              </a:r>
            </a:p>
          </p:txBody>
        </p:sp>
        <p:sp>
          <p:nvSpPr>
            <p:cNvPr id="26" name="Text Box 21"/>
            <p:cNvSpPr txBox="1">
              <a:spLocks noChangeArrowheads="1"/>
            </p:cNvSpPr>
            <p:nvPr/>
          </p:nvSpPr>
          <p:spPr bwMode="auto">
            <a:xfrm>
              <a:off x="2720901" y="5965984"/>
              <a:ext cx="755650" cy="396057"/>
            </a:xfrm>
            <a:prstGeom prst="rect">
              <a:avLst/>
            </a:prstGeom>
            <a:noFill/>
            <a:ln w="9525">
              <a:noFill/>
              <a:miter lim="800000"/>
              <a:headEnd/>
              <a:tailEnd/>
            </a:ln>
          </p:spPr>
          <p:txBody>
            <a:bodyPr wrap="none">
              <a:spAutoFit/>
            </a:bodyPr>
            <a:lstStyle/>
            <a:p>
              <a:pPr algn="l"/>
              <a:r>
                <a:rPr lang="it-IT" sz="2000" b="1" i="1">
                  <a:sym typeface="Symbol" pitchFamily="18" charset="2"/>
                </a:rPr>
                <a:t></a:t>
              </a:r>
              <a:r>
                <a:rPr lang="it-IT" sz="2000" b="1" baseline="-25000"/>
                <a:t> z+dz</a:t>
              </a:r>
            </a:p>
          </p:txBody>
        </p:sp>
      </p:grpSp>
      <p:sp>
        <p:nvSpPr>
          <p:cNvPr id="27" name="Rectangle 2"/>
          <p:cNvSpPr>
            <a:spLocks noGrp="1" noChangeArrowheads="1"/>
          </p:cNvSpPr>
          <p:nvPr>
            <p:ph type="title"/>
          </p:nvPr>
        </p:nvSpPr>
        <p:spPr bwMode="auto">
          <a:xfrm>
            <a:off x="457200" y="332656"/>
            <a:ext cx="8229600" cy="1163216"/>
          </a:xfrm>
          <a:ln>
            <a:miter lim="800000"/>
            <a:headEnd/>
            <a:tailEnd/>
          </a:ln>
        </p:spPr>
        <p:txBody>
          <a:bodyPr vert="horz" wrap="square" lIns="91440" tIns="45720" rIns="91440" bIns="45720" numCol="1" anchor="t" anchorCtr="0" compatLnSpc="1">
            <a:prstTxWarp prst="textNoShape">
              <a:avLst/>
            </a:prstTxWarp>
            <a:noAutofit/>
          </a:bodyPr>
          <a:lstStyle/>
          <a:p>
            <a:pPr eaLnBrk="1" hangingPunct="1">
              <a:defRPr/>
            </a:pPr>
            <a:r>
              <a:rPr lang="en-US" sz="3600" dirty="0" smtClean="0">
                <a:solidFill>
                  <a:schemeClr val="hlink"/>
                </a:solidFill>
                <a:latin typeface="Arial" charset="0"/>
              </a:rPr>
              <a:t>Partial differential equation of mass vapor diffusion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332656"/>
            <a:ext cx="8229600" cy="609600"/>
          </a:xfrm>
          <a:ln>
            <a:miter lim="800000"/>
            <a:headEnd/>
            <a:tailEnd/>
          </a:ln>
        </p:spPr>
        <p:txBody>
          <a:bodyPr vert="horz" wrap="square" lIns="91440" tIns="45720" rIns="91440" bIns="45720" numCol="1" anchor="t" anchorCtr="0" compatLnSpc="1">
            <a:prstTxWarp prst="textNoShape">
              <a:avLst/>
            </a:prstTxWarp>
            <a:noAutofit/>
          </a:bodyPr>
          <a:lstStyle/>
          <a:p>
            <a:pPr>
              <a:defRPr/>
            </a:pPr>
            <a:r>
              <a:rPr lang="en-US" sz="3600" dirty="0" smtClean="0">
                <a:solidFill>
                  <a:schemeClr val="hlink"/>
                </a:solidFill>
                <a:latin typeface="Arial" charset="0"/>
              </a:rPr>
              <a:t>Inlet mass flow rate of vapor</a:t>
            </a:r>
            <a:endParaRPr lang="it-IT" sz="3600" dirty="0" smtClean="0">
              <a:solidFill>
                <a:schemeClr val="hlink"/>
              </a:solidFill>
              <a:latin typeface="Arial" charset="0"/>
            </a:endParaRPr>
          </a:p>
        </p:txBody>
      </p:sp>
      <p:graphicFrame>
        <p:nvGraphicFramePr>
          <p:cNvPr id="5" name="Object 0"/>
          <p:cNvGraphicFramePr>
            <a:graphicFrameLocks noChangeAspect="1"/>
          </p:cNvGraphicFramePr>
          <p:nvPr/>
        </p:nvGraphicFramePr>
        <p:xfrm>
          <a:off x="4283968" y="1052736"/>
          <a:ext cx="4459287" cy="3049588"/>
        </p:xfrm>
        <a:graphic>
          <a:graphicData uri="http://schemas.openxmlformats.org/presentationml/2006/ole">
            <p:oleObj spid="_x0000_s8194" name="Equation" r:id="rId3" imgW="2006280" imgH="1371600" progId="Equation.DSMT4">
              <p:embed/>
            </p:oleObj>
          </a:graphicData>
        </a:graphic>
      </p:graphicFrame>
      <p:graphicFrame>
        <p:nvGraphicFramePr>
          <p:cNvPr id="6" name="Object 1"/>
          <p:cNvGraphicFramePr>
            <a:graphicFrameLocks noChangeAspect="1"/>
          </p:cNvGraphicFramePr>
          <p:nvPr>
            <p:ph sz="half" idx="4294967295"/>
          </p:nvPr>
        </p:nvGraphicFramePr>
        <p:xfrm>
          <a:off x="565150" y="1824807"/>
          <a:ext cx="2698750" cy="1100137"/>
        </p:xfrm>
        <a:graphic>
          <a:graphicData uri="http://schemas.openxmlformats.org/presentationml/2006/ole">
            <p:oleObj spid="_x0000_s8195" name="Equation" r:id="rId4" imgW="965160" imgH="393480" progId="Equation.DSMT4">
              <p:embed/>
            </p:oleObj>
          </a:graphicData>
        </a:graphic>
      </p:graphicFrame>
      <p:sp>
        <p:nvSpPr>
          <p:cNvPr id="7" name="Text Box 28"/>
          <p:cNvSpPr txBox="1">
            <a:spLocks noChangeArrowheads="1"/>
          </p:cNvSpPr>
          <p:nvPr/>
        </p:nvSpPr>
        <p:spPr bwMode="auto">
          <a:xfrm>
            <a:off x="3589338" y="2084388"/>
            <a:ext cx="838200" cy="457200"/>
          </a:xfrm>
          <a:prstGeom prst="rect">
            <a:avLst/>
          </a:prstGeom>
          <a:noFill/>
          <a:ln w="9525">
            <a:noFill/>
            <a:miter lim="800000"/>
            <a:headEnd/>
            <a:tailEnd/>
          </a:ln>
        </p:spPr>
        <p:txBody>
          <a:bodyPr>
            <a:spAutoFit/>
          </a:bodyPr>
          <a:lstStyle/>
          <a:p>
            <a:pPr algn="l">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grpSp>
        <p:nvGrpSpPr>
          <p:cNvPr id="8" name="Gruppo 7"/>
          <p:cNvGrpSpPr/>
          <p:nvPr/>
        </p:nvGrpSpPr>
        <p:grpSpPr>
          <a:xfrm>
            <a:off x="395536" y="3645619"/>
            <a:ext cx="5013647" cy="2879725"/>
            <a:chOff x="755576" y="3573016"/>
            <a:chExt cx="5013647" cy="2879725"/>
          </a:xfrm>
        </p:grpSpPr>
        <p:sp>
          <p:nvSpPr>
            <p:cNvPr id="9" name="Line 4"/>
            <p:cNvSpPr>
              <a:spLocks noChangeShapeType="1"/>
            </p:cNvSpPr>
            <p:nvPr/>
          </p:nvSpPr>
          <p:spPr bwMode="auto">
            <a:xfrm>
              <a:off x="3944864" y="3573016"/>
              <a:ext cx="0" cy="959908"/>
            </a:xfrm>
            <a:prstGeom prst="line">
              <a:avLst/>
            </a:prstGeom>
            <a:noFill/>
            <a:ln w="12700">
              <a:solidFill>
                <a:schemeClr val="tx1"/>
              </a:solidFill>
              <a:round/>
              <a:headEnd type="triangle" w="med" len="med"/>
              <a:tailEnd/>
            </a:ln>
          </p:spPr>
          <p:txBody>
            <a:bodyPr/>
            <a:lstStyle/>
            <a:p>
              <a:endParaRPr lang="it-IT"/>
            </a:p>
          </p:txBody>
        </p:sp>
        <p:sp>
          <p:nvSpPr>
            <p:cNvPr id="10" name="Rectangle 6"/>
            <p:cNvSpPr>
              <a:spLocks noChangeArrowheads="1"/>
            </p:cNvSpPr>
            <p:nvPr/>
          </p:nvSpPr>
          <p:spPr bwMode="auto">
            <a:xfrm>
              <a:off x="3059832" y="4797152"/>
              <a:ext cx="1224136" cy="1174565"/>
            </a:xfrm>
            <a:prstGeom prst="rect">
              <a:avLst/>
            </a:prstGeom>
            <a:noFill/>
            <a:ln w="9525">
              <a:miter lim="800000"/>
              <a:headEnd/>
              <a:tailEnd/>
            </a:ln>
            <a:scene3d>
              <a:camera prst="legacyObliqueTopRight"/>
              <a:lightRig rig="legacyFlat3" dir="b"/>
            </a:scene3d>
            <a:sp3d extrusionH="1090600" prstMaterial="legacyWireframe">
              <a:bevelT w="13500" h="13500" prst="angle"/>
              <a:bevelB w="13500" h="13500" prst="angle"/>
              <a:extrusionClr>
                <a:schemeClr val="tx1"/>
              </a:extrusionClr>
            </a:sp3d>
          </p:spPr>
          <p:txBody>
            <a:bodyPr wrap="none" anchor="ctr">
              <a:flatTx/>
            </a:bodyPr>
            <a:lstStyle/>
            <a:p>
              <a:endParaRPr lang="it-IT"/>
            </a:p>
          </p:txBody>
        </p:sp>
        <p:sp>
          <p:nvSpPr>
            <p:cNvPr id="11" name="Line 7"/>
            <p:cNvSpPr>
              <a:spLocks noChangeShapeType="1"/>
            </p:cNvSpPr>
            <p:nvPr/>
          </p:nvSpPr>
          <p:spPr bwMode="auto">
            <a:xfrm>
              <a:off x="1495351" y="4493621"/>
              <a:ext cx="0" cy="1097470"/>
            </a:xfrm>
            <a:prstGeom prst="line">
              <a:avLst/>
            </a:prstGeom>
            <a:noFill/>
            <a:ln w="9525">
              <a:solidFill>
                <a:schemeClr val="tx1"/>
              </a:solidFill>
              <a:round/>
              <a:headEnd type="triangle" w="med" len="med"/>
              <a:tailEnd/>
            </a:ln>
          </p:spPr>
          <p:txBody>
            <a:bodyPr/>
            <a:lstStyle/>
            <a:p>
              <a:endParaRPr lang="it-IT"/>
            </a:p>
          </p:txBody>
        </p:sp>
        <p:sp>
          <p:nvSpPr>
            <p:cNvPr id="12" name="Line 8"/>
            <p:cNvSpPr>
              <a:spLocks noChangeShapeType="1"/>
            </p:cNvSpPr>
            <p:nvPr/>
          </p:nvSpPr>
          <p:spPr bwMode="auto">
            <a:xfrm flipH="1">
              <a:off x="920676" y="5591091"/>
              <a:ext cx="574675" cy="548735"/>
            </a:xfrm>
            <a:prstGeom prst="line">
              <a:avLst/>
            </a:prstGeom>
            <a:noFill/>
            <a:ln w="9525">
              <a:solidFill>
                <a:schemeClr val="tx1"/>
              </a:solidFill>
              <a:round/>
              <a:headEnd/>
              <a:tailEnd type="triangle" w="med" len="med"/>
            </a:ln>
          </p:spPr>
          <p:txBody>
            <a:bodyPr/>
            <a:lstStyle/>
            <a:p>
              <a:endParaRPr lang="it-IT"/>
            </a:p>
          </p:txBody>
        </p:sp>
        <p:sp>
          <p:nvSpPr>
            <p:cNvPr id="13" name="Line 9"/>
            <p:cNvSpPr>
              <a:spLocks noChangeShapeType="1"/>
            </p:cNvSpPr>
            <p:nvPr/>
          </p:nvSpPr>
          <p:spPr bwMode="auto">
            <a:xfrm>
              <a:off x="1495351" y="5591091"/>
              <a:ext cx="792163" cy="0"/>
            </a:xfrm>
            <a:prstGeom prst="line">
              <a:avLst/>
            </a:prstGeom>
            <a:noFill/>
            <a:ln w="9525">
              <a:solidFill>
                <a:schemeClr val="tx1"/>
              </a:solidFill>
              <a:round/>
              <a:headEnd/>
              <a:tailEnd type="triangle" w="med" len="med"/>
            </a:ln>
          </p:spPr>
          <p:txBody>
            <a:bodyPr/>
            <a:lstStyle/>
            <a:p>
              <a:endParaRPr lang="it-IT"/>
            </a:p>
          </p:txBody>
        </p:sp>
        <p:sp>
          <p:nvSpPr>
            <p:cNvPr id="14" name="Text Box 10"/>
            <p:cNvSpPr txBox="1">
              <a:spLocks noChangeArrowheads="1"/>
            </p:cNvSpPr>
            <p:nvPr/>
          </p:nvSpPr>
          <p:spPr bwMode="auto">
            <a:xfrm>
              <a:off x="755576" y="5627371"/>
              <a:ext cx="292100" cy="367335"/>
            </a:xfrm>
            <a:prstGeom prst="rect">
              <a:avLst/>
            </a:prstGeom>
            <a:noFill/>
            <a:ln w="9525">
              <a:noFill/>
              <a:miter lim="800000"/>
              <a:headEnd/>
              <a:tailEnd/>
            </a:ln>
          </p:spPr>
          <p:txBody>
            <a:bodyPr wrap="none">
              <a:spAutoFit/>
            </a:bodyPr>
            <a:lstStyle/>
            <a:p>
              <a:pPr algn="l"/>
              <a:r>
                <a:rPr lang="it-IT" b="1"/>
                <a:t>z</a:t>
              </a:r>
            </a:p>
          </p:txBody>
        </p:sp>
        <p:sp>
          <p:nvSpPr>
            <p:cNvPr id="15" name="Text Box 11"/>
            <p:cNvSpPr txBox="1">
              <a:spLocks noChangeArrowheads="1"/>
            </p:cNvSpPr>
            <p:nvPr/>
          </p:nvSpPr>
          <p:spPr bwMode="auto">
            <a:xfrm>
              <a:off x="1836664" y="5235849"/>
              <a:ext cx="298450" cy="365823"/>
            </a:xfrm>
            <a:prstGeom prst="rect">
              <a:avLst/>
            </a:prstGeom>
            <a:noFill/>
            <a:ln w="9525">
              <a:noFill/>
              <a:miter lim="800000"/>
              <a:headEnd/>
              <a:tailEnd/>
            </a:ln>
          </p:spPr>
          <p:txBody>
            <a:bodyPr wrap="none">
              <a:spAutoFit/>
            </a:bodyPr>
            <a:lstStyle/>
            <a:p>
              <a:pPr algn="l"/>
              <a:r>
                <a:rPr lang="it-IT" b="1"/>
                <a:t>x</a:t>
              </a:r>
            </a:p>
          </p:txBody>
        </p:sp>
        <p:sp>
          <p:nvSpPr>
            <p:cNvPr id="16" name="Text Box 12"/>
            <p:cNvSpPr txBox="1">
              <a:spLocks noChangeArrowheads="1"/>
            </p:cNvSpPr>
            <p:nvPr/>
          </p:nvSpPr>
          <p:spPr bwMode="auto">
            <a:xfrm>
              <a:off x="1115939" y="4529901"/>
              <a:ext cx="292100" cy="367335"/>
            </a:xfrm>
            <a:prstGeom prst="rect">
              <a:avLst/>
            </a:prstGeom>
            <a:noFill/>
            <a:ln w="9525">
              <a:noFill/>
              <a:miter lim="800000"/>
              <a:headEnd/>
              <a:tailEnd/>
            </a:ln>
          </p:spPr>
          <p:txBody>
            <a:bodyPr wrap="none">
              <a:spAutoFit/>
            </a:bodyPr>
            <a:lstStyle/>
            <a:p>
              <a:pPr algn="l"/>
              <a:r>
                <a:rPr lang="it-IT" b="1"/>
                <a:t>y</a:t>
              </a:r>
            </a:p>
          </p:txBody>
        </p:sp>
        <p:sp>
          <p:nvSpPr>
            <p:cNvPr id="17" name="Line 13"/>
            <p:cNvSpPr>
              <a:spLocks noChangeShapeType="1"/>
            </p:cNvSpPr>
            <p:nvPr/>
          </p:nvSpPr>
          <p:spPr bwMode="auto">
            <a:xfrm>
              <a:off x="2360539" y="5120963"/>
              <a:ext cx="792163" cy="0"/>
            </a:xfrm>
            <a:prstGeom prst="line">
              <a:avLst/>
            </a:prstGeom>
            <a:noFill/>
            <a:ln w="12700">
              <a:solidFill>
                <a:schemeClr val="tx1"/>
              </a:solidFill>
              <a:round/>
              <a:headEnd/>
              <a:tailEnd/>
            </a:ln>
          </p:spPr>
          <p:txBody>
            <a:bodyPr/>
            <a:lstStyle/>
            <a:p>
              <a:endParaRPr lang="it-IT"/>
            </a:p>
          </p:txBody>
        </p:sp>
        <p:sp>
          <p:nvSpPr>
            <p:cNvPr id="18" name="Line 14"/>
            <p:cNvSpPr>
              <a:spLocks noChangeShapeType="1"/>
            </p:cNvSpPr>
            <p:nvPr/>
          </p:nvSpPr>
          <p:spPr bwMode="auto">
            <a:xfrm>
              <a:off x="4499992" y="5085184"/>
              <a:ext cx="792163" cy="0"/>
            </a:xfrm>
            <a:prstGeom prst="line">
              <a:avLst/>
            </a:prstGeom>
            <a:noFill/>
            <a:ln w="12700">
              <a:solidFill>
                <a:schemeClr val="tx1"/>
              </a:solidFill>
              <a:round/>
              <a:headEnd/>
              <a:tailEnd type="triangle" w="med" len="med"/>
            </a:ln>
          </p:spPr>
          <p:txBody>
            <a:bodyPr/>
            <a:lstStyle/>
            <a:p>
              <a:endParaRPr lang="it-IT"/>
            </a:p>
          </p:txBody>
        </p:sp>
        <p:sp>
          <p:nvSpPr>
            <p:cNvPr id="19" name="Line 15"/>
            <p:cNvSpPr>
              <a:spLocks noChangeShapeType="1"/>
            </p:cNvSpPr>
            <p:nvPr/>
          </p:nvSpPr>
          <p:spPr bwMode="auto">
            <a:xfrm>
              <a:off x="3944864" y="5982613"/>
              <a:ext cx="0" cy="470128"/>
            </a:xfrm>
            <a:prstGeom prst="line">
              <a:avLst/>
            </a:prstGeom>
            <a:noFill/>
            <a:ln w="12700">
              <a:solidFill>
                <a:schemeClr val="tx1"/>
              </a:solidFill>
              <a:round/>
              <a:headEnd/>
              <a:tailEnd/>
            </a:ln>
          </p:spPr>
          <p:txBody>
            <a:bodyPr/>
            <a:lstStyle/>
            <a:p>
              <a:endParaRPr lang="it-IT"/>
            </a:p>
          </p:txBody>
        </p:sp>
        <p:sp>
          <p:nvSpPr>
            <p:cNvPr id="20" name="Line 16"/>
            <p:cNvSpPr>
              <a:spLocks noChangeShapeType="1"/>
            </p:cNvSpPr>
            <p:nvPr/>
          </p:nvSpPr>
          <p:spPr bwMode="auto">
            <a:xfrm flipH="1">
              <a:off x="3079676" y="5356783"/>
              <a:ext cx="792163" cy="783043"/>
            </a:xfrm>
            <a:prstGeom prst="line">
              <a:avLst/>
            </a:prstGeom>
            <a:noFill/>
            <a:ln w="12700">
              <a:solidFill>
                <a:schemeClr val="tx1"/>
              </a:solidFill>
              <a:round/>
              <a:headEnd/>
              <a:tailEnd type="triangle" w="med" len="med"/>
            </a:ln>
          </p:spPr>
          <p:txBody>
            <a:bodyPr/>
            <a:lstStyle/>
            <a:p>
              <a:endParaRPr lang="it-IT"/>
            </a:p>
          </p:txBody>
        </p:sp>
        <p:sp>
          <p:nvSpPr>
            <p:cNvPr id="21" name="Text Box 17"/>
            <p:cNvSpPr txBox="1">
              <a:spLocks noChangeArrowheads="1"/>
            </p:cNvSpPr>
            <p:nvPr/>
          </p:nvSpPr>
          <p:spPr bwMode="auto">
            <a:xfrm>
              <a:off x="2339901" y="4641764"/>
              <a:ext cx="441325" cy="396057"/>
            </a:xfrm>
            <a:prstGeom prst="rect">
              <a:avLst/>
            </a:prstGeom>
            <a:noFill/>
            <a:ln w="9525">
              <a:noFill/>
              <a:miter lim="800000"/>
              <a:headEnd/>
              <a:tailEnd/>
            </a:ln>
          </p:spPr>
          <p:txBody>
            <a:bodyPr wrap="none">
              <a:spAutoFit/>
            </a:bodyPr>
            <a:lstStyle/>
            <a:p>
              <a:pPr algn="l"/>
              <a:r>
                <a:rPr lang="it-IT" sz="2000" b="1" i="1">
                  <a:sym typeface="Symbol" pitchFamily="18" charset="2"/>
                </a:rPr>
                <a:t></a:t>
              </a:r>
              <a:r>
                <a:rPr lang="it-IT" sz="2000" b="1" baseline="-25000"/>
                <a:t>x</a:t>
              </a:r>
            </a:p>
          </p:txBody>
        </p:sp>
        <p:sp>
          <p:nvSpPr>
            <p:cNvPr id="22" name="Text Box 18"/>
            <p:cNvSpPr txBox="1">
              <a:spLocks noChangeArrowheads="1"/>
            </p:cNvSpPr>
            <p:nvPr/>
          </p:nvSpPr>
          <p:spPr bwMode="auto">
            <a:xfrm>
              <a:off x="5004048" y="4653136"/>
              <a:ext cx="765175" cy="396057"/>
            </a:xfrm>
            <a:prstGeom prst="rect">
              <a:avLst/>
            </a:prstGeom>
            <a:noFill/>
            <a:ln w="9525">
              <a:noFill/>
              <a:miter lim="800000"/>
              <a:headEnd/>
              <a:tailEnd/>
            </a:ln>
          </p:spPr>
          <p:txBody>
            <a:bodyPr>
              <a:spAutoFit/>
            </a:bodyPr>
            <a:lstStyle/>
            <a:p>
              <a:pPr algn="l"/>
              <a:r>
                <a:rPr lang="it-IT" sz="2000" b="1" i="1">
                  <a:sym typeface="Symbol" pitchFamily="18" charset="2"/>
                </a:rPr>
                <a:t></a:t>
              </a:r>
              <a:r>
                <a:rPr lang="it-IT" sz="2000" b="1" baseline="-25000"/>
                <a:t> x+dx</a:t>
              </a:r>
            </a:p>
          </p:txBody>
        </p:sp>
        <p:sp>
          <p:nvSpPr>
            <p:cNvPr id="23" name="Text Box 19"/>
            <p:cNvSpPr txBox="1">
              <a:spLocks noChangeArrowheads="1"/>
            </p:cNvSpPr>
            <p:nvPr/>
          </p:nvSpPr>
          <p:spPr bwMode="auto">
            <a:xfrm>
              <a:off x="4011539" y="5940286"/>
              <a:ext cx="554038" cy="396057"/>
            </a:xfrm>
            <a:prstGeom prst="rect">
              <a:avLst/>
            </a:prstGeom>
            <a:noFill/>
            <a:ln w="9525">
              <a:noFill/>
              <a:miter lim="800000"/>
              <a:headEnd/>
              <a:tailEnd/>
            </a:ln>
          </p:spPr>
          <p:txBody>
            <a:bodyPr>
              <a:spAutoFit/>
            </a:bodyPr>
            <a:lstStyle/>
            <a:p>
              <a:pPr algn="l"/>
              <a:r>
                <a:rPr lang="it-IT" sz="2000" b="1" i="1">
                  <a:sym typeface="Symbol" pitchFamily="18" charset="2"/>
                </a:rPr>
                <a:t></a:t>
              </a:r>
              <a:r>
                <a:rPr lang="it-IT" sz="2000" b="1" baseline="-25000"/>
                <a:t>y</a:t>
              </a:r>
            </a:p>
          </p:txBody>
        </p:sp>
        <p:sp>
          <p:nvSpPr>
            <p:cNvPr id="24" name="Text Box 20"/>
            <p:cNvSpPr txBox="1">
              <a:spLocks noChangeArrowheads="1"/>
            </p:cNvSpPr>
            <p:nvPr/>
          </p:nvSpPr>
          <p:spPr bwMode="auto">
            <a:xfrm>
              <a:off x="3975026" y="3749881"/>
              <a:ext cx="971550" cy="396057"/>
            </a:xfrm>
            <a:prstGeom prst="rect">
              <a:avLst/>
            </a:prstGeom>
            <a:noFill/>
            <a:ln w="9525">
              <a:noFill/>
              <a:miter lim="800000"/>
              <a:headEnd/>
              <a:tailEnd/>
            </a:ln>
          </p:spPr>
          <p:txBody>
            <a:bodyPr>
              <a:spAutoFit/>
            </a:bodyPr>
            <a:lstStyle/>
            <a:p>
              <a:pPr algn="l"/>
              <a:r>
                <a:rPr lang="it-IT" sz="2000" b="1" i="1">
                  <a:sym typeface="Symbol" pitchFamily="18" charset="2"/>
                </a:rPr>
                <a:t></a:t>
              </a:r>
              <a:r>
                <a:rPr lang="it-IT" sz="2000" b="1" baseline="-25000"/>
                <a:t>y+dy</a:t>
              </a:r>
            </a:p>
          </p:txBody>
        </p:sp>
        <p:sp>
          <p:nvSpPr>
            <p:cNvPr id="25" name="Text Box 21"/>
            <p:cNvSpPr txBox="1">
              <a:spLocks noChangeArrowheads="1"/>
            </p:cNvSpPr>
            <p:nvPr/>
          </p:nvSpPr>
          <p:spPr bwMode="auto">
            <a:xfrm>
              <a:off x="2720901" y="5965984"/>
              <a:ext cx="755650" cy="396057"/>
            </a:xfrm>
            <a:prstGeom prst="rect">
              <a:avLst/>
            </a:prstGeom>
            <a:noFill/>
            <a:ln w="9525">
              <a:noFill/>
              <a:miter lim="800000"/>
              <a:headEnd/>
              <a:tailEnd/>
            </a:ln>
          </p:spPr>
          <p:txBody>
            <a:bodyPr wrap="none">
              <a:spAutoFit/>
            </a:bodyPr>
            <a:lstStyle/>
            <a:p>
              <a:pPr algn="l"/>
              <a:r>
                <a:rPr lang="it-IT" sz="2000" b="1" i="1">
                  <a:sym typeface="Symbol" pitchFamily="18" charset="2"/>
                </a:rPr>
                <a:t></a:t>
              </a:r>
              <a:r>
                <a:rPr lang="it-IT" sz="2000" b="1" baseline="-25000"/>
                <a:t> z+dz</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755576" y="3573016"/>
            <a:ext cx="5013647" cy="2879725"/>
            <a:chOff x="755576" y="3573016"/>
            <a:chExt cx="5013647" cy="2879725"/>
          </a:xfrm>
        </p:grpSpPr>
        <p:sp>
          <p:nvSpPr>
            <p:cNvPr id="5" name="Line 4"/>
            <p:cNvSpPr>
              <a:spLocks noChangeShapeType="1"/>
            </p:cNvSpPr>
            <p:nvPr/>
          </p:nvSpPr>
          <p:spPr bwMode="auto">
            <a:xfrm>
              <a:off x="3944864" y="3573016"/>
              <a:ext cx="0" cy="959908"/>
            </a:xfrm>
            <a:prstGeom prst="line">
              <a:avLst/>
            </a:prstGeom>
            <a:noFill/>
            <a:ln w="12700">
              <a:solidFill>
                <a:schemeClr val="tx1"/>
              </a:solidFill>
              <a:round/>
              <a:headEnd type="triangle" w="med" len="med"/>
              <a:tailEnd/>
            </a:ln>
          </p:spPr>
          <p:txBody>
            <a:bodyPr/>
            <a:lstStyle/>
            <a:p>
              <a:endParaRPr lang="it-IT"/>
            </a:p>
          </p:txBody>
        </p:sp>
        <p:sp>
          <p:nvSpPr>
            <p:cNvPr id="6" name="Rectangle 6"/>
            <p:cNvSpPr>
              <a:spLocks noChangeArrowheads="1"/>
            </p:cNvSpPr>
            <p:nvPr/>
          </p:nvSpPr>
          <p:spPr bwMode="auto">
            <a:xfrm>
              <a:off x="3059832" y="4797152"/>
              <a:ext cx="1224136" cy="1174565"/>
            </a:xfrm>
            <a:prstGeom prst="rect">
              <a:avLst/>
            </a:prstGeom>
            <a:noFill/>
            <a:ln w="9525">
              <a:miter lim="800000"/>
              <a:headEnd/>
              <a:tailEnd/>
            </a:ln>
            <a:scene3d>
              <a:camera prst="legacyObliqueTopRight"/>
              <a:lightRig rig="legacyFlat3" dir="b"/>
            </a:scene3d>
            <a:sp3d extrusionH="1090600" prstMaterial="legacyWireframe">
              <a:bevelT w="13500" h="13500" prst="angle"/>
              <a:bevelB w="13500" h="13500" prst="angle"/>
              <a:extrusionClr>
                <a:schemeClr val="tx1"/>
              </a:extrusionClr>
            </a:sp3d>
          </p:spPr>
          <p:txBody>
            <a:bodyPr wrap="none" anchor="ctr">
              <a:flatTx/>
            </a:bodyPr>
            <a:lstStyle/>
            <a:p>
              <a:endParaRPr lang="it-IT"/>
            </a:p>
          </p:txBody>
        </p:sp>
        <p:sp>
          <p:nvSpPr>
            <p:cNvPr id="7" name="Line 7"/>
            <p:cNvSpPr>
              <a:spLocks noChangeShapeType="1"/>
            </p:cNvSpPr>
            <p:nvPr/>
          </p:nvSpPr>
          <p:spPr bwMode="auto">
            <a:xfrm>
              <a:off x="1495351" y="4493621"/>
              <a:ext cx="0" cy="1097470"/>
            </a:xfrm>
            <a:prstGeom prst="line">
              <a:avLst/>
            </a:prstGeom>
            <a:noFill/>
            <a:ln w="9525">
              <a:solidFill>
                <a:schemeClr val="tx1"/>
              </a:solidFill>
              <a:round/>
              <a:headEnd type="triangle" w="med" len="med"/>
              <a:tailEnd/>
            </a:ln>
          </p:spPr>
          <p:txBody>
            <a:bodyPr/>
            <a:lstStyle/>
            <a:p>
              <a:endParaRPr lang="it-IT"/>
            </a:p>
          </p:txBody>
        </p:sp>
        <p:sp>
          <p:nvSpPr>
            <p:cNvPr id="8" name="Line 8"/>
            <p:cNvSpPr>
              <a:spLocks noChangeShapeType="1"/>
            </p:cNvSpPr>
            <p:nvPr/>
          </p:nvSpPr>
          <p:spPr bwMode="auto">
            <a:xfrm flipH="1">
              <a:off x="920676" y="5591091"/>
              <a:ext cx="574675" cy="548735"/>
            </a:xfrm>
            <a:prstGeom prst="line">
              <a:avLst/>
            </a:prstGeom>
            <a:noFill/>
            <a:ln w="9525">
              <a:solidFill>
                <a:schemeClr val="tx1"/>
              </a:solidFill>
              <a:round/>
              <a:headEnd/>
              <a:tailEnd type="triangle" w="med" len="med"/>
            </a:ln>
          </p:spPr>
          <p:txBody>
            <a:bodyPr/>
            <a:lstStyle/>
            <a:p>
              <a:endParaRPr lang="it-IT"/>
            </a:p>
          </p:txBody>
        </p:sp>
        <p:sp>
          <p:nvSpPr>
            <p:cNvPr id="9" name="Line 9"/>
            <p:cNvSpPr>
              <a:spLocks noChangeShapeType="1"/>
            </p:cNvSpPr>
            <p:nvPr/>
          </p:nvSpPr>
          <p:spPr bwMode="auto">
            <a:xfrm>
              <a:off x="1495351" y="5591091"/>
              <a:ext cx="792163" cy="0"/>
            </a:xfrm>
            <a:prstGeom prst="line">
              <a:avLst/>
            </a:prstGeom>
            <a:noFill/>
            <a:ln w="9525">
              <a:solidFill>
                <a:schemeClr val="tx1"/>
              </a:solidFill>
              <a:round/>
              <a:headEnd/>
              <a:tailEnd type="triangle" w="med" len="med"/>
            </a:ln>
          </p:spPr>
          <p:txBody>
            <a:bodyPr/>
            <a:lstStyle/>
            <a:p>
              <a:endParaRPr lang="it-IT"/>
            </a:p>
          </p:txBody>
        </p:sp>
        <p:sp>
          <p:nvSpPr>
            <p:cNvPr id="10" name="Text Box 10"/>
            <p:cNvSpPr txBox="1">
              <a:spLocks noChangeArrowheads="1"/>
            </p:cNvSpPr>
            <p:nvPr/>
          </p:nvSpPr>
          <p:spPr bwMode="auto">
            <a:xfrm>
              <a:off x="755576" y="5627371"/>
              <a:ext cx="292100" cy="367335"/>
            </a:xfrm>
            <a:prstGeom prst="rect">
              <a:avLst/>
            </a:prstGeom>
            <a:noFill/>
            <a:ln w="9525">
              <a:noFill/>
              <a:miter lim="800000"/>
              <a:headEnd/>
              <a:tailEnd/>
            </a:ln>
          </p:spPr>
          <p:txBody>
            <a:bodyPr wrap="none">
              <a:spAutoFit/>
            </a:bodyPr>
            <a:lstStyle/>
            <a:p>
              <a:pPr algn="l"/>
              <a:r>
                <a:rPr lang="it-IT" b="1"/>
                <a:t>z</a:t>
              </a:r>
            </a:p>
          </p:txBody>
        </p:sp>
        <p:sp>
          <p:nvSpPr>
            <p:cNvPr id="11" name="Text Box 11"/>
            <p:cNvSpPr txBox="1">
              <a:spLocks noChangeArrowheads="1"/>
            </p:cNvSpPr>
            <p:nvPr/>
          </p:nvSpPr>
          <p:spPr bwMode="auto">
            <a:xfrm>
              <a:off x="1836664" y="5235849"/>
              <a:ext cx="298450" cy="365823"/>
            </a:xfrm>
            <a:prstGeom prst="rect">
              <a:avLst/>
            </a:prstGeom>
            <a:noFill/>
            <a:ln w="9525">
              <a:noFill/>
              <a:miter lim="800000"/>
              <a:headEnd/>
              <a:tailEnd/>
            </a:ln>
          </p:spPr>
          <p:txBody>
            <a:bodyPr wrap="none">
              <a:spAutoFit/>
            </a:bodyPr>
            <a:lstStyle/>
            <a:p>
              <a:pPr algn="l"/>
              <a:r>
                <a:rPr lang="it-IT" b="1"/>
                <a:t>x</a:t>
              </a:r>
            </a:p>
          </p:txBody>
        </p:sp>
        <p:sp>
          <p:nvSpPr>
            <p:cNvPr id="12" name="Text Box 12"/>
            <p:cNvSpPr txBox="1">
              <a:spLocks noChangeArrowheads="1"/>
            </p:cNvSpPr>
            <p:nvPr/>
          </p:nvSpPr>
          <p:spPr bwMode="auto">
            <a:xfrm>
              <a:off x="1115939" y="4529901"/>
              <a:ext cx="292100" cy="367335"/>
            </a:xfrm>
            <a:prstGeom prst="rect">
              <a:avLst/>
            </a:prstGeom>
            <a:noFill/>
            <a:ln w="9525">
              <a:noFill/>
              <a:miter lim="800000"/>
              <a:headEnd/>
              <a:tailEnd/>
            </a:ln>
          </p:spPr>
          <p:txBody>
            <a:bodyPr wrap="none">
              <a:spAutoFit/>
            </a:bodyPr>
            <a:lstStyle/>
            <a:p>
              <a:pPr algn="l"/>
              <a:r>
                <a:rPr lang="it-IT" b="1"/>
                <a:t>y</a:t>
              </a:r>
            </a:p>
          </p:txBody>
        </p:sp>
        <p:sp>
          <p:nvSpPr>
            <p:cNvPr id="13" name="Line 13"/>
            <p:cNvSpPr>
              <a:spLocks noChangeShapeType="1"/>
            </p:cNvSpPr>
            <p:nvPr/>
          </p:nvSpPr>
          <p:spPr bwMode="auto">
            <a:xfrm>
              <a:off x="2360539" y="5120963"/>
              <a:ext cx="792163" cy="0"/>
            </a:xfrm>
            <a:prstGeom prst="line">
              <a:avLst/>
            </a:prstGeom>
            <a:noFill/>
            <a:ln w="12700">
              <a:solidFill>
                <a:schemeClr val="tx1"/>
              </a:solidFill>
              <a:round/>
              <a:headEnd/>
              <a:tailEnd/>
            </a:ln>
          </p:spPr>
          <p:txBody>
            <a:bodyPr/>
            <a:lstStyle/>
            <a:p>
              <a:endParaRPr lang="it-IT"/>
            </a:p>
          </p:txBody>
        </p:sp>
        <p:sp>
          <p:nvSpPr>
            <p:cNvPr id="14" name="Line 14"/>
            <p:cNvSpPr>
              <a:spLocks noChangeShapeType="1"/>
            </p:cNvSpPr>
            <p:nvPr/>
          </p:nvSpPr>
          <p:spPr bwMode="auto">
            <a:xfrm>
              <a:off x="4499992" y="5085184"/>
              <a:ext cx="792163" cy="0"/>
            </a:xfrm>
            <a:prstGeom prst="line">
              <a:avLst/>
            </a:prstGeom>
            <a:noFill/>
            <a:ln w="12700">
              <a:solidFill>
                <a:schemeClr val="tx1"/>
              </a:solidFill>
              <a:round/>
              <a:headEnd/>
              <a:tailEnd type="triangle" w="med" len="med"/>
            </a:ln>
          </p:spPr>
          <p:txBody>
            <a:bodyPr/>
            <a:lstStyle/>
            <a:p>
              <a:endParaRPr lang="it-IT"/>
            </a:p>
          </p:txBody>
        </p:sp>
        <p:sp>
          <p:nvSpPr>
            <p:cNvPr id="15" name="Line 15"/>
            <p:cNvSpPr>
              <a:spLocks noChangeShapeType="1"/>
            </p:cNvSpPr>
            <p:nvPr/>
          </p:nvSpPr>
          <p:spPr bwMode="auto">
            <a:xfrm>
              <a:off x="3944864" y="5982613"/>
              <a:ext cx="0" cy="470128"/>
            </a:xfrm>
            <a:prstGeom prst="line">
              <a:avLst/>
            </a:prstGeom>
            <a:noFill/>
            <a:ln w="12700">
              <a:solidFill>
                <a:schemeClr val="tx1"/>
              </a:solidFill>
              <a:round/>
              <a:headEnd/>
              <a:tailEnd/>
            </a:ln>
          </p:spPr>
          <p:txBody>
            <a:bodyPr/>
            <a:lstStyle/>
            <a:p>
              <a:endParaRPr lang="it-IT"/>
            </a:p>
          </p:txBody>
        </p:sp>
        <p:sp>
          <p:nvSpPr>
            <p:cNvPr id="16" name="Line 16"/>
            <p:cNvSpPr>
              <a:spLocks noChangeShapeType="1"/>
            </p:cNvSpPr>
            <p:nvPr/>
          </p:nvSpPr>
          <p:spPr bwMode="auto">
            <a:xfrm flipH="1">
              <a:off x="3079676" y="5356783"/>
              <a:ext cx="792163" cy="783043"/>
            </a:xfrm>
            <a:prstGeom prst="line">
              <a:avLst/>
            </a:prstGeom>
            <a:noFill/>
            <a:ln w="12700">
              <a:solidFill>
                <a:schemeClr val="tx1"/>
              </a:solidFill>
              <a:round/>
              <a:headEnd/>
              <a:tailEnd type="triangle" w="med" len="med"/>
            </a:ln>
          </p:spPr>
          <p:txBody>
            <a:bodyPr/>
            <a:lstStyle/>
            <a:p>
              <a:endParaRPr lang="it-IT"/>
            </a:p>
          </p:txBody>
        </p:sp>
        <p:sp>
          <p:nvSpPr>
            <p:cNvPr id="17" name="Text Box 17"/>
            <p:cNvSpPr txBox="1">
              <a:spLocks noChangeArrowheads="1"/>
            </p:cNvSpPr>
            <p:nvPr/>
          </p:nvSpPr>
          <p:spPr bwMode="auto">
            <a:xfrm>
              <a:off x="2339901" y="4641764"/>
              <a:ext cx="441325" cy="396057"/>
            </a:xfrm>
            <a:prstGeom prst="rect">
              <a:avLst/>
            </a:prstGeom>
            <a:noFill/>
            <a:ln w="9525">
              <a:noFill/>
              <a:miter lim="800000"/>
              <a:headEnd/>
              <a:tailEnd/>
            </a:ln>
          </p:spPr>
          <p:txBody>
            <a:bodyPr wrap="none">
              <a:spAutoFit/>
            </a:bodyPr>
            <a:lstStyle/>
            <a:p>
              <a:pPr algn="l"/>
              <a:r>
                <a:rPr lang="it-IT" sz="2000" b="1" i="1">
                  <a:sym typeface="Symbol" pitchFamily="18" charset="2"/>
                </a:rPr>
                <a:t></a:t>
              </a:r>
              <a:r>
                <a:rPr lang="it-IT" sz="2000" b="1" baseline="-25000"/>
                <a:t>x</a:t>
              </a:r>
            </a:p>
          </p:txBody>
        </p:sp>
        <p:sp>
          <p:nvSpPr>
            <p:cNvPr id="18" name="Text Box 18"/>
            <p:cNvSpPr txBox="1">
              <a:spLocks noChangeArrowheads="1"/>
            </p:cNvSpPr>
            <p:nvPr/>
          </p:nvSpPr>
          <p:spPr bwMode="auto">
            <a:xfrm>
              <a:off x="5004048" y="4653136"/>
              <a:ext cx="765175" cy="396057"/>
            </a:xfrm>
            <a:prstGeom prst="rect">
              <a:avLst/>
            </a:prstGeom>
            <a:noFill/>
            <a:ln w="9525">
              <a:noFill/>
              <a:miter lim="800000"/>
              <a:headEnd/>
              <a:tailEnd/>
            </a:ln>
          </p:spPr>
          <p:txBody>
            <a:bodyPr>
              <a:spAutoFit/>
            </a:bodyPr>
            <a:lstStyle/>
            <a:p>
              <a:pPr algn="l"/>
              <a:r>
                <a:rPr lang="it-IT" sz="2000" b="1" i="1">
                  <a:sym typeface="Symbol" pitchFamily="18" charset="2"/>
                </a:rPr>
                <a:t></a:t>
              </a:r>
              <a:r>
                <a:rPr lang="it-IT" sz="2000" b="1" baseline="-25000"/>
                <a:t> x+dx</a:t>
              </a:r>
            </a:p>
          </p:txBody>
        </p:sp>
        <p:sp>
          <p:nvSpPr>
            <p:cNvPr id="19" name="Text Box 19"/>
            <p:cNvSpPr txBox="1">
              <a:spLocks noChangeArrowheads="1"/>
            </p:cNvSpPr>
            <p:nvPr/>
          </p:nvSpPr>
          <p:spPr bwMode="auto">
            <a:xfrm>
              <a:off x="4011539" y="5940286"/>
              <a:ext cx="554038" cy="396057"/>
            </a:xfrm>
            <a:prstGeom prst="rect">
              <a:avLst/>
            </a:prstGeom>
            <a:noFill/>
            <a:ln w="9525">
              <a:noFill/>
              <a:miter lim="800000"/>
              <a:headEnd/>
              <a:tailEnd/>
            </a:ln>
          </p:spPr>
          <p:txBody>
            <a:bodyPr>
              <a:spAutoFit/>
            </a:bodyPr>
            <a:lstStyle/>
            <a:p>
              <a:pPr algn="l"/>
              <a:r>
                <a:rPr lang="it-IT" sz="2000" b="1" i="1">
                  <a:sym typeface="Symbol" pitchFamily="18" charset="2"/>
                </a:rPr>
                <a:t></a:t>
              </a:r>
              <a:r>
                <a:rPr lang="it-IT" sz="2000" b="1" baseline="-25000"/>
                <a:t>y</a:t>
              </a:r>
            </a:p>
          </p:txBody>
        </p:sp>
        <p:sp>
          <p:nvSpPr>
            <p:cNvPr id="20" name="Text Box 20"/>
            <p:cNvSpPr txBox="1">
              <a:spLocks noChangeArrowheads="1"/>
            </p:cNvSpPr>
            <p:nvPr/>
          </p:nvSpPr>
          <p:spPr bwMode="auto">
            <a:xfrm>
              <a:off x="3975026" y="3749881"/>
              <a:ext cx="971550" cy="396057"/>
            </a:xfrm>
            <a:prstGeom prst="rect">
              <a:avLst/>
            </a:prstGeom>
            <a:noFill/>
            <a:ln w="9525">
              <a:noFill/>
              <a:miter lim="800000"/>
              <a:headEnd/>
              <a:tailEnd/>
            </a:ln>
          </p:spPr>
          <p:txBody>
            <a:bodyPr>
              <a:spAutoFit/>
            </a:bodyPr>
            <a:lstStyle/>
            <a:p>
              <a:pPr algn="l"/>
              <a:r>
                <a:rPr lang="it-IT" sz="2000" b="1" i="1">
                  <a:sym typeface="Symbol" pitchFamily="18" charset="2"/>
                </a:rPr>
                <a:t></a:t>
              </a:r>
              <a:r>
                <a:rPr lang="it-IT" sz="2000" b="1" baseline="-25000"/>
                <a:t>y+dy</a:t>
              </a:r>
            </a:p>
          </p:txBody>
        </p:sp>
        <p:sp>
          <p:nvSpPr>
            <p:cNvPr id="21" name="Text Box 21"/>
            <p:cNvSpPr txBox="1">
              <a:spLocks noChangeArrowheads="1"/>
            </p:cNvSpPr>
            <p:nvPr/>
          </p:nvSpPr>
          <p:spPr bwMode="auto">
            <a:xfrm>
              <a:off x="2720901" y="5965984"/>
              <a:ext cx="755650" cy="396057"/>
            </a:xfrm>
            <a:prstGeom prst="rect">
              <a:avLst/>
            </a:prstGeom>
            <a:noFill/>
            <a:ln w="9525">
              <a:noFill/>
              <a:miter lim="800000"/>
              <a:headEnd/>
              <a:tailEnd/>
            </a:ln>
          </p:spPr>
          <p:txBody>
            <a:bodyPr wrap="none">
              <a:spAutoFit/>
            </a:bodyPr>
            <a:lstStyle/>
            <a:p>
              <a:pPr algn="l"/>
              <a:r>
                <a:rPr lang="it-IT" sz="2000" b="1" i="1">
                  <a:sym typeface="Symbol" pitchFamily="18" charset="2"/>
                </a:rPr>
                <a:t></a:t>
              </a:r>
              <a:r>
                <a:rPr lang="it-IT" sz="2000" b="1" baseline="-25000"/>
                <a:t> z+dz</a:t>
              </a:r>
            </a:p>
          </p:txBody>
        </p:sp>
      </p:grpSp>
      <p:sp>
        <p:nvSpPr>
          <p:cNvPr id="22" name="Rectangle 2"/>
          <p:cNvSpPr>
            <a:spLocks noGrp="1" noChangeArrowheads="1"/>
          </p:cNvSpPr>
          <p:nvPr>
            <p:ph type="title"/>
          </p:nvPr>
        </p:nvSpPr>
        <p:spPr bwMode="auto">
          <a:xfrm>
            <a:off x="457200" y="533400"/>
            <a:ext cx="8229600" cy="609600"/>
          </a:xfrm>
          <a:ln>
            <a:miter lim="800000"/>
            <a:headEnd/>
            <a:tailEnd/>
          </a:ln>
        </p:spPr>
        <p:txBody>
          <a:bodyPr vert="horz" wrap="square" lIns="91440" tIns="45720" rIns="91440" bIns="45720" numCol="1" anchor="t" anchorCtr="0" compatLnSpc="1">
            <a:prstTxWarp prst="textNoShape">
              <a:avLst/>
            </a:prstTxWarp>
            <a:noAutofit/>
          </a:bodyPr>
          <a:lstStyle/>
          <a:p>
            <a:pPr>
              <a:defRPr/>
            </a:pPr>
            <a:r>
              <a:rPr lang="it-IT" sz="3600" dirty="0" smtClean="0">
                <a:solidFill>
                  <a:schemeClr val="hlink"/>
                </a:solidFill>
                <a:latin typeface="Arial" charset="0"/>
              </a:rPr>
              <a:t>Outlet</a:t>
            </a:r>
            <a:r>
              <a:rPr lang="en-US" sz="3600" dirty="0" smtClean="0">
                <a:solidFill>
                  <a:schemeClr val="hlink"/>
                </a:solidFill>
                <a:latin typeface="Arial" charset="0"/>
              </a:rPr>
              <a:t> mass flow rate of vapor</a:t>
            </a:r>
            <a:endParaRPr lang="it-IT" sz="3600" dirty="0" smtClean="0">
              <a:solidFill>
                <a:schemeClr val="hlink"/>
              </a:solidFill>
              <a:latin typeface="Arial" charset="0"/>
            </a:endParaRPr>
          </a:p>
        </p:txBody>
      </p:sp>
      <p:graphicFrame>
        <p:nvGraphicFramePr>
          <p:cNvPr id="23" name="Object 24"/>
          <p:cNvGraphicFramePr>
            <a:graphicFrameLocks noChangeAspect="1"/>
          </p:cNvGraphicFramePr>
          <p:nvPr/>
        </p:nvGraphicFramePr>
        <p:xfrm>
          <a:off x="2655888" y="1141413"/>
          <a:ext cx="3832225" cy="1057275"/>
        </p:xfrm>
        <a:graphic>
          <a:graphicData uri="http://schemas.openxmlformats.org/presentationml/2006/ole">
            <p:oleObj spid="_x0000_s9218" name="Equation" r:id="rId3" imgW="1473120" imgH="406080" progId="Equation.DSMT4">
              <p:embed/>
            </p:oleObj>
          </a:graphicData>
        </a:graphic>
      </p:graphicFrame>
      <p:graphicFrame>
        <p:nvGraphicFramePr>
          <p:cNvPr id="24" name="Object 25"/>
          <p:cNvGraphicFramePr>
            <a:graphicFrameLocks noChangeAspect="1"/>
          </p:cNvGraphicFramePr>
          <p:nvPr/>
        </p:nvGraphicFramePr>
        <p:xfrm>
          <a:off x="1835150" y="2705100"/>
          <a:ext cx="5530850" cy="1011238"/>
        </p:xfrm>
        <a:graphic>
          <a:graphicData uri="http://schemas.openxmlformats.org/presentationml/2006/ole">
            <p:oleObj spid="_x0000_s9219" name="Equation" r:id="rId4" imgW="2501640" imgH="457200" progId="Equation.DSMT4">
              <p:embed/>
            </p:oleObj>
          </a:graphicData>
        </a:graphic>
      </p:graphicFrame>
      <p:sp>
        <p:nvSpPr>
          <p:cNvPr id="25" name="Rectangle 26"/>
          <p:cNvSpPr>
            <a:spLocks noChangeArrowheads="1"/>
          </p:cNvSpPr>
          <p:nvPr/>
        </p:nvSpPr>
        <p:spPr bwMode="auto">
          <a:xfrm>
            <a:off x="4140200" y="2247900"/>
            <a:ext cx="863600" cy="460375"/>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70000"/>
              <a:buFont typeface="Wingdings" pitchFamily="2" charset="2"/>
              <a:buNone/>
            </a:pPr>
            <a:r>
              <a:rPr lang="it-IT" sz="2800" b="1">
                <a:solidFill>
                  <a:schemeClr val="hlink"/>
                </a:solidFill>
                <a:latin typeface="Arial" charset="0"/>
                <a:sym typeface="Symbol" pitchFamily="18" charset="2"/>
              </a:rPr>
              <a:t></a:t>
            </a:r>
            <a:endParaRPr lang="it-IT" sz="2400" b="1">
              <a:solidFill>
                <a:schemeClr val="hlink"/>
              </a:solidFill>
              <a:latin typeface="Arial" charset="0"/>
              <a:sym typeface="Symbol" pitchFamily="18" charset="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864" name="Object 0"/>
          <p:cNvGraphicFramePr>
            <a:graphicFrameLocks noChangeAspect="1"/>
          </p:cNvGraphicFramePr>
          <p:nvPr/>
        </p:nvGraphicFramePr>
        <p:xfrm>
          <a:off x="3347864" y="836712"/>
          <a:ext cx="5659438" cy="3057525"/>
        </p:xfrm>
        <a:graphic>
          <a:graphicData uri="http://schemas.openxmlformats.org/presentationml/2006/ole">
            <p:oleObj spid="_x0000_s10242" name="Equation" r:id="rId3" imgW="2679480" imgH="1447560" progId="Equation.DSMT4">
              <p:embed/>
            </p:oleObj>
          </a:graphicData>
        </a:graphic>
      </p:graphicFrame>
      <p:sp>
        <p:nvSpPr>
          <p:cNvPr id="5" name="Rectangle 2"/>
          <p:cNvSpPr>
            <a:spLocks noGrp="1" noChangeArrowheads="1"/>
          </p:cNvSpPr>
          <p:nvPr>
            <p:ph type="title"/>
          </p:nvPr>
        </p:nvSpPr>
        <p:spPr bwMode="auto">
          <a:xfrm>
            <a:off x="323528" y="188640"/>
            <a:ext cx="8229600" cy="609600"/>
          </a:xfrm>
          <a:ln>
            <a:miter lim="800000"/>
            <a:headEnd/>
            <a:tailEnd/>
          </a:ln>
        </p:spPr>
        <p:txBody>
          <a:bodyPr vert="horz" wrap="square" lIns="91440" tIns="45720" rIns="91440" bIns="45720" numCol="1" anchor="t" anchorCtr="0" compatLnSpc="1">
            <a:prstTxWarp prst="textNoShape">
              <a:avLst/>
            </a:prstTxWarp>
            <a:noAutofit/>
          </a:bodyPr>
          <a:lstStyle/>
          <a:p>
            <a:pPr>
              <a:defRPr/>
            </a:pPr>
            <a:r>
              <a:rPr lang="it-IT" sz="3600" dirty="0" smtClean="0">
                <a:solidFill>
                  <a:schemeClr val="hlink"/>
                </a:solidFill>
                <a:latin typeface="Arial" charset="0"/>
              </a:rPr>
              <a:t>Outlet</a:t>
            </a:r>
            <a:r>
              <a:rPr lang="en-US" sz="3600" dirty="0" smtClean="0">
                <a:solidFill>
                  <a:schemeClr val="hlink"/>
                </a:solidFill>
                <a:latin typeface="Arial" charset="0"/>
              </a:rPr>
              <a:t> mass flow rate of vapor</a:t>
            </a:r>
            <a:endParaRPr lang="it-IT" sz="3600" dirty="0" smtClean="0">
              <a:solidFill>
                <a:schemeClr val="hlink"/>
              </a:solidFill>
              <a:latin typeface="Arial" charset="0"/>
            </a:endParaRPr>
          </a:p>
        </p:txBody>
      </p:sp>
      <p:grpSp>
        <p:nvGrpSpPr>
          <p:cNvPr id="6" name="Gruppo 5"/>
          <p:cNvGrpSpPr/>
          <p:nvPr/>
        </p:nvGrpSpPr>
        <p:grpSpPr>
          <a:xfrm>
            <a:off x="467544" y="3645024"/>
            <a:ext cx="5013647" cy="2879725"/>
            <a:chOff x="755576" y="3573016"/>
            <a:chExt cx="5013647" cy="2879725"/>
          </a:xfrm>
        </p:grpSpPr>
        <p:sp>
          <p:nvSpPr>
            <p:cNvPr id="7" name="Line 4"/>
            <p:cNvSpPr>
              <a:spLocks noChangeShapeType="1"/>
            </p:cNvSpPr>
            <p:nvPr/>
          </p:nvSpPr>
          <p:spPr bwMode="auto">
            <a:xfrm>
              <a:off x="3944864" y="3573016"/>
              <a:ext cx="0" cy="959908"/>
            </a:xfrm>
            <a:prstGeom prst="line">
              <a:avLst/>
            </a:prstGeom>
            <a:noFill/>
            <a:ln w="12700">
              <a:solidFill>
                <a:schemeClr val="tx1"/>
              </a:solidFill>
              <a:round/>
              <a:headEnd type="triangle" w="med" len="med"/>
              <a:tailEnd/>
            </a:ln>
          </p:spPr>
          <p:txBody>
            <a:bodyPr/>
            <a:lstStyle/>
            <a:p>
              <a:endParaRPr lang="it-IT"/>
            </a:p>
          </p:txBody>
        </p:sp>
        <p:sp>
          <p:nvSpPr>
            <p:cNvPr id="8" name="Rectangle 6"/>
            <p:cNvSpPr>
              <a:spLocks noChangeArrowheads="1"/>
            </p:cNvSpPr>
            <p:nvPr/>
          </p:nvSpPr>
          <p:spPr bwMode="auto">
            <a:xfrm>
              <a:off x="3059832" y="4797152"/>
              <a:ext cx="1224136" cy="1174565"/>
            </a:xfrm>
            <a:prstGeom prst="rect">
              <a:avLst/>
            </a:prstGeom>
            <a:noFill/>
            <a:ln w="9525">
              <a:miter lim="800000"/>
              <a:headEnd/>
              <a:tailEnd/>
            </a:ln>
            <a:scene3d>
              <a:camera prst="legacyObliqueTopRight"/>
              <a:lightRig rig="legacyFlat3" dir="b"/>
            </a:scene3d>
            <a:sp3d extrusionH="1090600" prstMaterial="legacyWireframe">
              <a:bevelT w="13500" h="13500" prst="angle"/>
              <a:bevelB w="13500" h="13500" prst="angle"/>
              <a:extrusionClr>
                <a:schemeClr val="tx1"/>
              </a:extrusionClr>
            </a:sp3d>
          </p:spPr>
          <p:txBody>
            <a:bodyPr wrap="none" anchor="ctr">
              <a:flatTx/>
            </a:bodyPr>
            <a:lstStyle/>
            <a:p>
              <a:endParaRPr lang="it-IT"/>
            </a:p>
          </p:txBody>
        </p:sp>
        <p:sp>
          <p:nvSpPr>
            <p:cNvPr id="9" name="Line 7"/>
            <p:cNvSpPr>
              <a:spLocks noChangeShapeType="1"/>
            </p:cNvSpPr>
            <p:nvPr/>
          </p:nvSpPr>
          <p:spPr bwMode="auto">
            <a:xfrm>
              <a:off x="1495351" y="4493621"/>
              <a:ext cx="0" cy="1097470"/>
            </a:xfrm>
            <a:prstGeom prst="line">
              <a:avLst/>
            </a:prstGeom>
            <a:noFill/>
            <a:ln w="9525">
              <a:solidFill>
                <a:schemeClr val="tx1"/>
              </a:solidFill>
              <a:round/>
              <a:headEnd type="triangle" w="med" len="med"/>
              <a:tailEnd/>
            </a:ln>
          </p:spPr>
          <p:txBody>
            <a:bodyPr/>
            <a:lstStyle/>
            <a:p>
              <a:endParaRPr lang="it-IT"/>
            </a:p>
          </p:txBody>
        </p:sp>
        <p:sp>
          <p:nvSpPr>
            <p:cNvPr id="10" name="Line 8"/>
            <p:cNvSpPr>
              <a:spLocks noChangeShapeType="1"/>
            </p:cNvSpPr>
            <p:nvPr/>
          </p:nvSpPr>
          <p:spPr bwMode="auto">
            <a:xfrm flipH="1">
              <a:off x="920676" y="5591091"/>
              <a:ext cx="574675" cy="548735"/>
            </a:xfrm>
            <a:prstGeom prst="line">
              <a:avLst/>
            </a:prstGeom>
            <a:noFill/>
            <a:ln w="9525">
              <a:solidFill>
                <a:schemeClr val="tx1"/>
              </a:solidFill>
              <a:round/>
              <a:headEnd/>
              <a:tailEnd type="triangle" w="med" len="med"/>
            </a:ln>
          </p:spPr>
          <p:txBody>
            <a:bodyPr/>
            <a:lstStyle/>
            <a:p>
              <a:endParaRPr lang="it-IT"/>
            </a:p>
          </p:txBody>
        </p:sp>
        <p:sp>
          <p:nvSpPr>
            <p:cNvPr id="11" name="Line 9"/>
            <p:cNvSpPr>
              <a:spLocks noChangeShapeType="1"/>
            </p:cNvSpPr>
            <p:nvPr/>
          </p:nvSpPr>
          <p:spPr bwMode="auto">
            <a:xfrm>
              <a:off x="1495351" y="5591091"/>
              <a:ext cx="792163" cy="0"/>
            </a:xfrm>
            <a:prstGeom prst="line">
              <a:avLst/>
            </a:prstGeom>
            <a:noFill/>
            <a:ln w="9525">
              <a:solidFill>
                <a:schemeClr val="tx1"/>
              </a:solidFill>
              <a:round/>
              <a:headEnd/>
              <a:tailEnd type="triangle" w="med" len="med"/>
            </a:ln>
          </p:spPr>
          <p:txBody>
            <a:bodyPr/>
            <a:lstStyle/>
            <a:p>
              <a:endParaRPr lang="it-IT"/>
            </a:p>
          </p:txBody>
        </p:sp>
        <p:sp>
          <p:nvSpPr>
            <p:cNvPr id="12" name="Text Box 10"/>
            <p:cNvSpPr txBox="1">
              <a:spLocks noChangeArrowheads="1"/>
            </p:cNvSpPr>
            <p:nvPr/>
          </p:nvSpPr>
          <p:spPr bwMode="auto">
            <a:xfrm>
              <a:off x="755576" y="5627371"/>
              <a:ext cx="292100" cy="367335"/>
            </a:xfrm>
            <a:prstGeom prst="rect">
              <a:avLst/>
            </a:prstGeom>
            <a:noFill/>
            <a:ln w="9525">
              <a:noFill/>
              <a:miter lim="800000"/>
              <a:headEnd/>
              <a:tailEnd/>
            </a:ln>
          </p:spPr>
          <p:txBody>
            <a:bodyPr wrap="none">
              <a:spAutoFit/>
            </a:bodyPr>
            <a:lstStyle/>
            <a:p>
              <a:pPr algn="l"/>
              <a:r>
                <a:rPr lang="it-IT" b="1"/>
                <a:t>z</a:t>
              </a:r>
            </a:p>
          </p:txBody>
        </p:sp>
        <p:sp>
          <p:nvSpPr>
            <p:cNvPr id="13" name="Text Box 11"/>
            <p:cNvSpPr txBox="1">
              <a:spLocks noChangeArrowheads="1"/>
            </p:cNvSpPr>
            <p:nvPr/>
          </p:nvSpPr>
          <p:spPr bwMode="auto">
            <a:xfrm>
              <a:off x="1836664" y="5235849"/>
              <a:ext cx="298450" cy="365823"/>
            </a:xfrm>
            <a:prstGeom prst="rect">
              <a:avLst/>
            </a:prstGeom>
            <a:noFill/>
            <a:ln w="9525">
              <a:noFill/>
              <a:miter lim="800000"/>
              <a:headEnd/>
              <a:tailEnd/>
            </a:ln>
          </p:spPr>
          <p:txBody>
            <a:bodyPr wrap="none">
              <a:spAutoFit/>
            </a:bodyPr>
            <a:lstStyle/>
            <a:p>
              <a:pPr algn="l"/>
              <a:r>
                <a:rPr lang="it-IT" b="1"/>
                <a:t>x</a:t>
              </a:r>
            </a:p>
          </p:txBody>
        </p:sp>
        <p:sp>
          <p:nvSpPr>
            <p:cNvPr id="14" name="Text Box 12"/>
            <p:cNvSpPr txBox="1">
              <a:spLocks noChangeArrowheads="1"/>
            </p:cNvSpPr>
            <p:nvPr/>
          </p:nvSpPr>
          <p:spPr bwMode="auto">
            <a:xfrm>
              <a:off x="1115939" y="4529901"/>
              <a:ext cx="292100" cy="367335"/>
            </a:xfrm>
            <a:prstGeom prst="rect">
              <a:avLst/>
            </a:prstGeom>
            <a:noFill/>
            <a:ln w="9525">
              <a:noFill/>
              <a:miter lim="800000"/>
              <a:headEnd/>
              <a:tailEnd/>
            </a:ln>
          </p:spPr>
          <p:txBody>
            <a:bodyPr wrap="none">
              <a:spAutoFit/>
            </a:bodyPr>
            <a:lstStyle/>
            <a:p>
              <a:pPr algn="l"/>
              <a:r>
                <a:rPr lang="it-IT" b="1"/>
                <a:t>y</a:t>
              </a:r>
            </a:p>
          </p:txBody>
        </p:sp>
        <p:sp>
          <p:nvSpPr>
            <p:cNvPr id="15" name="Line 13"/>
            <p:cNvSpPr>
              <a:spLocks noChangeShapeType="1"/>
            </p:cNvSpPr>
            <p:nvPr/>
          </p:nvSpPr>
          <p:spPr bwMode="auto">
            <a:xfrm>
              <a:off x="2360539" y="5120963"/>
              <a:ext cx="792163" cy="0"/>
            </a:xfrm>
            <a:prstGeom prst="line">
              <a:avLst/>
            </a:prstGeom>
            <a:noFill/>
            <a:ln w="12700">
              <a:solidFill>
                <a:schemeClr val="tx1"/>
              </a:solidFill>
              <a:round/>
              <a:headEnd/>
              <a:tailEnd/>
            </a:ln>
          </p:spPr>
          <p:txBody>
            <a:bodyPr/>
            <a:lstStyle/>
            <a:p>
              <a:endParaRPr lang="it-IT"/>
            </a:p>
          </p:txBody>
        </p:sp>
        <p:sp>
          <p:nvSpPr>
            <p:cNvPr id="16" name="Line 14"/>
            <p:cNvSpPr>
              <a:spLocks noChangeShapeType="1"/>
            </p:cNvSpPr>
            <p:nvPr/>
          </p:nvSpPr>
          <p:spPr bwMode="auto">
            <a:xfrm>
              <a:off x="4499992" y="5085184"/>
              <a:ext cx="792163" cy="0"/>
            </a:xfrm>
            <a:prstGeom prst="line">
              <a:avLst/>
            </a:prstGeom>
            <a:noFill/>
            <a:ln w="12700">
              <a:solidFill>
                <a:schemeClr val="tx1"/>
              </a:solidFill>
              <a:round/>
              <a:headEnd/>
              <a:tailEnd type="triangle" w="med" len="med"/>
            </a:ln>
          </p:spPr>
          <p:txBody>
            <a:bodyPr/>
            <a:lstStyle/>
            <a:p>
              <a:endParaRPr lang="it-IT"/>
            </a:p>
          </p:txBody>
        </p:sp>
        <p:sp>
          <p:nvSpPr>
            <p:cNvPr id="17" name="Line 15"/>
            <p:cNvSpPr>
              <a:spLocks noChangeShapeType="1"/>
            </p:cNvSpPr>
            <p:nvPr/>
          </p:nvSpPr>
          <p:spPr bwMode="auto">
            <a:xfrm>
              <a:off x="3944864" y="5982613"/>
              <a:ext cx="0" cy="470128"/>
            </a:xfrm>
            <a:prstGeom prst="line">
              <a:avLst/>
            </a:prstGeom>
            <a:noFill/>
            <a:ln w="12700">
              <a:solidFill>
                <a:schemeClr val="tx1"/>
              </a:solidFill>
              <a:round/>
              <a:headEnd/>
              <a:tailEnd/>
            </a:ln>
          </p:spPr>
          <p:txBody>
            <a:bodyPr/>
            <a:lstStyle/>
            <a:p>
              <a:endParaRPr lang="it-IT"/>
            </a:p>
          </p:txBody>
        </p:sp>
        <p:sp>
          <p:nvSpPr>
            <p:cNvPr id="18" name="Line 16"/>
            <p:cNvSpPr>
              <a:spLocks noChangeShapeType="1"/>
            </p:cNvSpPr>
            <p:nvPr/>
          </p:nvSpPr>
          <p:spPr bwMode="auto">
            <a:xfrm flipH="1">
              <a:off x="3079676" y="5356783"/>
              <a:ext cx="792163" cy="783043"/>
            </a:xfrm>
            <a:prstGeom prst="line">
              <a:avLst/>
            </a:prstGeom>
            <a:noFill/>
            <a:ln w="12700">
              <a:solidFill>
                <a:schemeClr val="tx1"/>
              </a:solidFill>
              <a:round/>
              <a:headEnd/>
              <a:tailEnd type="triangle" w="med" len="med"/>
            </a:ln>
          </p:spPr>
          <p:txBody>
            <a:bodyPr/>
            <a:lstStyle/>
            <a:p>
              <a:endParaRPr lang="it-IT"/>
            </a:p>
          </p:txBody>
        </p:sp>
        <p:sp>
          <p:nvSpPr>
            <p:cNvPr id="19" name="Text Box 17"/>
            <p:cNvSpPr txBox="1">
              <a:spLocks noChangeArrowheads="1"/>
            </p:cNvSpPr>
            <p:nvPr/>
          </p:nvSpPr>
          <p:spPr bwMode="auto">
            <a:xfrm>
              <a:off x="2339901" y="4641764"/>
              <a:ext cx="441325" cy="396057"/>
            </a:xfrm>
            <a:prstGeom prst="rect">
              <a:avLst/>
            </a:prstGeom>
            <a:noFill/>
            <a:ln w="9525">
              <a:noFill/>
              <a:miter lim="800000"/>
              <a:headEnd/>
              <a:tailEnd/>
            </a:ln>
          </p:spPr>
          <p:txBody>
            <a:bodyPr wrap="none">
              <a:spAutoFit/>
            </a:bodyPr>
            <a:lstStyle/>
            <a:p>
              <a:pPr algn="l"/>
              <a:r>
                <a:rPr lang="it-IT" sz="2000" b="1" i="1">
                  <a:sym typeface="Symbol" pitchFamily="18" charset="2"/>
                </a:rPr>
                <a:t></a:t>
              </a:r>
              <a:r>
                <a:rPr lang="it-IT" sz="2000" b="1" baseline="-25000"/>
                <a:t>x</a:t>
              </a:r>
            </a:p>
          </p:txBody>
        </p:sp>
        <p:sp>
          <p:nvSpPr>
            <p:cNvPr id="20" name="Text Box 18"/>
            <p:cNvSpPr txBox="1">
              <a:spLocks noChangeArrowheads="1"/>
            </p:cNvSpPr>
            <p:nvPr/>
          </p:nvSpPr>
          <p:spPr bwMode="auto">
            <a:xfrm>
              <a:off x="5004048" y="4653136"/>
              <a:ext cx="765175" cy="396057"/>
            </a:xfrm>
            <a:prstGeom prst="rect">
              <a:avLst/>
            </a:prstGeom>
            <a:noFill/>
            <a:ln w="9525">
              <a:noFill/>
              <a:miter lim="800000"/>
              <a:headEnd/>
              <a:tailEnd/>
            </a:ln>
          </p:spPr>
          <p:txBody>
            <a:bodyPr>
              <a:spAutoFit/>
            </a:bodyPr>
            <a:lstStyle/>
            <a:p>
              <a:pPr algn="l"/>
              <a:r>
                <a:rPr lang="it-IT" sz="2000" b="1" i="1">
                  <a:sym typeface="Symbol" pitchFamily="18" charset="2"/>
                </a:rPr>
                <a:t></a:t>
              </a:r>
              <a:r>
                <a:rPr lang="it-IT" sz="2000" b="1" baseline="-25000"/>
                <a:t> x+dx</a:t>
              </a:r>
            </a:p>
          </p:txBody>
        </p:sp>
        <p:sp>
          <p:nvSpPr>
            <p:cNvPr id="21" name="Text Box 19"/>
            <p:cNvSpPr txBox="1">
              <a:spLocks noChangeArrowheads="1"/>
            </p:cNvSpPr>
            <p:nvPr/>
          </p:nvSpPr>
          <p:spPr bwMode="auto">
            <a:xfrm>
              <a:off x="4011539" y="5940286"/>
              <a:ext cx="554038" cy="396057"/>
            </a:xfrm>
            <a:prstGeom prst="rect">
              <a:avLst/>
            </a:prstGeom>
            <a:noFill/>
            <a:ln w="9525">
              <a:noFill/>
              <a:miter lim="800000"/>
              <a:headEnd/>
              <a:tailEnd/>
            </a:ln>
          </p:spPr>
          <p:txBody>
            <a:bodyPr>
              <a:spAutoFit/>
            </a:bodyPr>
            <a:lstStyle/>
            <a:p>
              <a:pPr algn="l"/>
              <a:r>
                <a:rPr lang="it-IT" sz="2000" b="1" i="1">
                  <a:sym typeface="Symbol" pitchFamily="18" charset="2"/>
                </a:rPr>
                <a:t></a:t>
              </a:r>
              <a:r>
                <a:rPr lang="it-IT" sz="2000" b="1" baseline="-25000"/>
                <a:t>y</a:t>
              </a:r>
            </a:p>
          </p:txBody>
        </p:sp>
        <p:sp>
          <p:nvSpPr>
            <p:cNvPr id="22" name="Text Box 20"/>
            <p:cNvSpPr txBox="1">
              <a:spLocks noChangeArrowheads="1"/>
            </p:cNvSpPr>
            <p:nvPr/>
          </p:nvSpPr>
          <p:spPr bwMode="auto">
            <a:xfrm>
              <a:off x="3975026" y="3749881"/>
              <a:ext cx="971550" cy="396057"/>
            </a:xfrm>
            <a:prstGeom prst="rect">
              <a:avLst/>
            </a:prstGeom>
            <a:noFill/>
            <a:ln w="9525">
              <a:noFill/>
              <a:miter lim="800000"/>
              <a:headEnd/>
              <a:tailEnd/>
            </a:ln>
          </p:spPr>
          <p:txBody>
            <a:bodyPr>
              <a:spAutoFit/>
            </a:bodyPr>
            <a:lstStyle/>
            <a:p>
              <a:pPr algn="l"/>
              <a:r>
                <a:rPr lang="it-IT" sz="2000" b="1" i="1">
                  <a:sym typeface="Symbol" pitchFamily="18" charset="2"/>
                </a:rPr>
                <a:t></a:t>
              </a:r>
              <a:r>
                <a:rPr lang="it-IT" sz="2000" b="1" baseline="-25000"/>
                <a:t>y+dy</a:t>
              </a:r>
            </a:p>
          </p:txBody>
        </p:sp>
        <p:sp>
          <p:nvSpPr>
            <p:cNvPr id="23" name="Text Box 21"/>
            <p:cNvSpPr txBox="1">
              <a:spLocks noChangeArrowheads="1"/>
            </p:cNvSpPr>
            <p:nvPr/>
          </p:nvSpPr>
          <p:spPr bwMode="auto">
            <a:xfrm>
              <a:off x="2720901" y="5965984"/>
              <a:ext cx="755650" cy="396057"/>
            </a:xfrm>
            <a:prstGeom prst="rect">
              <a:avLst/>
            </a:prstGeom>
            <a:noFill/>
            <a:ln w="9525">
              <a:noFill/>
              <a:miter lim="800000"/>
              <a:headEnd/>
              <a:tailEnd/>
            </a:ln>
          </p:spPr>
          <p:txBody>
            <a:bodyPr wrap="none">
              <a:spAutoFit/>
            </a:bodyPr>
            <a:lstStyle/>
            <a:p>
              <a:pPr algn="l"/>
              <a:r>
                <a:rPr lang="it-IT" sz="2000" b="1" i="1">
                  <a:sym typeface="Symbol" pitchFamily="18" charset="2"/>
                </a:rPr>
                <a:t></a:t>
              </a:r>
              <a:r>
                <a:rPr lang="it-IT" sz="2000" b="1" baseline="-25000"/>
                <a:t> z+dz</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024"/>
          <p:cNvGraphicFramePr>
            <a:graphicFrameLocks noChangeAspect="1"/>
          </p:cNvGraphicFramePr>
          <p:nvPr/>
        </p:nvGraphicFramePr>
        <p:xfrm>
          <a:off x="1044575" y="1556792"/>
          <a:ext cx="7408863" cy="687388"/>
        </p:xfrm>
        <a:graphic>
          <a:graphicData uri="http://schemas.openxmlformats.org/presentationml/2006/ole">
            <p:oleObj spid="_x0000_s11266" name="Equation" r:id="rId3" imgW="2603160" imgH="241200" progId="Equation.DSMT4">
              <p:embed/>
            </p:oleObj>
          </a:graphicData>
        </a:graphic>
      </p:graphicFrame>
      <p:graphicFrame>
        <p:nvGraphicFramePr>
          <p:cNvPr id="5" name="Object 1025"/>
          <p:cNvGraphicFramePr>
            <a:graphicFrameLocks noChangeAspect="1"/>
          </p:cNvGraphicFramePr>
          <p:nvPr>
            <p:ph sz="half" idx="4294967295"/>
          </p:nvPr>
        </p:nvGraphicFramePr>
        <p:xfrm>
          <a:off x="76507" y="3726135"/>
          <a:ext cx="8975725" cy="973137"/>
        </p:xfrm>
        <a:graphic>
          <a:graphicData uri="http://schemas.openxmlformats.org/presentationml/2006/ole">
            <p:oleObj spid="_x0000_s11267" name="Equation" r:id="rId4" imgW="4101840" imgH="444240" progId="Equation.DSMT4">
              <p:embed/>
            </p:oleObj>
          </a:graphicData>
        </a:graphic>
      </p:graphicFrame>
      <p:sp>
        <p:nvSpPr>
          <p:cNvPr id="6" name="Rectangle 28"/>
          <p:cNvSpPr>
            <a:spLocks noChangeArrowheads="1"/>
          </p:cNvSpPr>
          <p:nvPr/>
        </p:nvSpPr>
        <p:spPr bwMode="auto">
          <a:xfrm>
            <a:off x="4140200" y="2924944"/>
            <a:ext cx="863600" cy="460375"/>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70000"/>
              <a:buFont typeface="Wingdings" pitchFamily="2" charset="2"/>
              <a:buNone/>
            </a:pPr>
            <a:r>
              <a:rPr lang="it-IT" sz="2800" b="1">
                <a:solidFill>
                  <a:schemeClr val="hlink"/>
                </a:solidFill>
                <a:latin typeface="Arial" charset="0"/>
                <a:sym typeface="Symbol" pitchFamily="18" charset="2"/>
              </a:rPr>
              <a:t></a:t>
            </a:r>
            <a:endParaRPr lang="it-IT" sz="2400" b="1">
              <a:solidFill>
                <a:schemeClr val="hlink"/>
              </a:solidFill>
              <a:latin typeface="Arial" charset="0"/>
              <a:sym typeface="Symbol" pitchFamily="18" charset="2"/>
            </a:endParaRPr>
          </a:p>
        </p:txBody>
      </p:sp>
      <p:sp>
        <p:nvSpPr>
          <p:cNvPr id="7" name="Line 29"/>
          <p:cNvSpPr>
            <a:spLocks noChangeShapeType="1"/>
          </p:cNvSpPr>
          <p:nvPr/>
        </p:nvSpPr>
        <p:spPr bwMode="auto">
          <a:xfrm flipV="1">
            <a:off x="304800" y="4069507"/>
            <a:ext cx="503238" cy="649287"/>
          </a:xfrm>
          <a:prstGeom prst="line">
            <a:avLst/>
          </a:prstGeom>
          <a:noFill/>
          <a:ln w="25400">
            <a:solidFill>
              <a:srgbClr val="FF0000"/>
            </a:solidFill>
            <a:round/>
            <a:headEnd/>
            <a:tailEnd/>
          </a:ln>
        </p:spPr>
        <p:txBody>
          <a:bodyPr/>
          <a:lstStyle/>
          <a:p>
            <a:endParaRPr lang="it-IT"/>
          </a:p>
        </p:txBody>
      </p:sp>
      <p:sp>
        <p:nvSpPr>
          <p:cNvPr id="8" name="Line 30"/>
          <p:cNvSpPr>
            <a:spLocks noChangeShapeType="1"/>
          </p:cNvSpPr>
          <p:nvPr/>
        </p:nvSpPr>
        <p:spPr bwMode="auto">
          <a:xfrm flipV="1">
            <a:off x="2697163" y="4075857"/>
            <a:ext cx="503237" cy="649287"/>
          </a:xfrm>
          <a:prstGeom prst="line">
            <a:avLst/>
          </a:prstGeom>
          <a:noFill/>
          <a:ln w="25400">
            <a:solidFill>
              <a:srgbClr val="FF0000"/>
            </a:solidFill>
            <a:round/>
            <a:headEnd/>
            <a:tailEnd/>
          </a:ln>
        </p:spPr>
        <p:txBody>
          <a:bodyPr/>
          <a:lstStyle/>
          <a:p>
            <a:endParaRPr lang="it-IT"/>
          </a:p>
        </p:txBody>
      </p:sp>
      <p:sp>
        <p:nvSpPr>
          <p:cNvPr id="9" name="Line 31"/>
          <p:cNvSpPr>
            <a:spLocks noChangeShapeType="1"/>
          </p:cNvSpPr>
          <p:nvPr/>
        </p:nvSpPr>
        <p:spPr bwMode="auto">
          <a:xfrm flipV="1">
            <a:off x="1116013" y="4069507"/>
            <a:ext cx="503237" cy="649287"/>
          </a:xfrm>
          <a:prstGeom prst="line">
            <a:avLst/>
          </a:prstGeom>
          <a:noFill/>
          <a:ln w="25400">
            <a:solidFill>
              <a:srgbClr val="00FF00"/>
            </a:solidFill>
            <a:round/>
            <a:headEnd/>
            <a:tailEnd/>
          </a:ln>
        </p:spPr>
        <p:txBody>
          <a:bodyPr/>
          <a:lstStyle/>
          <a:p>
            <a:endParaRPr lang="it-IT"/>
          </a:p>
        </p:txBody>
      </p:sp>
      <p:sp>
        <p:nvSpPr>
          <p:cNvPr id="10" name="Line 32"/>
          <p:cNvSpPr>
            <a:spLocks noChangeShapeType="1"/>
          </p:cNvSpPr>
          <p:nvPr/>
        </p:nvSpPr>
        <p:spPr bwMode="auto">
          <a:xfrm flipV="1">
            <a:off x="4789488" y="4069507"/>
            <a:ext cx="503237" cy="649287"/>
          </a:xfrm>
          <a:prstGeom prst="line">
            <a:avLst/>
          </a:prstGeom>
          <a:noFill/>
          <a:ln w="25400">
            <a:solidFill>
              <a:srgbClr val="00FF00"/>
            </a:solidFill>
            <a:round/>
            <a:headEnd/>
            <a:tailEnd/>
          </a:ln>
        </p:spPr>
        <p:txBody>
          <a:bodyPr/>
          <a:lstStyle/>
          <a:p>
            <a:endParaRPr lang="it-IT"/>
          </a:p>
        </p:txBody>
      </p:sp>
      <p:sp>
        <p:nvSpPr>
          <p:cNvPr id="11" name="Line 33"/>
          <p:cNvSpPr>
            <a:spLocks noChangeShapeType="1"/>
          </p:cNvSpPr>
          <p:nvPr/>
        </p:nvSpPr>
        <p:spPr bwMode="auto">
          <a:xfrm flipV="1">
            <a:off x="1765300" y="4069507"/>
            <a:ext cx="503238" cy="649287"/>
          </a:xfrm>
          <a:prstGeom prst="line">
            <a:avLst/>
          </a:prstGeom>
          <a:noFill/>
          <a:ln w="25400">
            <a:solidFill>
              <a:srgbClr val="00CCFF"/>
            </a:solidFill>
            <a:round/>
            <a:headEnd/>
            <a:tailEnd/>
          </a:ln>
        </p:spPr>
        <p:txBody>
          <a:bodyPr/>
          <a:lstStyle/>
          <a:p>
            <a:endParaRPr lang="it-IT"/>
          </a:p>
        </p:txBody>
      </p:sp>
      <p:sp>
        <p:nvSpPr>
          <p:cNvPr id="12" name="Line 34"/>
          <p:cNvSpPr>
            <a:spLocks noChangeShapeType="1"/>
          </p:cNvSpPr>
          <p:nvPr/>
        </p:nvSpPr>
        <p:spPr bwMode="auto">
          <a:xfrm flipV="1">
            <a:off x="7192963" y="4069507"/>
            <a:ext cx="503237" cy="649287"/>
          </a:xfrm>
          <a:prstGeom prst="line">
            <a:avLst/>
          </a:prstGeom>
          <a:noFill/>
          <a:ln w="25400">
            <a:solidFill>
              <a:srgbClr val="00CCFF"/>
            </a:solidFill>
            <a:round/>
            <a:headEnd/>
            <a:tailEnd/>
          </a:ln>
        </p:spPr>
        <p:txBody>
          <a:bodyPr/>
          <a:lstStyle/>
          <a:p>
            <a:endParaRPr lang="it-IT"/>
          </a:p>
        </p:txBody>
      </p:sp>
      <p:sp>
        <p:nvSpPr>
          <p:cNvPr id="13" name="Rectangle 2"/>
          <p:cNvSpPr>
            <a:spLocks noGrp="1" noChangeArrowheads="1"/>
          </p:cNvSpPr>
          <p:nvPr>
            <p:ph type="title"/>
          </p:nvPr>
        </p:nvSpPr>
        <p:spPr bwMode="auto">
          <a:xfrm>
            <a:off x="457200" y="332656"/>
            <a:ext cx="8229600" cy="1163216"/>
          </a:xfrm>
          <a:ln>
            <a:miter lim="800000"/>
            <a:headEnd/>
            <a:tailEnd/>
          </a:ln>
        </p:spPr>
        <p:txBody>
          <a:bodyPr vert="horz" wrap="square" lIns="91440" tIns="45720" rIns="91440" bIns="45720" numCol="1" anchor="t" anchorCtr="0" compatLnSpc="1">
            <a:prstTxWarp prst="textNoShape">
              <a:avLst/>
            </a:prstTxWarp>
            <a:noAutofit/>
          </a:bodyPr>
          <a:lstStyle/>
          <a:p>
            <a:pPr eaLnBrk="1" hangingPunct="1">
              <a:defRPr/>
            </a:pPr>
            <a:r>
              <a:rPr lang="en-US" sz="3600" dirty="0" smtClean="0">
                <a:solidFill>
                  <a:schemeClr val="hlink"/>
                </a:solidFill>
                <a:latin typeface="Arial" charset="0"/>
              </a:rPr>
              <a:t>Partial differential equation of mass vapor diffusion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0"/>
          <p:cNvGraphicFramePr>
            <a:graphicFrameLocks noChangeAspect="1"/>
          </p:cNvGraphicFramePr>
          <p:nvPr>
            <p:ph sz="half" idx="4294967295"/>
          </p:nvPr>
        </p:nvGraphicFramePr>
        <p:xfrm>
          <a:off x="1976438" y="1752600"/>
          <a:ext cx="5232400" cy="1130300"/>
        </p:xfrm>
        <a:graphic>
          <a:graphicData uri="http://schemas.openxmlformats.org/presentationml/2006/ole">
            <p:oleObj spid="_x0000_s12290" name="Equation" r:id="rId3" imgW="2057400" imgH="444240" progId="Equation.DSMT4">
              <p:embed/>
            </p:oleObj>
          </a:graphicData>
        </a:graphic>
      </p:graphicFrame>
      <p:graphicFrame>
        <p:nvGraphicFramePr>
          <p:cNvPr id="5" name="Object 1"/>
          <p:cNvGraphicFramePr>
            <a:graphicFrameLocks noChangeAspect="1"/>
          </p:cNvGraphicFramePr>
          <p:nvPr/>
        </p:nvGraphicFramePr>
        <p:xfrm>
          <a:off x="381000" y="4419600"/>
          <a:ext cx="8634413" cy="1008063"/>
        </p:xfrm>
        <a:graphic>
          <a:graphicData uri="http://schemas.openxmlformats.org/presentationml/2006/ole">
            <p:oleObj spid="_x0000_s12291" name="Equation" r:id="rId4" imgW="3911400" imgH="457200" progId="Equation.DSMT4">
              <p:embed/>
            </p:oleObj>
          </a:graphicData>
        </a:graphic>
      </p:graphicFrame>
      <p:sp>
        <p:nvSpPr>
          <p:cNvPr id="6" name="Rectangle 15"/>
          <p:cNvSpPr>
            <a:spLocks noChangeArrowheads="1"/>
          </p:cNvSpPr>
          <p:nvPr/>
        </p:nvSpPr>
        <p:spPr bwMode="auto">
          <a:xfrm>
            <a:off x="3983038" y="3336925"/>
            <a:ext cx="1079500" cy="460375"/>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70000"/>
              <a:buFont typeface="Wingdings" pitchFamily="2" charset="2"/>
              <a:buNone/>
            </a:pPr>
            <a:r>
              <a:rPr lang="it-IT" sz="2800" b="1">
                <a:solidFill>
                  <a:schemeClr val="hlink"/>
                </a:solidFill>
                <a:latin typeface="Arial" charset="0"/>
                <a:sym typeface="Symbol" pitchFamily="18" charset="2"/>
              </a:rPr>
              <a:t></a:t>
            </a:r>
            <a:endParaRPr lang="it-IT" sz="2800" b="1">
              <a:solidFill>
                <a:schemeClr val="hlink"/>
              </a:solidFill>
              <a:latin typeface="Arial" charset="0"/>
            </a:endParaRPr>
          </a:p>
          <a:p>
            <a:pPr marL="342900" indent="-342900">
              <a:lnSpc>
                <a:spcPct val="90000"/>
              </a:lnSpc>
              <a:spcBef>
                <a:spcPct val="20000"/>
              </a:spcBef>
              <a:buClr>
                <a:schemeClr val="hlink"/>
              </a:buClr>
              <a:buSzPct val="70000"/>
              <a:buFont typeface="Wingdings" pitchFamily="2" charset="2"/>
              <a:buNone/>
            </a:pPr>
            <a:endParaRPr lang="it-IT" sz="2400" b="1">
              <a:solidFill>
                <a:schemeClr val="hlink"/>
              </a:solidFill>
              <a:latin typeface="Arial" charset="0"/>
              <a:sym typeface="Symbol" pitchFamily="18" charset="2"/>
            </a:endParaRPr>
          </a:p>
        </p:txBody>
      </p:sp>
      <p:sp>
        <p:nvSpPr>
          <p:cNvPr id="7" name="Line 16"/>
          <p:cNvSpPr>
            <a:spLocks noChangeShapeType="1"/>
          </p:cNvSpPr>
          <p:nvPr/>
        </p:nvSpPr>
        <p:spPr bwMode="auto">
          <a:xfrm flipV="1">
            <a:off x="2133600" y="4572000"/>
            <a:ext cx="503238" cy="649288"/>
          </a:xfrm>
          <a:prstGeom prst="line">
            <a:avLst/>
          </a:prstGeom>
          <a:noFill/>
          <a:ln w="25400">
            <a:solidFill>
              <a:srgbClr val="FF0000"/>
            </a:solidFill>
            <a:round/>
            <a:headEnd/>
            <a:tailEnd/>
          </a:ln>
        </p:spPr>
        <p:txBody>
          <a:bodyPr/>
          <a:lstStyle/>
          <a:p>
            <a:endParaRPr lang="it-IT"/>
          </a:p>
        </p:txBody>
      </p:sp>
      <p:sp>
        <p:nvSpPr>
          <p:cNvPr id="8" name="Line 17"/>
          <p:cNvSpPr>
            <a:spLocks noChangeShapeType="1"/>
          </p:cNvSpPr>
          <p:nvPr/>
        </p:nvSpPr>
        <p:spPr bwMode="auto">
          <a:xfrm flipV="1">
            <a:off x="4906963" y="4608513"/>
            <a:ext cx="503237" cy="649287"/>
          </a:xfrm>
          <a:prstGeom prst="line">
            <a:avLst/>
          </a:prstGeom>
          <a:noFill/>
          <a:ln w="25400">
            <a:solidFill>
              <a:srgbClr val="FF0000"/>
            </a:solidFill>
            <a:round/>
            <a:headEnd/>
            <a:tailEnd/>
          </a:ln>
        </p:spPr>
        <p:txBody>
          <a:bodyPr/>
          <a:lstStyle/>
          <a:p>
            <a:endParaRPr lang="it-IT"/>
          </a:p>
        </p:txBody>
      </p:sp>
      <p:sp>
        <p:nvSpPr>
          <p:cNvPr id="9" name="Line 18"/>
          <p:cNvSpPr>
            <a:spLocks noChangeShapeType="1"/>
          </p:cNvSpPr>
          <p:nvPr/>
        </p:nvSpPr>
        <p:spPr bwMode="auto">
          <a:xfrm flipV="1">
            <a:off x="7772400" y="4608513"/>
            <a:ext cx="503238" cy="649287"/>
          </a:xfrm>
          <a:prstGeom prst="line">
            <a:avLst/>
          </a:prstGeom>
          <a:noFill/>
          <a:ln w="25400">
            <a:solidFill>
              <a:srgbClr val="FF0000"/>
            </a:solidFill>
            <a:round/>
            <a:headEnd/>
            <a:tailEnd/>
          </a:ln>
        </p:spPr>
        <p:txBody>
          <a:bodyPr/>
          <a:lstStyle/>
          <a:p>
            <a:endParaRPr lang="it-IT"/>
          </a:p>
        </p:txBody>
      </p:sp>
      <p:sp>
        <p:nvSpPr>
          <p:cNvPr id="10" name="Rectangle 2"/>
          <p:cNvSpPr>
            <a:spLocks noGrp="1" noChangeArrowheads="1"/>
          </p:cNvSpPr>
          <p:nvPr>
            <p:ph type="title"/>
          </p:nvPr>
        </p:nvSpPr>
        <p:spPr bwMode="auto">
          <a:xfrm>
            <a:off x="457200" y="332656"/>
            <a:ext cx="8229600" cy="1163216"/>
          </a:xfrm>
          <a:ln>
            <a:miter lim="800000"/>
            <a:headEnd/>
            <a:tailEnd/>
          </a:ln>
        </p:spPr>
        <p:txBody>
          <a:bodyPr vert="horz" wrap="square" lIns="91440" tIns="45720" rIns="91440" bIns="45720" numCol="1" anchor="t" anchorCtr="0" compatLnSpc="1">
            <a:prstTxWarp prst="textNoShape">
              <a:avLst/>
            </a:prstTxWarp>
            <a:noAutofit/>
          </a:bodyPr>
          <a:lstStyle/>
          <a:p>
            <a:pPr eaLnBrk="1" hangingPunct="1">
              <a:defRPr/>
            </a:pPr>
            <a:r>
              <a:rPr lang="en-US" sz="3600" dirty="0" smtClean="0">
                <a:solidFill>
                  <a:schemeClr val="hlink"/>
                </a:solidFill>
                <a:latin typeface="Arial" charset="0"/>
              </a:rPr>
              <a:t>Partial differential equation of mass vapor diffusion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332656"/>
            <a:ext cx="8229600" cy="1163216"/>
          </a:xfrm>
          <a:ln>
            <a:miter lim="800000"/>
            <a:headEnd/>
            <a:tailEnd/>
          </a:ln>
        </p:spPr>
        <p:txBody>
          <a:bodyPr vert="horz" wrap="square" lIns="91440" tIns="45720" rIns="91440" bIns="45720" numCol="1" anchor="t" anchorCtr="0" compatLnSpc="1">
            <a:prstTxWarp prst="textNoShape">
              <a:avLst/>
            </a:prstTxWarp>
            <a:noAutofit/>
          </a:bodyPr>
          <a:lstStyle/>
          <a:p>
            <a:pPr eaLnBrk="1" hangingPunct="1">
              <a:defRPr/>
            </a:pPr>
            <a:r>
              <a:rPr lang="en-US" sz="3600" dirty="0" smtClean="0">
                <a:solidFill>
                  <a:schemeClr val="hlink"/>
                </a:solidFill>
                <a:latin typeface="Arial" charset="0"/>
              </a:rPr>
              <a:t>Partial differential equation of mass vapor diffusion</a:t>
            </a:r>
          </a:p>
        </p:txBody>
      </p:sp>
      <p:graphicFrame>
        <p:nvGraphicFramePr>
          <p:cNvPr id="5" name="Object 0"/>
          <p:cNvGraphicFramePr>
            <a:graphicFrameLocks noChangeAspect="1"/>
          </p:cNvGraphicFramePr>
          <p:nvPr/>
        </p:nvGraphicFramePr>
        <p:xfrm>
          <a:off x="3203848" y="3068960"/>
          <a:ext cx="2613025" cy="1077913"/>
        </p:xfrm>
        <a:graphic>
          <a:graphicData uri="http://schemas.openxmlformats.org/presentationml/2006/ole">
            <p:oleObj spid="_x0000_s13314" name="Equation" r:id="rId3" imgW="583920" imgH="241200" progId="Equation.DSMT4">
              <p:embed/>
            </p:oleObj>
          </a:graphicData>
        </a:graphic>
      </p:graphicFrame>
      <p:sp>
        <p:nvSpPr>
          <p:cNvPr id="6" name="Rectangle 5"/>
          <p:cNvSpPr>
            <a:spLocks noChangeArrowheads="1"/>
          </p:cNvSpPr>
          <p:nvPr/>
        </p:nvSpPr>
        <p:spPr bwMode="auto">
          <a:xfrm>
            <a:off x="3995936" y="2852936"/>
            <a:ext cx="1079500" cy="460375"/>
          </a:xfrm>
          <a:prstGeom prst="rect">
            <a:avLst/>
          </a:prstGeom>
          <a:noFill/>
          <a:ln w="9525">
            <a:noFill/>
            <a:miter lim="800000"/>
            <a:headEnd/>
            <a:tailEnd/>
          </a:ln>
        </p:spPr>
        <p:txBody>
          <a:bodyPr/>
          <a:lstStyle/>
          <a:p>
            <a:pPr marL="342900" indent="-342900" algn="ctr">
              <a:lnSpc>
                <a:spcPct val="90000"/>
              </a:lnSpc>
              <a:spcBef>
                <a:spcPct val="20000"/>
              </a:spcBef>
              <a:buClr>
                <a:schemeClr val="hlink"/>
              </a:buClr>
              <a:buSzPct val="70000"/>
              <a:buFont typeface="Wingdings" pitchFamily="2" charset="2"/>
              <a:buNone/>
            </a:pPr>
            <a:r>
              <a:rPr lang="it-IT" sz="2800" b="1" dirty="0">
                <a:solidFill>
                  <a:schemeClr val="hlink"/>
                </a:solidFill>
                <a:latin typeface="Arial" charset="0"/>
                <a:sym typeface="Symbol" pitchFamily="18" charset="2"/>
              </a:rPr>
              <a:t></a:t>
            </a:r>
            <a:endParaRPr lang="it-IT" sz="2800" b="1" dirty="0">
              <a:solidFill>
                <a:schemeClr val="hlink"/>
              </a:solidFill>
              <a:latin typeface="Arial" charset="0"/>
            </a:endParaRPr>
          </a:p>
          <a:p>
            <a:pPr marL="342900" indent="-342900">
              <a:lnSpc>
                <a:spcPct val="90000"/>
              </a:lnSpc>
              <a:spcBef>
                <a:spcPct val="20000"/>
              </a:spcBef>
              <a:buClr>
                <a:schemeClr val="hlink"/>
              </a:buClr>
              <a:buSzPct val="70000"/>
              <a:buFont typeface="Wingdings" pitchFamily="2" charset="2"/>
              <a:buNone/>
            </a:pPr>
            <a:endParaRPr lang="it-IT" sz="2400" b="1" dirty="0">
              <a:solidFill>
                <a:schemeClr val="hlink"/>
              </a:solidFill>
              <a:latin typeface="Arial" charset="0"/>
              <a:sym typeface="Symbol" pitchFamily="18" charset="2"/>
            </a:endParaRPr>
          </a:p>
        </p:txBody>
      </p:sp>
      <p:sp>
        <p:nvSpPr>
          <p:cNvPr id="7" name="Text Box 10"/>
          <p:cNvSpPr txBox="1">
            <a:spLocks noChangeArrowheads="1"/>
          </p:cNvSpPr>
          <p:nvPr/>
        </p:nvSpPr>
        <p:spPr bwMode="auto">
          <a:xfrm>
            <a:off x="1619672" y="1916832"/>
            <a:ext cx="6347048" cy="830997"/>
          </a:xfrm>
          <a:prstGeom prst="rect">
            <a:avLst/>
          </a:prstGeom>
          <a:noFill/>
          <a:ln w="9525">
            <a:noFill/>
            <a:miter lim="800000"/>
            <a:headEnd/>
            <a:tailEnd/>
          </a:ln>
        </p:spPr>
        <p:txBody>
          <a:bodyPr wrap="square">
            <a:spAutoFit/>
          </a:bodyPr>
          <a:lstStyle/>
          <a:p>
            <a:pPr>
              <a:spcBef>
                <a:spcPct val="50000"/>
              </a:spcBef>
            </a:pPr>
            <a:r>
              <a:rPr lang="en-US" sz="2400" b="1" dirty="0" smtClean="0">
                <a:solidFill>
                  <a:schemeClr val="hlink"/>
                </a:solidFill>
                <a:latin typeface="Arial" charset="0"/>
              </a:rPr>
              <a:t>If the vapor permeability to the medium is homogeneous along the three directions</a:t>
            </a:r>
            <a:endParaRPr lang="it-IT" sz="2400" b="1" dirty="0">
              <a:solidFill>
                <a:schemeClr val="hlink"/>
              </a:solidFill>
              <a:latin typeface="Arial" charset="0"/>
            </a:endParaRPr>
          </a:p>
        </p:txBody>
      </p:sp>
      <p:sp>
        <p:nvSpPr>
          <p:cNvPr id="8" name="Rettangolo 7"/>
          <p:cNvSpPr/>
          <p:nvPr/>
        </p:nvSpPr>
        <p:spPr>
          <a:xfrm>
            <a:off x="755576" y="4077072"/>
            <a:ext cx="3961341" cy="461665"/>
          </a:xfrm>
          <a:prstGeom prst="rect">
            <a:avLst/>
          </a:prstGeom>
        </p:spPr>
        <p:txBody>
          <a:bodyPr wrap="none">
            <a:spAutoFit/>
          </a:bodyPr>
          <a:lstStyle/>
          <a:p>
            <a:r>
              <a:rPr lang="en-US" sz="2400" b="1" dirty="0" smtClean="0">
                <a:solidFill>
                  <a:schemeClr val="hlink"/>
                </a:solidFill>
                <a:latin typeface="Arial" charset="0"/>
              </a:rPr>
              <a:t>In rectangular coordinate</a:t>
            </a:r>
            <a:endParaRPr lang="it-IT" sz="2400" dirty="0"/>
          </a:p>
        </p:txBody>
      </p:sp>
      <p:graphicFrame>
        <p:nvGraphicFramePr>
          <p:cNvPr id="423936" name="Object 0"/>
          <p:cNvGraphicFramePr>
            <a:graphicFrameLocks noChangeAspect="1"/>
          </p:cNvGraphicFramePr>
          <p:nvPr/>
        </p:nvGraphicFramePr>
        <p:xfrm>
          <a:off x="1617240" y="4509120"/>
          <a:ext cx="5907088" cy="1873250"/>
        </p:xfrm>
        <a:graphic>
          <a:graphicData uri="http://schemas.openxmlformats.org/presentationml/2006/ole">
            <p:oleObj spid="_x0000_s13315" name="Equation" r:id="rId4" imgW="1320480" imgH="419040" progId="Equation.DSMT4">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57200" y="332656"/>
            <a:ext cx="8229600" cy="720080"/>
          </a:xfrm>
          <a:ln>
            <a:miter lim="800000"/>
            <a:headEnd/>
            <a:tailEnd/>
          </a:ln>
        </p:spPr>
        <p:txBody>
          <a:bodyPr vert="horz" wrap="square" lIns="91440" tIns="45720" rIns="91440" bIns="45720" numCol="1" anchor="t" anchorCtr="0" compatLnSpc="1">
            <a:prstTxWarp prst="textNoShape">
              <a:avLst/>
            </a:prstTxWarp>
            <a:noAutofit/>
          </a:bodyPr>
          <a:lstStyle/>
          <a:p>
            <a:pPr eaLnBrk="1" hangingPunct="1">
              <a:defRPr/>
            </a:pPr>
            <a:r>
              <a:rPr lang="en-US" sz="3600" dirty="0" smtClean="0">
                <a:solidFill>
                  <a:schemeClr val="hlink"/>
                </a:solidFill>
                <a:latin typeface="Arial" charset="0"/>
              </a:rPr>
              <a:t>Mass vapor diffusion in plane wall</a:t>
            </a:r>
          </a:p>
        </p:txBody>
      </p:sp>
      <p:sp>
        <p:nvSpPr>
          <p:cNvPr id="6" name="Rectangle 12"/>
          <p:cNvSpPr>
            <a:spLocks noChangeArrowheads="1"/>
          </p:cNvSpPr>
          <p:nvPr/>
        </p:nvSpPr>
        <p:spPr bwMode="auto">
          <a:xfrm>
            <a:off x="6019800" y="3806825"/>
            <a:ext cx="1079500" cy="460375"/>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70000"/>
              <a:buFont typeface="Wingdings" pitchFamily="2" charset="2"/>
              <a:buNone/>
            </a:pPr>
            <a:r>
              <a:rPr lang="it-IT" sz="2800" b="1">
                <a:solidFill>
                  <a:schemeClr val="hlink"/>
                </a:solidFill>
                <a:latin typeface="Arial" charset="0"/>
                <a:sym typeface="Symbol" pitchFamily="18" charset="2"/>
              </a:rPr>
              <a:t></a:t>
            </a:r>
            <a:endParaRPr lang="it-IT" sz="2400" b="1">
              <a:solidFill>
                <a:schemeClr val="hlink"/>
              </a:solidFill>
              <a:latin typeface="Arial" charset="0"/>
              <a:sym typeface="Symbol" pitchFamily="18" charset="2"/>
            </a:endParaRPr>
          </a:p>
        </p:txBody>
      </p:sp>
      <p:graphicFrame>
        <p:nvGraphicFramePr>
          <p:cNvPr id="7" name="Object 0"/>
          <p:cNvGraphicFramePr>
            <a:graphicFrameLocks noChangeAspect="1"/>
          </p:cNvGraphicFramePr>
          <p:nvPr/>
        </p:nvGraphicFramePr>
        <p:xfrm>
          <a:off x="5410200" y="4227513"/>
          <a:ext cx="2339975" cy="1639887"/>
        </p:xfrm>
        <a:graphic>
          <a:graphicData uri="http://schemas.openxmlformats.org/presentationml/2006/ole">
            <p:oleObj spid="_x0000_s41986" name="Equation" r:id="rId3" imgW="596880" imgH="419040" progId="Equation.DSMT4">
              <p:embed/>
            </p:oleObj>
          </a:graphicData>
        </a:graphic>
      </p:graphicFrame>
      <p:graphicFrame>
        <p:nvGraphicFramePr>
          <p:cNvPr id="8" name="Object 1"/>
          <p:cNvGraphicFramePr>
            <a:graphicFrameLocks noChangeAspect="1"/>
          </p:cNvGraphicFramePr>
          <p:nvPr>
            <p:ph sz="half" idx="1"/>
          </p:nvPr>
        </p:nvGraphicFramePr>
        <p:xfrm>
          <a:off x="539750" y="1600200"/>
          <a:ext cx="2989263" cy="4525963"/>
        </p:xfrm>
        <a:graphic>
          <a:graphicData uri="http://schemas.openxmlformats.org/presentationml/2006/ole">
            <p:oleObj spid="_x0000_s41987" name="CorelDRAW" r:id="rId4" imgW="4082760" imgH="6181920" progId="">
              <p:embed/>
            </p:oleObj>
          </a:graphicData>
        </a:graphic>
      </p:graphicFrame>
      <p:sp>
        <p:nvSpPr>
          <p:cNvPr id="9" name="Rettangolo 8"/>
          <p:cNvSpPr/>
          <p:nvPr/>
        </p:nvSpPr>
        <p:spPr>
          <a:xfrm>
            <a:off x="3635896" y="1700808"/>
            <a:ext cx="5256584" cy="2492990"/>
          </a:xfrm>
          <a:prstGeom prst="rect">
            <a:avLst/>
          </a:prstGeom>
        </p:spPr>
        <p:txBody>
          <a:bodyPr wrap="square">
            <a:spAutoFit/>
          </a:bodyPr>
          <a:lstStyle/>
          <a:p>
            <a:pPr marL="190500" indent="-190500">
              <a:spcBef>
                <a:spcPct val="50000"/>
              </a:spcBef>
            </a:pPr>
            <a:r>
              <a:rPr lang="en-US" sz="2400" b="1" dirty="0" smtClean="0">
                <a:solidFill>
                  <a:schemeClr val="hlink"/>
                </a:solidFill>
                <a:latin typeface="Arial" charset="0"/>
              </a:rPr>
              <a:t>Hypotheses:</a:t>
            </a:r>
          </a:p>
          <a:p>
            <a:pPr marL="190500" indent="-190500">
              <a:spcBef>
                <a:spcPct val="50000"/>
              </a:spcBef>
              <a:buClr>
                <a:schemeClr val="hlink"/>
              </a:buClr>
              <a:buFontTx/>
              <a:buChar char="•"/>
            </a:pPr>
            <a:r>
              <a:rPr lang="en-US" sz="2400" b="1" dirty="0" smtClean="0">
                <a:solidFill>
                  <a:schemeClr val="folHlink"/>
                </a:solidFill>
                <a:latin typeface="Arial" charset="0"/>
              </a:rPr>
              <a:t>Steady state regime</a:t>
            </a:r>
          </a:p>
          <a:p>
            <a:pPr marL="190500" indent="-190500">
              <a:spcBef>
                <a:spcPct val="50000"/>
              </a:spcBef>
              <a:buClr>
                <a:schemeClr val="hlink"/>
              </a:buClr>
              <a:buFontTx/>
              <a:buChar char="•"/>
            </a:pPr>
            <a:r>
              <a:rPr lang="en-US" sz="2400" b="1" dirty="0" smtClean="0">
                <a:solidFill>
                  <a:schemeClr val="folHlink"/>
                </a:solidFill>
                <a:latin typeface="Arial" charset="0"/>
              </a:rPr>
              <a:t>One dimensional condition</a:t>
            </a:r>
          </a:p>
          <a:p>
            <a:pPr marL="190500" indent="-190500">
              <a:spcBef>
                <a:spcPct val="50000"/>
              </a:spcBef>
              <a:buClr>
                <a:schemeClr val="hlink"/>
              </a:buClr>
              <a:buFontTx/>
              <a:buChar char="•"/>
            </a:pPr>
            <a:r>
              <a:rPr lang="en-US" sz="2400" b="1" dirty="0" smtClean="0">
                <a:solidFill>
                  <a:schemeClr val="folHlink"/>
                </a:solidFill>
                <a:latin typeface="Arial" charset="0"/>
              </a:rPr>
              <a:t>Homogenous and isotropic material </a:t>
            </a:r>
            <a:endParaRPr lang="en-US" sz="2400" b="1" dirty="0">
              <a:solidFill>
                <a:schemeClr val="folHlink"/>
              </a:solidFill>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332656"/>
            <a:ext cx="8229600" cy="720080"/>
          </a:xfrm>
          <a:ln>
            <a:miter lim="800000"/>
            <a:headEnd/>
            <a:tailEnd/>
          </a:ln>
        </p:spPr>
        <p:txBody>
          <a:bodyPr vert="horz" wrap="square" lIns="91440" tIns="45720" rIns="91440" bIns="45720" numCol="1" anchor="t" anchorCtr="0" compatLnSpc="1">
            <a:prstTxWarp prst="textNoShape">
              <a:avLst/>
            </a:prstTxWarp>
            <a:noAutofit/>
          </a:bodyPr>
          <a:lstStyle/>
          <a:p>
            <a:pPr eaLnBrk="1" hangingPunct="1">
              <a:defRPr/>
            </a:pPr>
            <a:r>
              <a:rPr lang="en-US" sz="3600" dirty="0" smtClean="0">
                <a:solidFill>
                  <a:schemeClr val="hlink"/>
                </a:solidFill>
                <a:latin typeface="Arial" charset="0"/>
              </a:rPr>
              <a:t>Mass vapor diffusion in plane wall</a:t>
            </a:r>
          </a:p>
        </p:txBody>
      </p:sp>
      <p:sp>
        <p:nvSpPr>
          <p:cNvPr id="5" name="Rectangle 5"/>
          <p:cNvSpPr>
            <a:spLocks noChangeArrowheads="1"/>
          </p:cNvSpPr>
          <p:nvPr/>
        </p:nvSpPr>
        <p:spPr bwMode="auto">
          <a:xfrm>
            <a:off x="4025900" y="2590800"/>
            <a:ext cx="1079500" cy="460375"/>
          </a:xfrm>
          <a:prstGeom prst="rect">
            <a:avLst/>
          </a:prstGeom>
          <a:noFill/>
          <a:ln w="9525">
            <a:noFill/>
            <a:miter lim="800000"/>
            <a:headEnd/>
            <a:tailEnd/>
          </a:ln>
        </p:spPr>
        <p:txBody>
          <a:bodyPr/>
          <a:lstStyle/>
          <a:p>
            <a:pPr marL="342900" indent="-342900" algn="ctr">
              <a:lnSpc>
                <a:spcPct val="90000"/>
              </a:lnSpc>
              <a:spcBef>
                <a:spcPct val="20000"/>
              </a:spcBef>
              <a:buClr>
                <a:schemeClr val="hlink"/>
              </a:buClr>
              <a:buSzPct val="70000"/>
              <a:buFont typeface="Wingdings" pitchFamily="2" charset="2"/>
              <a:buNone/>
            </a:pPr>
            <a:r>
              <a:rPr lang="it-IT" sz="2800" b="1" dirty="0">
                <a:solidFill>
                  <a:schemeClr val="hlink"/>
                </a:solidFill>
                <a:latin typeface="Arial" charset="0"/>
                <a:sym typeface="Symbol" pitchFamily="18" charset="2"/>
              </a:rPr>
              <a:t></a:t>
            </a:r>
            <a:endParaRPr lang="it-IT" sz="2400" b="1" dirty="0">
              <a:solidFill>
                <a:schemeClr val="hlink"/>
              </a:solidFill>
              <a:latin typeface="Arial" charset="0"/>
              <a:sym typeface="Symbol" pitchFamily="18" charset="2"/>
            </a:endParaRPr>
          </a:p>
        </p:txBody>
      </p:sp>
      <p:graphicFrame>
        <p:nvGraphicFramePr>
          <p:cNvPr id="6" name="Object 1"/>
          <p:cNvGraphicFramePr>
            <a:graphicFrameLocks noChangeAspect="1"/>
          </p:cNvGraphicFramePr>
          <p:nvPr/>
        </p:nvGraphicFramePr>
        <p:xfrm>
          <a:off x="3124200" y="2971800"/>
          <a:ext cx="2879725" cy="736600"/>
        </p:xfrm>
        <a:graphic>
          <a:graphicData uri="http://schemas.openxmlformats.org/presentationml/2006/ole">
            <p:oleObj spid="_x0000_s43010" name="Equation" r:id="rId3" imgW="990360" imgH="253800" progId="Equation.DSMT4">
              <p:embed/>
            </p:oleObj>
          </a:graphicData>
        </a:graphic>
      </p:graphicFrame>
      <p:sp>
        <p:nvSpPr>
          <p:cNvPr id="7" name="Line 8"/>
          <p:cNvSpPr>
            <a:spLocks noChangeShapeType="1"/>
          </p:cNvSpPr>
          <p:nvPr/>
        </p:nvSpPr>
        <p:spPr bwMode="auto">
          <a:xfrm flipH="1">
            <a:off x="3276600" y="3733800"/>
            <a:ext cx="1066800" cy="1066800"/>
          </a:xfrm>
          <a:prstGeom prst="line">
            <a:avLst/>
          </a:prstGeom>
          <a:noFill/>
          <a:ln w="31750">
            <a:solidFill>
              <a:schemeClr val="hlink"/>
            </a:solidFill>
            <a:round/>
            <a:headEnd/>
            <a:tailEnd type="triangle" w="med" len="med"/>
          </a:ln>
        </p:spPr>
        <p:txBody>
          <a:bodyPr/>
          <a:lstStyle/>
          <a:p>
            <a:endParaRPr lang="it-IT"/>
          </a:p>
        </p:txBody>
      </p:sp>
      <p:sp>
        <p:nvSpPr>
          <p:cNvPr id="8" name="Line 9"/>
          <p:cNvSpPr>
            <a:spLocks noChangeShapeType="1"/>
          </p:cNvSpPr>
          <p:nvPr/>
        </p:nvSpPr>
        <p:spPr bwMode="auto">
          <a:xfrm>
            <a:off x="4800600" y="3733800"/>
            <a:ext cx="1066800" cy="1066800"/>
          </a:xfrm>
          <a:prstGeom prst="line">
            <a:avLst/>
          </a:prstGeom>
          <a:noFill/>
          <a:ln w="31750">
            <a:solidFill>
              <a:schemeClr val="hlink"/>
            </a:solidFill>
            <a:round/>
            <a:headEnd/>
            <a:tailEnd type="triangle" w="med" len="med"/>
          </a:ln>
        </p:spPr>
        <p:txBody>
          <a:bodyPr/>
          <a:lstStyle/>
          <a:p>
            <a:endParaRPr lang="it-IT"/>
          </a:p>
        </p:txBody>
      </p:sp>
      <p:graphicFrame>
        <p:nvGraphicFramePr>
          <p:cNvPr id="9" name="Object 2"/>
          <p:cNvGraphicFramePr>
            <a:graphicFrameLocks noChangeAspect="1"/>
          </p:cNvGraphicFramePr>
          <p:nvPr/>
        </p:nvGraphicFramePr>
        <p:xfrm>
          <a:off x="1066800" y="4953000"/>
          <a:ext cx="3238500" cy="808038"/>
        </p:xfrm>
        <a:graphic>
          <a:graphicData uri="http://schemas.openxmlformats.org/presentationml/2006/ole">
            <p:oleObj spid="_x0000_s43011" name="Equation" r:id="rId4" imgW="1015920" imgH="253800" progId="Equation.DSMT4">
              <p:embed/>
            </p:oleObj>
          </a:graphicData>
        </a:graphic>
      </p:graphicFrame>
      <p:graphicFrame>
        <p:nvGraphicFramePr>
          <p:cNvPr id="10" name="Object 3"/>
          <p:cNvGraphicFramePr>
            <a:graphicFrameLocks noChangeAspect="1"/>
          </p:cNvGraphicFramePr>
          <p:nvPr/>
        </p:nvGraphicFramePr>
        <p:xfrm>
          <a:off x="4914900" y="5029200"/>
          <a:ext cx="3959225" cy="731838"/>
        </p:xfrm>
        <a:graphic>
          <a:graphicData uri="http://schemas.openxmlformats.org/presentationml/2006/ole">
            <p:oleObj spid="_x0000_s43012" name="Equation" r:id="rId5" imgW="1371600" imgH="253800" progId="Equation.DSMT4">
              <p:embed/>
            </p:oleObj>
          </a:graphicData>
        </a:graphic>
      </p:graphicFrame>
      <p:graphicFrame>
        <p:nvGraphicFramePr>
          <p:cNvPr id="425984" name="Object 0"/>
          <p:cNvGraphicFramePr>
            <a:graphicFrameLocks noChangeAspect="1"/>
          </p:cNvGraphicFramePr>
          <p:nvPr/>
        </p:nvGraphicFramePr>
        <p:xfrm>
          <a:off x="3686175" y="1143000"/>
          <a:ext cx="1800225" cy="1260475"/>
        </p:xfrm>
        <a:graphic>
          <a:graphicData uri="http://schemas.openxmlformats.org/presentationml/2006/ole">
            <p:oleObj spid="_x0000_s43013" name="Equation" r:id="rId6" imgW="596880" imgH="419040" progId="Equation.DSMT4">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025900" y="1683097"/>
            <a:ext cx="1079500" cy="460375"/>
          </a:xfrm>
          <a:prstGeom prst="rect">
            <a:avLst/>
          </a:prstGeom>
          <a:noFill/>
          <a:ln w="9525">
            <a:noFill/>
            <a:miter lim="800000"/>
            <a:headEnd/>
            <a:tailEnd/>
          </a:ln>
        </p:spPr>
        <p:txBody>
          <a:bodyPr/>
          <a:lstStyle/>
          <a:p>
            <a:pPr marL="342900" indent="-342900" algn="ctr">
              <a:lnSpc>
                <a:spcPct val="90000"/>
              </a:lnSpc>
              <a:spcBef>
                <a:spcPct val="20000"/>
              </a:spcBef>
              <a:buClr>
                <a:schemeClr val="hlink"/>
              </a:buClr>
              <a:buSzPct val="70000"/>
              <a:buFont typeface="Wingdings" pitchFamily="2" charset="2"/>
              <a:buNone/>
            </a:pPr>
            <a:r>
              <a:rPr lang="it-IT" sz="2800" b="1">
                <a:solidFill>
                  <a:schemeClr val="hlink"/>
                </a:solidFill>
                <a:latin typeface="Arial" charset="0"/>
                <a:sym typeface="Symbol" pitchFamily="18" charset="2"/>
              </a:rPr>
              <a:t></a:t>
            </a:r>
            <a:endParaRPr lang="it-IT" sz="2400" b="1">
              <a:solidFill>
                <a:schemeClr val="hlink"/>
              </a:solidFill>
              <a:latin typeface="Arial" charset="0"/>
              <a:sym typeface="Symbol" pitchFamily="18" charset="2"/>
            </a:endParaRPr>
          </a:p>
        </p:txBody>
      </p:sp>
      <p:graphicFrame>
        <p:nvGraphicFramePr>
          <p:cNvPr id="5" name="Object 0"/>
          <p:cNvGraphicFramePr>
            <a:graphicFrameLocks noChangeAspect="1"/>
          </p:cNvGraphicFramePr>
          <p:nvPr/>
        </p:nvGraphicFramePr>
        <p:xfrm>
          <a:off x="2146300" y="2373660"/>
          <a:ext cx="4837113" cy="1141412"/>
        </p:xfrm>
        <a:graphic>
          <a:graphicData uri="http://schemas.openxmlformats.org/presentationml/2006/ole">
            <p:oleObj spid="_x0000_s46082" name="Equation" r:id="rId3" imgW="1663560" imgH="393480" progId="Equation.DSMT4">
              <p:embed/>
            </p:oleObj>
          </a:graphicData>
        </a:graphic>
      </p:graphicFrame>
      <p:sp>
        <p:nvSpPr>
          <p:cNvPr id="6" name="Rectangle 10"/>
          <p:cNvSpPr>
            <a:spLocks noChangeArrowheads="1"/>
          </p:cNvSpPr>
          <p:nvPr/>
        </p:nvSpPr>
        <p:spPr bwMode="auto">
          <a:xfrm>
            <a:off x="4038600" y="3816697"/>
            <a:ext cx="1079500" cy="460375"/>
          </a:xfrm>
          <a:prstGeom prst="rect">
            <a:avLst/>
          </a:prstGeom>
          <a:noFill/>
          <a:ln w="9525">
            <a:noFill/>
            <a:miter lim="800000"/>
            <a:headEnd/>
            <a:tailEnd/>
          </a:ln>
        </p:spPr>
        <p:txBody>
          <a:bodyPr/>
          <a:lstStyle/>
          <a:p>
            <a:pPr marL="342900" indent="-342900" algn="ctr">
              <a:lnSpc>
                <a:spcPct val="90000"/>
              </a:lnSpc>
              <a:spcBef>
                <a:spcPct val="20000"/>
              </a:spcBef>
              <a:buClr>
                <a:schemeClr val="hlink"/>
              </a:buClr>
              <a:buSzPct val="70000"/>
              <a:buFont typeface="Wingdings" pitchFamily="2" charset="2"/>
              <a:buNone/>
            </a:pPr>
            <a:r>
              <a:rPr lang="it-IT" sz="2800" b="1">
                <a:solidFill>
                  <a:schemeClr val="hlink"/>
                </a:solidFill>
                <a:latin typeface="Arial" charset="0"/>
                <a:sym typeface="Symbol" pitchFamily="18" charset="2"/>
              </a:rPr>
              <a:t></a:t>
            </a:r>
            <a:endParaRPr lang="it-IT" sz="2400" b="1">
              <a:solidFill>
                <a:schemeClr val="hlink"/>
              </a:solidFill>
              <a:latin typeface="Arial" charset="0"/>
              <a:sym typeface="Symbol" pitchFamily="18" charset="2"/>
            </a:endParaRPr>
          </a:p>
        </p:txBody>
      </p:sp>
      <p:graphicFrame>
        <p:nvGraphicFramePr>
          <p:cNvPr id="7" name="Object 1"/>
          <p:cNvGraphicFramePr>
            <a:graphicFrameLocks noChangeAspect="1"/>
          </p:cNvGraphicFramePr>
          <p:nvPr/>
        </p:nvGraphicFramePr>
        <p:xfrm>
          <a:off x="2798763" y="4661247"/>
          <a:ext cx="3506787" cy="1216025"/>
        </p:xfrm>
        <a:graphic>
          <a:graphicData uri="http://schemas.openxmlformats.org/presentationml/2006/ole">
            <p:oleObj spid="_x0000_s46083" name="Equation" r:id="rId4" imgW="1206360" imgH="419040" progId="Equation.DSMT4">
              <p:embed/>
            </p:oleObj>
          </a:graphicData>
        </a:graphic>
      </p:graphicFrame>
      <p:sp>
        <p:nvSpPr>
          <p:cNvPr id="8" name="Rectangle 2"/>
          <p:cNvSpPr>
            <a:spLocks noGrp="1" noChangeArrowheads="1"/>
          </p:cNvSpPr>
          <p:nvPr>
            <p:ph type="title"/>
          </p:nvPr>
        </p:nvSpPr>
        <p:spPr bwMode="auto">
          <a:xfrm>
            <a:off x="457200" y="332656"/>
            <a:ext cx="8229600" cy="720080"/>
          </a:xfrm>
          <a:ln>
            <a:miter lim="800000"/>
            <a:headEnd/>
            <a:tailEnd/>
          </a:ln>
        </p:spPr>
        <p:txBody>
          <a:bodyPr vert="horz" wrap="square" lIns="91440" tIns="45720" rIns="91440" bIns="45720" numCol="1" anchor="t" anchorCtr="0" compatLnSpc="1">
            <a:prstTxWarp prst="textNoShape">
              <a:avLst/>
            </a:prstTxWarp>
            <a:noAutofit/>
          </a:bodyPr>
          <a:lstStyle/>
          <a:p>
            <a:pPr eaLnBrk="1" hangingPunct="1">
              <a:defRPr/>
            </a:pPr>
            <a:r>
              <a:rPr lang="en-US" sz="3600" dirty="0" smtClean="0">
                <a:solidFill>
                  <a:schemeClr val="hlink"/>
                </a:solidFill>
                <a:latin typeface="Arial" charset="0"/>
              </a:rPr>
              <a:t>Mass vapor diffusion in plane wall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755650" y="609600"/>
            <a:ext cx="7632700" cy="719138"/>
          </a:xfrm>
          <a:ln>
            <a:miter lim="800000"/>
            <a:headEnd/>
            <a:tailEnd/>
          </a:ln>
        </p:spPr>
        <p:txBody>
          <a:bodyPr vert="horz" wrap="square" lIns="91440" tIns="45720" rIns="91440" bIns="45720" numCol="1" anchor="t" anchorCtr="0" compatLnSpc="1">
            <a:prstTxWarp prst="textNoShape">
              <a:avLst/>
            </a:prstTxWarp>
            <a:normAutofit/>
          </a:bodyPr>
          <a:lstStyle/>
          <a:p>
            <a:pPr eaLnBrk="1" hangingPunct="1">
              <a:defRPr/>
            </a:pPr>
            <a:r>
              <a:rPr lang="en-US" sz="3600" b="1" dirty="0" smtClean="0">
                <a:solidFill>
                  <a:schemeClr val="hlink"/>
                </a:solidFill>
                <a:latin typeface="Arial" charset="0"/>
              </a:rPr>
              <a:t>CONDENSATION ON A SURFACE</a:t>
            </a:r>
          </a:p>
        </p:txBody>
      </p:sp>
      <p:sp>
        <p:nvSpPr>
          <p:cNvPr id="5" name="Text Box 4"/>
          <p:cNvSpPr txBox="1">
            <a:spLocks noChangeArrowheads="1"/>
          </p:cNvSpPr>
          <p:nvPr/>
        </p:nvSpPr>
        <p:spPr bwMode="auto">
          <a:xfrm>
            <a:off x="467544" y="1628800"/>
            <a:ext cx="8316913" cy="2246769"/>
          </a:xfrm>
          <a:prstGeom prst="rect">
            <a:avLst/>
          </a:prstGeom>
          <a:noFill/>
          <a:ln w="9525">
            <a:noFill/>
            <a:miter lim="800000"/>
            <a:headEnd/>
            <a:tailEnd/>
          </a:ln>
        </p:spPr>
        <p:txBody>
          <a:bodyPr>
            <a:spAutoFit/>
          </a:bodyPr>
          <a:lstStyle/>
          <a:p>
            <a:pPr eaLnBrk="0" hangingPunct="0">
              <a:spcBef>
                <a:spcPct val="50000"/>
              </a:spcBef>
            </a:pPr>
            <a:r>
              <a:rPr lang="en-US" sz="2800" b="1" dirty="0" smtClean="0">
                <a:solidFill>
                  <a:schemeClr val="folHlink"/>
                </a:solidFill>
                <a:latin typeface="Arial" charset="0"/>
              </a:rPr>
              <a:t>Condensation on a surface phenomenon affects environments where internal walls reach temperature equal to or less than the dew point temperature for an assigned internal humidity and temperature values</a:t>
            </a:r>
            <a:endParaRPr lang="en-US" sz="2800" b="1" dirty="0">
              <a:solidFill>
                <a:schemeClr val="folHlink"/>
              </a:solidFill>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4145657" y="3657600"/>
            <a:ext cx="4648200" cy="1938992"/>
          </a:xfrm>
          <a:prstGeom prst="rect">
            <a:avLst/>
          </a:prstGeom>
          <a:noFill/>
          <a:ln w="9525">
            <a:noFill/>
            <a:miter lim="800000"/>
            <a:headEnd/>
            <a:tailEnd/>
          </a:ln>
        </p:spPr>
        <p:txBody>
          <a:bodyPr>
            <a:spAutoFit/>
          </a:bodyPr>
          <a:lstStyle/>
          <a:p>
            <a:pPr marL="190500" indent="-190500" algn="ctr">
              <a:spcBef>
                <a:spcPct val="50000"/>
              </a:spcBef>
            </a:pPr>
            <a:r>
              <a:rPr lang="it-IT" sz="2400" b="1" dirty="0">
                <a:solidFill>
                  <a:schemeClr val="hlink"/>
                </a:solidFill>
                <a:latin typeface="Arial" charset="0"/>
                <a:sym typeface="Wingdings" pitchFamily="2" charset="2"/>
              </a:rPr>
              <a:t></a:t>
            </a:r>
          </a:p>
          <a:p>
            <a:pPr marL="190500" indent="-190500" algn="l">
              <a:spcBef>
                <a:spcPct val="50000"/>
              </a:spcBef>
              <a:buFontTx/>
              <a:buChar char="•"/>
            </a:pPr>
            <a:r>
              <a:rPr lang="it-IT" sz="2400" b="1" dirty="0" smtClean="0">
                <a:solidFill>
                  <a:schemeClr val="hlink"/>
                </a:solidFill>
                <a:latin typeface="Arial" charset="0"/>
              </a:rPr>
              <a:t>The trend </a:t>
            </a:r>
            <a:r>
              <a:rPr lang="it-IT" sz="2400" b="1" dirty="0" err="1" smtClean="0">
                <a:solidFill>
                  <a:schemeClr val="hlink"/>
                </a:solidFill>
                <a:latin typeface="Arial" charset="0"/>
              </a:rPr>
              <a:t>of</a:t>
            </a:r>
            <a:r>
              <a:rPr lang="it-IT" sz="2400" b="1" dirty="0" smtClean="0">
                <a:solidFill>
                  <a:schemeClr val="hlink"/>
                </a:solidFill>
                <a:latin typeface="Arial" charset="0"/>
              </a:rPr>
              <a:t> </a:t>
            </a:r>
            <a:r>
              <a:rPr lang="it-IT" sz="2400" b="1" dirty="0" err="1" smtClean="0">
                <a:solidFill>
                  <a:schemeClr val="hlink"/>
                </a:solidFill>
                <a:latin typeface="Arial" charset="0"/>
              </a:rPr>
              <a:t>pressure</a:t>
            </a:r>
            <a:r>
              <a:rPr lang="it-IT" sz="2400" b="1" dirty="0" smtClean="0">
                <a:solidFill>
                  <a:schemeClr val="hlink"/>
                </a:solidFill>
                <a:latin typeface="Arial" charset="0"/>
              </a:rPr>
              <a:t> vapor inside the </a:t>
            </a:r>
            <a:r>
              <a:rPr lang="it-IT" sz="2400" b="1" dirty="0" err="1" smtClean="0">
                <a:solidFill>
                  <a:schemeClr val="hlink"/>
                </a:solidFill>
                <a:latin typeface="Arial" charset="0"/>
              </a:rPr>
              <a:t>wall</a:t>
            </a:r>
            <a:r>
              <a:rPr lang="it-IT" sz="2400" b="1" dirty="0" smtClean="0">
                <a:solidFill>
                  <a:schemeClr val="hlink"/>
                </a:solidFill>
                <a:latin typeface="Arial" charset="0"/>
              </a:rPr>
              <a:t> </a:t>
            </a:r>
            <a:r>
              <a:rPr lang="it-IT" sz="2400" b="1" dirty="0" err="1" smtClean="0">
                <a:solidFill>
                  <a:schemeClr val="hlink"/>
                </a:solidFill>
                <a:latin typeface="Arial" charset="0"/>
              </a:rPr>
              <a:t>is</a:t>
            </a:r>
            <a:r>
              <a:rPr lang="it-IT" sz="2400" b="1" dirty="0" smtClean="0">
                <a:solidFill>
                  <a:schemeClr val="hlink"/>
                </a:solidFill>
                <a:latin typeface="Arial" charset="0"/>
              </a:rPr>
              <a:t> </a:t>
            </a:r>
            <a:r>
              <a:rPr lang="it-IT" sz="2400" b="1" dirty="0" err="1" smtClean="0">
                <a:solidFill>
                  <a:schemeClr val="hlink"/>
                </a:solidFill>
                <a:latin typeface="Arial" charset="0"/>
              </a:rPr>
              <a:t>linear</a:t>
            </a:r>
            <a:endParaRPr lang="it-IT" sz="2400" b="1" dirty="0">
              <a:solidFill>
                <a:schemeClr val="hlink"/>
              </a:solidFill>
              <a:latin typeface="Arial" charset="0"/>
            </a:endParaRPr>
          </a:p>
          <a:p>
            <a:pPr marL="190500" indent="-190500" algn="l">
              <a:spcBef>
                <a:spcPct val="50000"/>
              </a:spcBef>
              <a:buFontTx/>
              <a:buChar char="•"/>
            </a:pPr>
            <a:endParaRPr lang="it-IT" sz="2400" b="1" dirty="0">
              <a:solidFill>
                <a:schemeClr val="hlink"/>
              </a:solidFill>
              <a:latin typeface="Arial" charset="0"/>
            </a:endParaRPr>
          </a:p>
        </p:txBody>
      </p:sp>
      <p:graphicFrame>
        <p:nvGraphicFramePr>
          <p:cNvPr id="5" name="Object 0"/>
          <p:cNvGraphicFramePr>
            <a:graphicFrameLocks noChangeAspect="1"/>
          </p:cNvGraphicFramePr>
          <p:nvPr/>
        </p:nvGraphicFramePr>
        <p:xfrm>
          <a:off x="4050407" y="1981200"/>
          <a:ext cx="4837113" cy="1141413"/>
        </p:xfrm>
        <a:graphic>
          <a:graphicData uri="http://schemas.openxmlformats.org/presentationml/2006/ole">
            <p:oleObj spid="_x0000_s45058" name="Equation" r:id="rId3" imgW="1663560" imgH="393480" progId="Equation.DSMT4">
              <p:embed/>
            </p:oleObj>
          </a:graphicData>
        </a:graphic>
      </p:graphicFrame>
      <p:graphicFrame>
        <p:nvGraphicFramePr>
          <p:cNvPr id="6" name="Object 1"/>
          <p:cNvGraphicFramePr>
            <a:graphicFrameLocks noChangeAspect="1"/>
          </p:cNvGraphicFramePr>
          <p:nvPr>
            <p:ph sz="half" idx="1"/>
          </p:nvPr>
        </p:nvGraphicFramePr>
        <p:xfrm>
          <a:off x="251520" y="1557338"/>
          <a:ext cx="2989262" cy="4525962"/>
        </p:xfrm>
        <a:graphic>
          <a:graphicData uri="http://schemas.openxmlformats.org/presentationml/2006/ole">
            <p:oleObj spid="_x0000_s45059" name="CorelDRAW" r:id="rId4" imgW="4082760" imgH="6181920" progId="">
              <p:embed/>
            </p:oleObj>
          </a:graphicData>
        </a:graphic>
      </p:graphicFrame>
      <p:sp>
        <p:nvSpPr>
          <p:cNvPr id="7" name="Line 15"/>
          <p:cNvSpPr>
            <a:spLocks noChangeShapeType="1"/>
          </p:cNvSpPr>
          <p:nvPr/>
        </p:nvSpPr>
        <p:spPr bwMode="auto">
          <a:xfrm>
            <a:off x="899220" y="3213100"/>
            <a:ext cx="1584325" cy="1223963"/>
          </a:xfrm>
          <a:prstGeom prst="line">
            <a:avLst/>
          </a:prstGeom>
          <a:noFill/>
          <a:ln w="31750">
            <a:solidFill>
              <a:schemeClr val="accent1"/>
            </a:solidFill>
            <a:round/>
            <a:headEnd/>
            <a:tailEnd/>
          </a:ln>
        </p:spPr>
        <p:txBody>
          <a:bodyPr/>
          <a:lstStyle/>
          <a:p>
            <a:endParaRPr lang="it-IT" dirty="0">
              <a:solidFill>
                <a:srgbClr val="0000CC"/>
              </a:solidFill>
            </a:endParaRPr>
          </a:p>
        </p:txBody>
      </p:sp>
      <p:sp>
        <p:nvSpPr>
          <p:cNvPr id="8" name="Rectangle 2"/>
          <p:cNvSpPr>
            <a:spLocks noGrp="1" noChangeArrowheads="1"/>
          </p:cNvSpPr>
          <p:nvPr>
            <p:ph type="title"/>
          </p:nvPr>
        </p:nvSpPr>
        <p:spPr bwMode="auto">
          <a:xfrm>
            <a:off x="457200" y="332656"/>
            <a:ext cx="8229600" cy="720080"/>
          </a:xfrm>
          <a:ln>
            <a:miter lim="800000"/>
            <a:headEnd/>
            <a:tailEnd/>
          </a:ln>
        </p:spPr>
        <p:txBody>
          <a:bodyPr vert="horz" wrap="square" lIns="91440" tIns="45720" rIns="91440" bIns="45720" numCol="1" anchor="t" anchorCtr="0" compatLnSpc="1">
            <a:prstTxWarp prst="textNoShape">
              <a:avLst/>
            </a:prstTxWarp>
            <a:noAutofit/>
          </a:bodyPr>
          <a:lstStyle/>
          <a:p>
            <a:pPr eaLnBrk="1" hangingPunct="1">
              <a:defRPr/>
            </a:pPr>
            <a:r>
              <a:rPr lang="en-US" sz="3600" dirty="0" smtClean="0">
                <a:solidFill>
                  <a:schemeClr val="hlink"/>
                </a:solidFill>
                <a:latin typeface="Arial" charset="0"/>
              </a:rPr>
              <a:t>Mass vapor diffusion in plane wall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0"/>
          <p:cNvGraphicFramePr>
            <a:graphicFrameLocks noChangeAspect="1"/>
          </p:cNvGraphicFramePr>
          <p:nvPr>
            <p:ph sz="half" idx="4294967295"/>
          </p:nvPr>
        </p:nvGraphicFramePr>
        <p:xfrm>
          <a:off x="5237163" y="3733800"/>
          <a:ext cx="2860675" cy="2378075"/>
        </p:xfrm>
        <a:graphic>
          <a:graphicData uri="http://schemas.openxmlformats.org/presentationml/2006/ole">
            <p:oleObj spid="_x0000_s44035" name="Equation" r:id="rId3" imgW="977760" imgH="812520" progId="Equation.DSMT4">
              <p:embed/>
            </p:oleObj>
          </a:graphicData>
        </a:graphic>
      </p:graphicFrame>
      <p:graphicFrame>
        <p:nvGraphicFramePr>
          <p:cNvPr id="6" name="Object 1"/>
          <p:cNvGraphicFramePr>
            <a:graphicFrameLocks noChangeAspect="1"/>
          </p:cNvGraphicFramePr>
          <p:nvPr/>
        </p:nvGraphicFramePr>
        <p:xfrm>
          <a:off x="4953000" y="1676400"/>
          <a:ext cx="3619500" cy="1219200"/>
        </p:xfrm>
        <a:graphic>
          <a:graphicData uri="http://schemas.openxmlformats.org/presentationml/2006/ole">
            <p:oleObj spid="_x0000_s44036" name="Equation" r:id="rId4" imgW="1206360" imgH="406080" progId="Equation.DSMT4">
              <p:embed/>
            </p:oleObj>
          </a:graphicData>
        </a:graphic>
      </p:graphicFrame>
      <p:sp>
        <p:nvSpPr>
          <p:cNvPr id="7" name="Text Box 5"/>
          <p:cNvSpPr txBox="1">
            <a:spLocks noChangeArrowheads="1"/>
          </p:cNvSpPr>
          <p:nvPr/>
        </p:nvSpPr>
        <p:spPr bwMode="auto">
          <a:xfrm>
            <a:off x="5867400" y="3200400"/>
            <a:ext cx="990600" cy="457200"/>
          </a:xfrm>
          <a:prstGeom prst="rect">
            <a:avLst/>
          </a:prstGeom>
          <a:noFill/>
          <a:ln w="9525">
            <a:noFill/>
            <a:miter lim="800000"/>
            <a:headEnd/>
            <a:tailEnd/>
          </a:ln>
        </p:spPr>
        <p:txBody>
          <a:bodyPr>
            <a:spAutoFit/>
          </a:bodyPr>
          <a:lstStyle/>
          <a:p>
            <a:pPr marL="190500" indent="-190500" algn="ctr">
              <a:spcBef>
                <a:spcPct val="50000"/>
              </a:spcBef>
            </a:pPr>
            <a:r>
              <a:rPr lang="it-IT" sz="2400" b="1" dirty="0">
                <a:solidFill>
                  <a:schemeClr val="hlink"/>
                </a:solidFill>
                <a:latin typeface="Arial" charset="0"/>
                <a:sym typeface="Wingdings" pitchFamily="2" charset="2"/>
              </a:rPr>
              <a:t></a:t>
            </a:r>
            <a:endParaRPr lang="it-IT" sz="2400" b="1" dirty="0">
              <a:solidFill>
                <a:schemeClr val="hlink"/>
              </a:solidFill>
              <a:latin typeface="Arial" charset="0"/>
            </a:endParaRPr>
          </a:p>
        </p:txBody>
      </p:sp>
      <p:graphicFrame>
        <p:nvGraphicFramePr>
          <p:cNvPr id="8" name="Object 2"/>
          <p:cNvGraphicFramePr>
            <a:graphicFrameLocks noChangeAspect="1"/>
          </p:cNvGraphicFramePr>
          <p:nvPr>
            <p:ph sz="half" idx="1"/>
          </p:nvPr>
        </p:nvGraphicFramePr>
        <p:xfrm>
          <a:off x="539750" y="1600200"/>
          <a:ext cx="2989263" cy="4525963"/>
        </p:xfrm>
        <a:graphic>
          <a:graphicData uri="http://schemas.openxmlformats.org/presentationml/2006/ole">
            <p:oleObj spid="_x0000_s44037" name="CorelDRAW" r:id="rId5" imgW="4082760" imgH="6181920" progId="">
              <p:embed/>
            </p:oleObj>
          </a:graphicData>
        </a:graphic>
      </p:graphicFrame>
      <p:sp>
        <p:nvSpPr>
          <p:cNvPr id="9" name="Rectangle 2"/>
          <p:cNvSpPr>
            <a:spLocks noGrp="1" noChangeArrowheads="1"/>
          </p:cNvSpPr>
          <p:nvPr>
            <p:ph type="title"/>
          </p:nvPr>
        </p:nvSpPr>
        <p:spPr bwMode="auto">
          <a:xfrm>
            <a:off x="457200" y="332656"/>
            <a:ext cx="8229600" cy="720080"/>
          </a:xfrm>
          <a:ln>
            <a:miter lim="800000"/>
            <a:headEnd/>
            <a:tailEnd/>
          </a:ln>
        </p:spPr>
        <p:txBody>
          <a:bodyPr vert="horz" wrap="square" lIns="91440" tIns="45720" rIns="91440" bIns="45720" numCol="1" anchor="t" anchorCtr="0" compatLnSpc="1">
            <a:prstTxWarp prst="textNoShape">
              <a:avLst/>
            </a:prstTxWarp>
            <a:noAutofit/>
          </a:bodyPr>
          <a:lstStyle/>
          <a:p>
            <a:pPr eaLnBrk="1" hangingPunct="1">
              <a:defRPr/>
            </a:pPr>
            <a:r>
              <a:rPr lang="en-US" sz="3600" dirty="0" smtClean="0">
                <a:solidFill>
                  <a:schemeClr val="hlink"/>
                </a:solidFill>
                <a:latin typeface="Arial" charset="0"/>
              </a:rPr>
              <a:t>Mass vapor diffusion in plane wall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0"/>
          <p:cNvGraphicFramePr>
            <a:graphicFrameLocks noChangeAspect="1"/>
          </p:cNvGraphicFramePr>
          <p:nvPr>
            <p:ph sz="half" idx="4294967295"/>
          </p:nvPr>
        </p:nvGraphicFramePr>
        <p:xfrm>
          <a:off x="4648200" y="2438400"/>
          <a:ext cx="3959225" cy="2435225"/>
        </p:xfrm>
        <a:graphic>
          <a:graphicData uri="http://schemas.openxmlformats.org/presentationml/2006/ole">
            <p:oleObj spid="_x0000_s47106" name="Equation" r:id="rId3" imgW="1320480" imgH="812520" progId="Equation.DSMT4">
              <p:embed/>
            </p:oleObj>
          </a:graphicData>
        </a:graphic>
      </p:graphicFrame>
      <p:sp>
        <p:nvSpPr>
          <p:cNvPr id="5" name="Text Box 5"/>
          <p:cNvSpPr txBox="1">
            <a:spLocks noChangeArrowheads="1"/>
          </p:cNvSpPr>
          <p:nvPr/>
        </p:nvSpPr>
        <p:spPr bwMode="auto">
          <a:xfrm>
            <a:off x="6132513" y="1371600"/>
            <a:ext cx="990600" cy="457200"/>
          </a:xfrm>
          <a:prstGeom prst="rect">
            <a:avLst/>
          </a:prstGeom>
          <a:noFill/>
          <a:ln w="9525">
            <a:noFill/>
            <a:miter lim="800000"/>
            <a:headEnd/>
            <a:tailEnd/>
          </a:ln>
        </p:spPr>
        <p:txBody>
          <a:bodyPr>
            <a:spAutoFit/>
          </a:bodyPr>
          <a:lstStyle/>
          <a:p>
            <a:pPr marL="190500" indent="-190500" algn="ctr">
              <a:spcBef>
                <a:spcPct val="50000"/>
              </a:spcBef>
            </a:pPr>
            <a:r>
              <a:rPr lang="it-IT" sz="2400" b="1" dirty="0">
                <a:solidFill>
                  <a:schemeClr val="hlink"/>
                </a:solidFill>
                <a:latin typeface="Arial" charset="0"/>
                <a:sym typeface="Wingdings" pitchFamily="2" charset="2"/>
              </a:rPr>
              <a:t></a:t>
            </a:r>
            <a:endParaRPr lang="it-IT" sz="2400" b="1" dirty="0">
              <a:solidFill>
                <a:schemeClr val="hlink"/>
              </a:solidFill>
              <a:latin typeface="Arial" charset="0"/>
            </a:endParaRPr>
          </a:p>
        </p:txBody>
      </p:sp>
      <p:graphicFrame>
        <p:nvGraphicFramePr>
          <p:cNvPr id="6" name="Object 1"/>
          <p:cNvGraphicFramePr>
            <a:graphicFrameLocks noChangeAspect="1"/>
          </p:cNvGraphicFramePr>
          <p:nvPr>
            <p:ph sz="half" idx="1"/>
          </p:nvPr>
        </p:nvGraphicFramePr>
        <p:xfrm>
          <a:off x="539750" y="1600200"/>
          <a:ext cx="2989263" cy="4525963"/>
        </p:xfrm>
        <a:graphic>
          <a:graphicData uri="http://schemas.openxmlformats.org/presentationml/2006/ole">
            <p:oleObj spid="_x0000_s47107" name="CorelDRAW" r:id="rId4" imgW="4082760" imgH="6181920" progId="">
              <p:embed/>
            </p:oleObj>
          </a:graphicData>
        </a:graphic>
      </p:graphicFrame>
      <p:sp>
        <p:nvSpPr>
          <p:cNvPr id="7" name="Rectangle 2"/>
          <p:cNvSpPr>
            <a:spLocks noGrp="1" noChangeArrowheads="1"/>
          </p:cNvSpPr>
          <p:nvPr>
            <p:ph type="title"/>
          </p:nvPr>
        </p:nvSpPr>
        <p:spPr bwMode="auto">
          <a:xfrm>
            <a:off x="457200" y="332656"/>
            <a:ext cx="8229600" cy="720080"/>
          </a:xfrm>
          <a:ln>
            <a:miter lim="800000"/>
            <a:headEnd/>
            <a:tailEnd/>
          </a:ln>
        </p:spPr>
        <p:txBody>
          <a:bodyPr vert="horz" wrap="square" lIns="91440" tIns="45720" rIns="91440" bIns="45720" numCol="1" anchor="t" anchorCtr="0" compatLnSpc="1">
            <a:prstTxWarp prst="textNoShape">
              <a:avLst/>
            </a:prstTxWarp>
            <a:noAutofit/>
          </a:bodyPr>
          <a:lstStyle/>
          <a:p>
            <a:pPr eaLnBrk="1" hangingPunct="1">
              <a:defRPr/>
            </a:pPr>
            <a:r>
              <a:rPr lang="en-US" sz="3600" dirty="0" smtClean="0">
                <a:solidFill>
                  <a:schemeClr val="hlink"/>
                </a:solidFill>
                <a:latin typeface="Arial" charset="0"/>
              </a:rPr>
              <a:t>Mass vapor diffusion in plane wall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0"/>
          <p:cNvGraphicFramePr>
            <a:graphicFrameLocks noChangeAspect="1"/>
          </p:cNvGraphicFramePr>
          <p:nvPr>
            <p:ph sz="half" idx="4294967295"/>
          </p:nvPr>
        </p:nvGraphicFramePr>
        <p:xfrm>
          <a:off x="3347864" y="1412776"/>
          <a:ext cx="3656013" cy="3057525"/>
        </p:xfrm>
        <a:graphic>
          <a:graphicData uri="http://schemas.openxmlformats.org/presentationml/2006/ole">
            <p:oleObj spid="_x0000_s48130" name="Equation" r:id="rId3" imgW="1320480" imgH="1104840" progId="Equation.DSMT4">
              <p:embed/>
            </p:oleObj>
          </a:graphicData>
        </a:graphic>
      </p:graphicFrame>
      <p:sp>
        <p:nvSpPr>
          <p:cNvPr id="5" name="Text Box 6"/>
          <p:cNvSpPr txBox="1">
            <a:spLocks noChangeArrowheads="1"/>
          </p:cNvSpPr>
          <p:nvPr/>
        </p:nvSpPr>
        <p:spPr bwMode="auto">
          <a:xfrm>
            <a:off x="3203848" y="4509120"/>
            <a:ext cx="5400600" cy="1754326"/>
          </a:xfrm>
          <a:prstGeom prst="rect">
            <a:avLst/>
          </a:prstGeom>
          <a:noFill/>
          <a:ln w="9525">
            <a:noFill/>
            <a:miter lim="800000"/>
            <a:headEnd/>
            <a:tailEnd/>
          </a:ln>
        </p:spPr>
        <p:txBody>
          <a:bodyPr wrap="square">
            <a:spAutoFit/>
          </a:bodyPr>
          <a:lstStyle/>
          <a:p>
            <a:pPr marL="190500" indent="-190500" algn="l">
              <a:spcBef>
                <a:spcPct val="50000"/>
              </a:spcBef>
              <a:buFontTx/>
              <a:buChar char="•"/>
            </a:pPr>
            <a:r>
              <a:rPr lang="it-IT" sz="2400" dirty="0" err="1">
                <a:solidFill>
                  <a:schemeClr val="hlink"/>
                </a:solidFill>
                <a:latin typeface="Arial" charset="0"/>
                <a:sym typeface="Wingdings" pitchFamily="2" charset="2"/>
              </a:rPr>
              <a:t>K</a:t>
            </a:r>
            <a:r>
              <a:rPr lang="it-IT" sz="2400" baseline="-25000" dirty="0" err="1">
                <a:solidFill>
                  <a:schemeClr val="hlink"/>
                </a:solidFill>
                <a:latin typeface="Arial" charset="0"/>
                <a:sym typeface="Wingdings" pitchFamily="2" charset="2"/>
              </a:rPr>
              <a:t>vt</a:t>
            </a:r>
            <a:r>
              <a:rPr lang="it-IT" sz="2400" dirty="0" err="1">
                <a:solidFill>
                  <a:schemeClr val="hlink"/>
                </a:solidFill>
                <a:latin typeface="Arial" charset="0"/>
                <a:sym typeface="Wingdings" pitchFamily="2" charset="2"/>
              </a:rPr>
              <a:t>=</a:t>
            </a:r>
            <a:r>
              <a:rPr lang="it-IT" sz="2400" dirty="0">
                <a:solidFill>
                  <a:schemeClr val="hlink"/>
                </a:solidFill>
                <a:latin typeface="Arial" charset="0"/>
                <a:sym typeface="Symbol" pitchFamily="18" charset="2"/>
              </a:rPr>
              <a:t>A/L </a:t>
            </a:r>
            <a:r>
              <a:rPr lang="it-IT" sz="2400" dirty="0">
                <a:solidFill>
                  <a:schemeClr val="hlink"/>
                </a:solidFill>
                <a:latin typeface="Arial" charset="0"/>
                <a:sym typeface="Wingdings" pitchFamily="2" charset="2"/>
              </a:rPr>
              <a:t> </a:t>
            </a:r>
            <a:r>
              <a:rPr lang="it-IT" sz="2400" dirty="0" smtClean="0">
                <a:solidFill>
                  <a:schemeClr val="hlink"/>
                </a:solidFill>
                <a:latin typeface="Arial" charset="0"/>
                <a:sym typeface="Wingdings" pitchFamily="2" charset="2"/>
              </a:rPr>
              <a:t>Total p</a:t>
            </a:r>
            <a:r>
              <a:rPr lang="en-US" sz="2400" dirty="0" err="1" smtClean="0">
                <a:solidFill>
                  <a:schemeClr val="hlink"/>
                </a:solidFill>
                <a:latin typeface="Arial" charset="0"/>
                <a:sym typeface="Wingdings" pitchFamily="2" charset="2"/>
              </a:rPr>
              <a:t>ermeance</a:t>
            </a:r>
            <a:r>
              <a:rPr lang="en-US" sz="2400" dirty="0" smtClean="0">
                <a:solidFill>
                  <a:schemeClr val="hlink"/>
                </a:solidFill>
                <a:latin typeface="Arial" charset="0"/>
                <a:sym typeface="Wingdings" pitchFamily="2" charset="2"/>
              </a:rPr>
              <a:t> to the vapor</a:t>
            </a:r>
          </a:p>
          <a:p>
            <a:pPr marL="190500" indent="-190500" algn="l">
              <a:spcBef>
                <a:spcPct val="50000"/>
              </a:spcBef>
              <a:buFontTx/>
              <a:buChar char="•"/>
            </a:pPr>
            <a:r>
              <a:rPr lang="en-US" sz="2400" dirty="0" err="1" smtClean="0">
                <a:solidFill>
                  <a:schemeClr val="hlink"/>
                </a:solidFill>
                <a:latin typeface="Arial" charset="0"/>
                <a:sym typeface="Wingdings" pitchFamily="2" charset="2"/>
              </a:rPr>
              <a:t>R</a:t>
            </a:r>
            <a:r>
              <a:rPr lang="en-US" sz="2400" baseline="-25000" dirty="0" err="1" smtClean="0">
                <a:solidFill>
                  <a:schemeClr val="hlink"/>
                </a:solidFill>
                <a:latin typeface="Arial" charset="0"/>
                <a:sym typeface="Wingdings" pitchFamily="2" charset="2"/>
              </a:rPr>
              <a:t>vt</a:t>
            </a:r>
            <a:r>
              <a:rPr lang="en-US" sz="2400" dirty="0" smtClean="0">
                <a:solidFill>
                  <a:schemeClr val="hlink"/>
                </a:solidFill>
                <a:latin typeface="Arial" charset="0"/>
                <a:sym typeface="Wingdings" pitchFamily="2" charset="2"/>
              </a:rPr>
              <a:t>=L/</a:t>
            </a:r>
            <a:r>
              <a:rPr lang="en-US" sz="2400" dirty="0" smtClean="0">
                <a:solidFill>
                  <a:schemeClr val="hlink"/>
                </a:solidFill>
                <a:latin typeface="Arial" charset="0"/>
                <a:sym typeface="Symbol" pitchFamily="18" charset="2"/>
              </a:rPr>
              <a:t>A </a:t>
            </a:r>
            <a:r>
              <a:rPr lang="en-US" sz="2400" dirty="0" smtClean="0">
                <a:solidFill>
                  <a:schemeClr val="hlink"/>
                </a:solidFill>
                <a:latin typeface="Arial" charset="0"/>
                <a:sym typeface="Wingdings" pitchFamily="2" charset="2"/>
              </a:rPr>
              <a:t> Total diffusive resistance to the vapor</a:t>
            </a:r>
            <a:endParaRPr lang="en-US" sz="2400" dirty="0">
              <a:solidFill>
                <a:schemeClr val="hlink"/>
              </a:solidFill>
              <a:latin typeface="Arial" charset="0"/>
              <a:sym typeface="Wingdings" pitchFamily="2" charset="2"/>
            </a:endParaRPr>
          </a:p>
        </p:txBody>
      </p:sp>
      <p:graphicFrame>
        <p:nvGraphicFramePr>
          <p:cNvPr id="6" name="Object 1"/>
          <p:cNvGraphicFramePr>
            <a:graphicFrameLocks noChangeAspect="1"/>
          </p:cNvGraphicFramePr>
          <p:nvPr>
            <p:ph sz="half" idx="1"/>
          </p:nvPr>
        </p:nvGraphicFramePr>
        <p:xfrm>
          <a:off x="179512" y="1600200"/>
          <a:ext cx="2989263" cy="4525963"/>
        </p:xfrm>
        <a:graphic>
          <a:graphicData uri="http://schemas.openxmlformats.org/presentationml/2006/ole">
            <p:oleObj spid="_x0000_s48131" name="CorelDRAW" r:id="rId4" imgW="4082760" imgH="6181920" progId="">
              <p:embed/>
            </p:oleObj>
          </a:graphicData>
        </a:graphic>
      </p:graphicFrame>
      <p:sp>
        <p:nvSpPr>
          <p:cNvPr id="8" name="Rectangle 2"/>
          <p:cNvSpPr>
            <a:spLocks noGrp="1" noChangeArrowheads="1"/>
          </p:cNvSpPr>
          <p:nvPr>
            <p:ph type="title"/>
          </p:nvPr>
        </p:nvSpPr>
        <p:spPr bwMode="auto">
          <a:xfrm>
            <a:off x="457200" y="332656"/>
            <a:ext cx="8229600" cy="720080"/>
          </a:xfrm>
          <a:ln>
            <a:miter lim="800000"/>
            <a:headEnd/>
            <a:tailEnd/>
          </a:ln>
        </p:spPr>
        <p:txBody>
          <a:bodyPr vert="horz" wrap="square" lIns="91440" tIns="45720" rIns="91440" bIns="45720" numCol="1" anchor="t" anchorCtr="0" compatLnSpc="1">
            <a:prstTxWarp prst="textNoShape">
              <a:avLst/>
            </a:prstTxWarp>
            <a:noAutofit/>
          </a:bodyPr>
          <a:lstStyle/>
          <a:p>
            <a:pPr eaLnBrk="1" hangingPunct="1">
              <a:defRPr/>
            </a:pPr>
            <a:r>
              <a:rPr lang="en-US" sz="3600" dirty="0" smtClean="0">
                <a:solidFill>
                  <a:schemeClr val="hlink"/>
                </a:solidFill>
                <a:latin typeface="Arial" charset="0"/>
              </a:rPr>
              <a:t>Mass vapor diffusion in plane wall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0"/>
          <p:cNvGraphicFramePr>
            <a:graphicFrameLocks noChangeAspect="1"/>
          </p:cNvGraphicFramePr>
          <p:nvPr>
            <p:ph sz="half" idx="4294967295"/>
          </p:nvPr>
        </p:nvGraphicFramePr>
        <p:xfrm>
          <a:off x="3707904" y="1196752"/>
          <a:ext cx="3656013" cy="2890838"/>
        </p:xfrm>
        <a:graphic>
          <a:graphicData uri="http://schemas.openxmlformats.org/presentationml/2006/ole">
            <p:oleObj spid="_x0000_s49154" name="Equation" r:id="rId3" imgW="1396800" imgH="1104840" progId="Equation.DSMT4">
              <p:embed/>
            </p:oleObj>
          </a:graphicData>
        </a:graphic>
      </p:graphicFrame>
      <p:sp>
        <p:nvSpPr>
          <p:cNvPr id="5" name="Text Box 4"/>
          <p:cNvSpPr txBox="1">
            <a:spLocks noChangeArrowheads="1"/>
          </p:cNvSpPr>
          <p:nvPr/>
        </p:nvSpPr>
        <p:spPr bwMode="auto">
          <a:xfrm>
            <a:off x="5148064" y="836712"/>
            <a:ext cx="990600" cy="457200"/>
          </a:xfrm>
          <a:prstGeom prst="rect">
            <a:avLst/>
          </a:prstGeom>
          <a:noFill/>
          <a:ln w="9525">
            <a:noFill/>
            <a:miter lim="800000"/>
            <a:headEnd/>
            <a:tailEnd/>
          </a:ln>
        </p:spPr>
        <p:txBody>
          <a:bodyPr>
            <a:spAutoFit/>
          </a:bodyPr>
          <a:lstStyle/>
          <a:p>
            <a:pPr marL="190500" indent="-190500">
              <a:spcBef>
                <a:spcPct val="50000"/>
              </a:spcBef>
            </a:pPr>
            <a:r>
              <a:rPr lang="it-IT" sz="2400" b="1" dirty="0">
                <a:solidFill>
                  <a:schemeClr val="hlink"/>
                </a:solidFill>
                <a:latin typeface="Arial" charset="0"/>
                <a:sym typeface="Wingdings" pitchFamily="2" charset="2"/>
              </a:rPr>
              <a:t></a:t>
            </a:r>
            <a:endParaRPr lang="it-IT" sz="2400" b="1" dirty="0">
              <a:solidFill>
                <a:schemeClr val="hlink"/>
              </a:solidFill>
              <a:latin typeface="Arial" charset="0"/>
            </a:endParaRPr>
          </a:p>
        </p:txBody>
      </p:sp>
      <p:sp>
        <p:nvSpPr>
          <p:cNvPr id="6" name="Text Box 6"/>
          <p:cNvSpPr txBox="1">
            <a:spLocks noChangeArrowheads="1"/>
          </p:cNvSpPr>
          <p:nvPr/>
        </p:nvSpPr>
        <p:spPr bwMode="auto">
          <a:xfrm>
            <a:off x="3563888" y="4221088"/>
            <a:ext cx="5431904" cy="1384995"/>
          </a:xfrm>
          <a:prstGeom prst="rect">
            <a:avLst/>
          </a:prstGeom>
          <a:noFill/>
          <a:ln w="9525">
            <a:noFill/>
            <a:miter lim="800000"/>
            <a:headEnd/>
            <a:tailEnd/>
          </a:ln>
        </p:spPr>
        <p:txBody>
          <a:bodyPr wrap="square">
            <a:spAutoFit/>
          </a:bodyPr>
          <a:lstStyle/>
          <a:p>
            <a:pPr marL="190500" indent="-190500">
              <a:spcBef>
                <a:spcPct val="50000"/>
              </a:spcBef>
              <a:buFontTx/>
              <a:buChar char="•"/>
            </a:pPr>
            <a:r>
              <a:rPr lang="it-IT" sz="2400" dirty="0">
                <a:solidFill>
                  <a:schemeClr val="hlink"/>
                </a:solidFill>
                <a:latin typeface="Arial" charset="0"/>
                <a:sym typeface="Wingdings" pitchFamily="2" charset="2"/>
              </a:rPr>
              <a:t>K</a:t>
            </a:r>
            <a:r>
              <a:rPr lang="it-IT" sz="2400" baseline="-25000" dirty="0">
                <a:solidFill>
                  <a:schemeClr val="hlink"/>
                </a:solidFill>
                <a:latin typeface="Arial" charset="0"/>
                <a:sym typeface="Wingdings" pitchFamily="2" charset="2"/>
              </a:rPr>
              <a:t>v</a:t>
            </a:r>
            <a:r>
              <a:rPr lang="it-IT" sz="2400" dirty="0">
                <a:solidFill>
                  <a:schemeClr val="hlink"/>
                </a:solidFill>
                <a:latin typeface="Arial" charset="0"/>
                <a:sym typeface="Wingdings" pitchFamily="2" charset="2"/>
              </a:rPr>
              <a:t>=W=</a:t>
            </a:r>
            <a:r>
              <a:rPr lang="it-IT" sz="2400" dirty="0">
                <a:solidFill>
                  <a:schemeClr val="hlink"/>
                </a:solidFill>
                <a:latin typeface="Arial" charset="0"/>
                <a:sym typeface="Symbol" pitchFamily="18" charset="2"/>
              </a:rPr>
              <a:t>/L </a:t>
            </a:r>
            <a:r>
              <a:rPr lang="it-IT" sz="2400" dirty="0">
                <a:solidFill>
                  <a:schemeClr val="hlink"/>
                </a:solidFill>
                <a:latin typeface="Arial" charset="0"/>
                <a:sym typeface="Wingdings" pitchFamily="2" charset="2"/>
              </a:rPr>
              <a:t> </a:t>
            </a:r>
            <a:r>
              <a:rPr lang="it-IT" sz="2400" dirty="0" smtClean="0">
                <a:solidFill>
                  <a:schemeClr val="hlink"/>
                </a:solidFill>
                <a:latin typeface="Arial" charset="0"/>
                <a:sym typeface="Wingdings" pitchFamily="2" charset="2"/>
              </a:rPr>
              <a:t>P</a:t>
            </a:r>
            <a:r>
              <a:rPr lang="en-US" sz="2400" dirty="0" err="1" smtClean="0">
                <a:solidFill>
                  <a:schemeClr val="hlink"/>
                </a:solidFill>
                <a:latin typeface="Arial" charset="0"/>
                <a:sym typeface="Wingdings" pitchFamily="2" charset="2"/>
              </a:rPr>
              <a:t>ermeance</a:t>
            </a:r>
            <a:r>
              <a:rPr lang="en-US" sz="2400" dirty="0" smtClean="0">
                <a:solidFill>
                  <a:schemeClr val="hlink"/>
                </a:solidFill>
                <a:latin typeface="Arial" charset="0"/>
                <a:sym typeface="Wingdings" pitchFamily="2" charset="2"/>
              </a:rPr>
              <a:t> to the vapor</a:t>
            </a:r>
            <a:endParaRPr lang="it-IT" sz="2400" dirty="0">
              <a:solidFill>
                <a:schemeClr val="hlink"/>
              </a:solidFill>
              <a:latin typeface="Arial" charset="0"/>
              <a:sym typeface="Wingdings" pitchFamily="2" charset="2"/>
            </a:endParaRPr>
          </a:p>
          <a:p>
            <a:pPr marL="190500" indent="-190500">
              <a:spcBef>
                <a:spcPct val="50000"/>
              </a:spcBef>
              <a:buFontTx/>
              <a:buChar char="•"/>
            </a:pPr>
            <a:r>
              <a:rPr lang="it-IT" sz="2400" dirty="0">
                <a:solidFill>
                  <a:schemeClr val="hlink"/>
                </a:solidFill>
                <a:latin typeface="Arial" charset="0"/>
                <a:sym typeface="Wingdings" pitchFamily="2" charset="2"/>
              </a:rPr>
              <a:t>R</a:t>
            </a:r>
            <a:r>
              <a:rPr lang="it-IT" sz="2400" baseline="-25000" dirty="0">
                <a:solidFill>
                  <a:schemeClr val="hlink"/>
                </a:solidFill>
                <a:latin typeface="Arial" charset="0"/>
                <a:sym typeface="Wingdings" pitchFamily="2" charset="2"/>
              </a:rPr>
              <a:t>v</a:t>
            </a:r>
            <a:r>
              <a:rPr lang="it-IT" sz="2400" dirty="0">
                <a:solidFill>
                  <a:schemeClr val="hlink"/>
                </a:solidFill>
                <a:latin typeface="Arial" charset="0"/>
                <a:sym typeface="Wingdings" pitchFamily="2" charset="2"/>
              </a:rPr>
              <a:t>=Z=L/</a:t>
            </a:r>
            <a:r>
              <a:rPr lang="it-IT" sz="2400" dirty="0">
                <a:solidFill>
                  <a:schemeClr val="hlink"/>
                </a:solidFill>
                <a:latin typeface="Arial" charset="0"/>
                <a:sym typeface="Symbol" pitchFamily="18" charset="2"/>
              </a:rPr>
              <a:t> </a:t>
            </a:r>
            <a:r>
              <a:rPr lang="it-IT" sz="2400" dirty="0">
                <a:solidFill>
                  <a:schemeClr val="hlink"/>
                </a:solidFill>
                <a:latin typeface="Arial" charset="0"/>
                <a:sym typeface="Wingdings" pitchFamily="2" charset="2"/>
              </a:rPr>
              <a:t> </a:t>
            </a:r>
            <a:r>
              <a:rPr lang="en-US" sz="2400" dirty="0" smtClean="0">
                <a:solidFill>
                  <a:schemeClr val="hlink"/>
                </a:solidFill>
                <a:latin typeface="Arial" charset="0"/>
                <a:sym typeface="Wingdings" pitchFamily="2" charset="2"/>
              </a:rPr>
              <a:t>Diffusive resistance to the vapor</a:t>
            </a:r>
            <a:endParaRPr lang="it-IT" sz="2400" dirty="0">
              <a:solidFill>
                <a:schemeClr val="hlink"/>
              </a:solidFill>
              <a:latin typeface="Arial" charset="0"/>
              <a:sym typeface="Wingdings" pitchFamily="2" charset="2"/>
            </a:endParaRPr>
          </a:p>
        </p:txBody>
      </p:sp>
      <p:graphicFrame>
        <p:nvGraphicFramePr>
          <p:cNvPr id="7" name="Object 1"/>
          <p:cNvGraphicFramePr>
            <a:graphicFrameLocks noChangeAspect="1"/>
          </p:cNvGraphicFramePr>
          <p:nvPr>
            <p:ph sz="half" idx="1"/>
          </p:nvPr>
        </p:nvGraphicFramePr>
        <p:xfrm>
          <a:off x="539750" y="1600200"/>
          <a:ext cx="2989263" cy="4525963"/>
        </p:xfrm>
        <a:graphic>
          <a:graphicData uri="http://schemas.openxmlformats.org/presentationml/2006/ole">
            <p:oleObj spid="_x0000_s49155" name="CorelDRAW" r:id="rId4" imgW="4082760" imgH="6181920" progId="">
              <p:embed/>
            </p:oleObj>
          </a:graphicData>
        </a:graphic>
      </p:graphicFrame>
      <p:sp>
        <p:nvSpPr>
          <p:cNvPr id="8" name="Rectangle 2"/>
          <p:cNvSpPr>
            <a:spLocks noGrp="1" noChangeArrowheads="1"/>
          </p:cNvSpPr>
          <p:nvPr>
            <p:ph type="title"/>
          </p:nvPr>
        </p:nvSpPr>
        <p:spPr bwMode="auto">
          <a:xfrm>
            <a:off x="457200" y="332656"/>
            <a:ext cx="8229600" cy="720080"/>
          </a:xfrm>
          <a:ln>
            <a:miter lim="800000"/>
            <a:headEnd/>
            <a:tailEnd/>
          </a:ln>
        </p:spPr>
        <p:txBody>
          <a:bodyPr vert="horz" wrap="square" lIns="91440" tIns="45720" rIns="91440" bIns="45720" numCol="1" anchor="t" anchorCtr="0" compatLnSpc="1">
            <a:prstTxWarp prst="textNoShape">
              <a:avLst/>
            </a:prstTxWarp>
            <a:noAutofit/>
          </a:bodyPr>
          <a:lstStyle/>
          <a:p>
            <a:pPr eaLnBrk="1" hangingPunct="1">
              <a:defRPr/>
            </a:pPr>
            <a:r>
              <a:rPr lang="en-US" sz="3600" dirty="0" smtClean="0">
                <a:solidFill>
                  <a:schemeClr val="hlink"/>
                </a:solidFill>
                <a:latin typeface="Arial" charset="0"/>
              </a:rPr>
              <a:t>Mass vapor diffusion in plane wall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3528" y="908720"/>
            <a:ext cx="8496944" cy="2308324"/>
          </a:xfrm>
          <a:prstGeom prst="rect">
            <a:avLst/>
          </a:prstGeom>
        </p:spPr>
        <p:txBody>
          <a:bodyPr wrap="square">
            <a:spAutoFit/>
          </a:bodyPr>
          <a:lstStyle/>
          <a:p>
            <a:r>
              <a:rPr lang="en-US" sz="2400" dirty="0" smtClean="0">
                <a:solidFill>
                  <a:schemeClr val="hlink"/>
                </a:solidFill>
                <a:latin typeface="Arial" charset="0"/>
                <a:sym typeface="Wingdings" pitchFamily="2" charset="2"/>
              </a:rPr>
              <a:t>It is possible to establish an analogy with heat transfer by conduction.</a:t>
            </a:r>
          </a:p>
          <a:p>
            <a:endParaRPr lang="en-US" sz="2400" dirty="0" smtClean="0">
              <a:solidFill>
                <a:schemeClr val="hlink"/>
              </a:solidFill>
              <a:latin typeface="Arial" charset="0"/>
              <a:sym typeface="Wingdings" pitchFamily="2" charset="2"/>
            </a:endParaRPr>
          </a:p>
          <a:p>
            <a:r>
              <a:rPr lang="en-US" sz="2400" dirty="0" smtClean="0">
                <a:solidFill>
                  <a:schemeClr val="hlink"/>
                </a:solidFill>
                <a:latin typeface="Arial" charset="0"/>
                <a:sym typeface="Wingdings" pitchFamily="2" charset="2"/>
              </a:rPr>
              <a:t>As the thermal energy is diffused within a wall in the direction of decreasing temperatures, similarly the vapor is diffused in the direction of decreasing pressures.</a:t>
            </a:r>
          </a:p>
        </p:txBody>
      </p:sp>
      <p:sp>
        <p:nvSpPr>
          <p:cNvPr id="5" name="Text Box 7"/>
          <p:cNvSpPr txBox="1">
            <a:spLocks noChangeArrowheads="1"/>
          </p:cNvSpPr>
          <p:nvPr/>
        </p:nvSpPr>
        <p:spPr bwMode="auto">
          <a:xfrm>
            <a:off x="3716907" y="4531767"/>
            <a:ext cx="1981200" cy="769441"/>
          </a:xfrm>
          <a:prstGeom prst="rect">
            <a:avLst/>
          </a:prstGeom>
          <a:noFill/>
          <a:ln w="9525">
            <a:solidFill>
              <a:srgbClr val="FF0000"/>
            </a:solidFill>
            <a:miter lim="800000"/>
            <a:headEnd/>
            <a:tailEnd/>
          </a:ln>
        </p:spPr>
        <p:txBody>
          <a:bodyPr>
            <a:spAutoFit/>
          </a:bodyPr>
          <a:lstStyle/>
          <a:p>
            <a:pPr eaLnBrk="0" hangingPunct="0">
              <a:spcBef>
                <a:spcPct val="50000"/>
              </a:spcBef>
            </a:pPr>
            <a:r>
              <a:rPr lang="en-US" sz="2200" b="1" dirty="0" smtClean="0">
                <a:solidFill>
                  <a:schemeClr val="folHlink"/>
                </a:solidFill>
                <a:latin typeface="Arial" charset="0"/>
              </a:rPr>
              <a:t>Material properties</a:t>
            </a:r>
            <a:endParaRPr lang="en-US" sz="2200" b="1" dirty="0">
              <a:solidFill>
                <a:schemeClr val="folHlink"/>
              </a:solidFill>
              <a:latin typeface="Arial" charset="0"/>
            </a:endParaRPr>
          </a:p>
        </p:txBody>
      </p:sp>
      <p:sp>
        <p:nvSpPr>
          <p:cNvPr id="6" name="Oval 8"/>
          <p:cNvSpPr>
            <a:spLocks noChangeArrowheads="1"/>
          </p:cNvSpPr>
          <p:nvPr/>
        </p:nvSpPr>
        <p:spPr bwMode="auto">
          <a:xfrm>
            <a:off x="1278507" y="3810000"/>
            <a:ext cx="381000" cy="381000"/>
          </a:xfrm>
          <a:prstGeom prst="ellipse">
            <a:avLst/>
          </a:prstGeom>
          <a:noFill/>
          <a:ln w="28575">
            <a:solidFill>
              <a:srgbClr val="FF0000"/>
            </a:solidFill>
            <a:round/>
            <a:headEnd/>
            <a:tailEnd/>
          </a:ln>
        </p:spPr>
        <p:txBody>
          <a:bodyPr wrap="none" anchor="ctr"/>
          <a:lstStyle/>
          <a:p>
            <a:endParaRPr lang="it-IT"/>
          </a:p>
        </p:txBody>
      </p:sp>
      <p:sp>
        <p:nvSpPr>
          <p:cNvPr id="7" name="Oval 9"/>
          <p:cNvSpPr>
            <a:spLocks noChangeArrowheads="1"/>
          </p:cNvSpPr>
          <p:nvPr/>
        </p:nvSpPr>
        <p:spPr bwMode="auto">
          <a:xfrm>
            <a:off x="1278507" y="5715000"/>
            <a:ext cx="381000" cy="381000"/>
          </a:xfrm>
          <a:prstGeom prst="ellipse">
            <a:avLst/>
          </a:prstGeom>
          <a:noFill/>
          <a:ln w="28575">
            <a:solidFill>
              <a:srgbClr val="FF0000"/>
            </a:solidFill>
            <a:round/>
            <a:headEnd/>
            <a:tailEnd/>
          </a:ln>
        </p:spPr>
        <p:txBody>
          <a:bodyPr wrap="none" anchor="ctr"/>
          <a:lstStyle/>
          <a:p>
            <a:endParaRPr lang="it-IT"/>
          </a:p>
        </p:txBody>
      </p:sp>
      <p:sp>
        <p:nvSpPr>
          <p:cNvPr id="8" name="Line 10"/>
          <p:cNvSpPr>
            <a:spLocks noChangeShapeType="1"/>
          </p:cNvSpPr>
          <p:nvPr/>
        </p:nvSpPr>
        <p:spPr bwMode="auto">
          <a:xfrm flipV="1">
            <a:off x="1659507" y="5257800"/>
            <a:ext cx="2057400" cy="609600"/>
          </a:xfrm>
          <a:prstGeom prst="line">
            <a:avLst/>
          </a:prstGeom>
          <a:noFill/>
          <a:ln w="9525">
            <a:solidFill>
              <a:srgbClr val="FF0000"/>
            </a:solidFill>
            <a:round/>
            <a:headEnd/>
            <a:tailEnd type="triangle" w="med" len="med"/>
          </a:ln>
        </p:spPr>
        <p:txBody>
          <a:bodyPr wrap="none" anchor="ctr"/>
          <a:lstStyle/>
          <a:p>
            <a:endParaRPr lang="it-IT"/>
          </a:p>
        </p:txBody>
      </p:sp>
      <p:sp>
        <p:nvSpPr>
          <p:cNvPr id="9" name="Line 11"/>
          <p:cNvSpPr>
            <a:spLocks noChangeShapeType="1"/>
          </p:cNvSpPr>
          <p:nvPr/>
        </p:nvSpPr>
        <p:spPr bwMode="auto">
          <a:xfrm>
            <a:off x="1659507" y="3962400"/>
            <a:ext cx="2057400" cy="838200"/>
          </a:xfrm>
          <a:prstGeom prst="line">
            <a:avLst/>
          </a:prstGeom>
          <a:noFill/>
          <a:ln w="9525">
            <a:solidFill>
              <a:srgbClr val="FF0000"/>
            </a:solidFill>
            <a:round/>
            <a:headEnd/>
            <a:tailEnd type="triangle" w="med" len="med"/>
          </a:ln>
        </p:spPr>
        <p:txBody>
          <a:bodyPr wrap="none" anchor="ctr"/>
          <a:lstStyle/>
          <a:p>
            <a:endParaRPr lang="it-IT"/>
          </a:p>
        </p:txBody>
      </p:sp>
      <p:sp>
        <p:nvSpPr>
          <p:cNvPr id="10" name="Line 12"/>
          <p:cNvSpPr>
            <a:spLocks noChangeShapeType="1"/>
          </p:cNvSpPr>
          <p:nvPr/>
        </p:nvSpPr>
        <p:spPr bwMode="auto">
          <a:xfrm>
            <a:off x="5698107" y="4543400"/>
            <a:ext cx="685800" cy="0"/>
          </a:xfrm>
          <a:prstGeom prst="line">
            <a:avLst/>
          </a:prstGeom>
          <a:noFill/>
          <a:ln w="9525">
            <a:solidFill>
              <a:srgbClr val="FF3300"/>
            </a:solidFill>
            <a:round/>
            <a:headEnd/>
            <a:tailEnd type="triangle" w="med" len="med"/>
          </a:ln>
        </p:spPr>
        <p:txBody>
          <a:bodyPr wrap="none" anchor="ctr"/>
          <a:lstStyle/>
          <a:p>
            <a:endParaRPr lang="it-IT"/>
          </a:p>
        </p:txBody>
      </p:sp>
      <p:sp>
        <p:nvSpPr>
          <p:cNvPr id="11" name="Text Box 13"/>
          <p:cNvSpPr txBox="1">
            <a:spLocks noChangeArrowheads="1"/>
          </p:cNvSpPr>
          <p:nvPr/>
        </p:nvSpPr>
        <p:spPr bwMode="auto">
          <a:xfrm>
            <a:off x="6383907" y="4095998"/>
            <a:ext cx="381000" cy="466725"/>
          </a:xfrm>
          <a:prstGeom prst="rect">
            <a:avLst/>
          </a:prstGeom>
          <a:noFill/>
          <a:ln w="9525">
            <a:solidFill>
              <a:srgbClr val="FF3300"/>
            </a:solidFill>
            <a:miter lim="800000"/>
            <a:headEnd/>
            <a:tailEnd/>
          </a:ln>
        </p:spPr>
        <p:txBody>
          <a:bodyPr>
            <a:spAutoFit/>
          </a:bodyPr>
          <a:lstStyle/>
          <a:p>
            <a:pPr algn="l" eaLnBrk="0" hangingPunct="0">
              <a:spcBef>
                <a:spcPct val="50000"/>
              </a:spcBef>
            </a:pPr>
            <a:r>
              <a:rPr lang="it-IT" sz="2400">
                <a:solidFill>
                  <a:schemeClr val="folHlink"/>
                </a:solidFill>
                <a:latin typeface="Symbol" pitchFamily="18" charset="2"/>
              </a:rPr>
              <a:t>d</a:t>
            </a:r>
          </a:p>
        </p:txBody>
      </p:sp>
      <p:sp>
        <p:nvSpPr>
          <p:cNvPr id="12" name="Text Box 14"/>
          <p:cNvSpPr txBox="1">
            <a:spLocks noChangeArrowheads="1"/>
          </p:cNvSpPr>
          <p:nvPr/>
        </p:nvSpPr>
        <p:spPr bwMode="auto">
          <a:xfrm>
            <a:off x="6917307" y="3861048"/>
            <a:ext cx="1752600" cy="1015663"/>
          </a:xfrm>
          <a:prstGeom prst="rect">
            <a:avLst/>
          </a:prstGeom>
          <a:noFill/>
          <a:ln w="9525">
            <a:noFill/>
            <a:miter lim="800000"/>
            <a:headEnd/>
            <a:tailEnd/>
          </a:ln>
        </p:spPr>
        <p:txBody>
          <a:bodyPr>
            <a:spAutoFit/>
          </a:bodyPr>
          <a:lstStyle/>
          <a:p>
            <a:pPr algn="l" eaLnBrk="0" hangingPunct="0">
              <a:spcBef>
                <a:spcPct val="50000"/>
              </a:spcBef>
            </a:pPr>
            <a:r>
              <a:rPr lang="it-IT" sz="2000" b="1" dirty="0" smtClean="0">
                <a:solidFill>
                  <a:schemeClr val="folHlink"/>
                </a:solidFill>
                <a:latin typeface="Arial" charset="0"/>
              </a:rPr>
              <a:t>Vapor </a:t>
            </a:r>
            <a:r>
              <a:rPr lang="it-IT" sz="2000" b="1" dirty="0" err="1" smtClean="0">
                <a:solidFill>
                  <a:schemeClr val="folHlink"/>
                </a:solidFill>
                <a:latin typeface="Arial" charset="0"/>
              </a:rPr>
              <a:t>permeability</a:t>
            </a:r>
            <a:r>
              <a:rPr lang="it-IT" sz="2000" b="1" dirty="0" smtClean="0">
                <a:solidFill>
                  <a:schemeClr val="folHlink"/>
                </a:solidFill>
                <a:latin typeface="Arial" charset="0"/>
              </a:rPr>
              <a:t>[kg/s </a:t>
            </a:r>
            <a:r>
              <a:rPr lang="it-IT" sz="2000" b="1" dirty="0">
                <a:solidFill>
                  <a:schemeClr val="folHlink"/>
                </a:solidFill>
                <a:latin typeface="Arial" charset="0"/>
              </a:rPr>
              <a:t>m Pa]</a:t>
            </a:r>
          </a:p>
        </p:txBody>
      </p:sp>
      <p:sp>
        <p:nvSpPr>
          <p:cNvPr id="13" name="Line 15"/>
          <p:cNvSpPr>
            <a:spLocks noChangeShapeType="1"/>
          </p:cNvSpPr>
          <p:nvPr/>
        </p:nvSpPr>
        <p:spPr bwMode="auto">
          <a:xfrm>
            <a:off x="5698107" y="5301208"/>
            <a:ext cx="685800" cy="0"/>
          </a:xfrm>
          <a:prstGeom prst="line">
            <a:avLst/>
          </a:prstGeom>
          <a:noFill/>
          <a:ln w="9525">
            <a:solidFill>
              <a:srgbClr val="FF3300"/>
            </a:solidFill>
            <a:round/>
            <a:headEnd/>
            <a:tailEnd type="triangle" w="med" len="med"/>
          </a:ln>
        </p:spPr>
        <p:txBody>
          <a:bodyPr wrap="none" anchor="ctr"/>
          <a:lstStyle/>
          <a:p>
            <a:endParaRPr lang="it-IT"/>
          </a:p>
        </p:txBody>
      </p:sp>
      <p:sp>
        <p:nvSpPr>
          <p:cNvPr id="14" name="Text Box 16"/>
          <p:cNvSpPr txBox="1">
            <a:spLocks noChangeArrowheads="1"/>
          </p:cNvSpPr>
          <p:nvPr/>
        </p:nvSpPr>
        <p:spPr bwMode="auto">
          <a:xfrm>
            <a:off x="6383907" y="5309061"/>
            <a:ext cx="381000" cy="466725"/>
          </a:xfrm>
          <a:prstGeom prst="rect">
            <a:avLst/>
          </a:prstGeom>
          <a:noFill/>
          <a:ln w="9525">
            <a:solidFill>
              <a:srgbClr val="FF3300"/>
            </a:solidFill>
            <a:miter lim="800000"/>
            <a:headEnd/>
            <a:tailEnd/>
          </a:ln>
        </p:spPr>
        <p:txBody>
          <a:bodyPr>
            <a:spAutoFit/>
          </a:bodyPr>
          <a:lstStyle/>
          <a:p>
            <a:pPr algn="l" eaLnBrk="0" hangingPunct="0">
              <a:spcBef>
                <a:spcPct val="50000"/>
              </a:spcBef>
            </a:pPr>
            <a:r>
              <a:rPr lang="it-IT" sz="2400">
                <a:solidFill>
                  <a:schemeClr val="folHlink"/>
                </a:solidFill>
                <a:latin typeface="Symbol" pitchFamily="18" charset="2"/>
              </a:rPr>
              <a:t>l</a:t>
            </a:r>
          </a:p>
        </p:txBody>
      </p:sp>
      <p:sp>
        <p:nvSpPr>
          <p:cNvPr id="15" name="Text Box 17"/>
          <p:cNvSpPr txBox="1">
            <a:spLocks noChangeArrowheads="1"/>
          </p:cNvSpPr>
          <p:nvPr/>
        </p:nvSpPr>
        <p:spPr bwMode="auto">
          <a:xfrm>
            <a:off x="6841107" y="5241394"/>
            <a:ext cx="1835349" cy="1015663"/>
          </a:xfrm>
          <a:prstGeom prst="rect">
            <a:avLst/>
          </a:prstGeom>
          <a:noFill/>
          <a:ln w="9525">
            <a:noFill/>
            <a:miter lim="800000"/>
            <a:headEnd/>
            <a:tailEnd/>
          </a:ln>
        </p:spPr>
        <p:txBody>
          <a:bodyPr wrap="square">
            <a:spAutoFit/>
          </a:bodyPr>
          <a:lstStyle/>
          <a:p>
            <a:pPr algn="l" eaLnBrk="0" hangingPunct="0">
              <a:spcBef>
                <a:spcPct val="50000"/>
              </a:spcBef>
            </a:pPr>
            <a:r>
              <a:rPr lang="it-IT" sz="2000" b="1" dirty="0" err="1" smtClean="0">
                <a:solidFill>
                  <a:schemeClr val="folHlink"/>
                </a:solidFill>
                <a:latin typeface="Arial" charset="0"/>
              </a:rPr>
              <a:t>Thermal</a:t>
            </a:r>
            <a:r>
              <a:rPr lang="it-IT" sz="2000" b="1" dirty="0" smtClean="0">
                <a:solidFill>
                  <a:schemeClr val="folHlink"/>
                </a:solidFill>
                <a:latin typeface="Arial" charset="0"/>
              </a:rPr>
              <a:t> </a:t>
            </a:r>
            <a:r>
              <a:rPr lang="it-IT" sz="2000" b="1" dirty="0" err="1" smtClean="0">
                <a:solidFill>
                  <a:schemeClr val="folHlink"/>
                </a:solidFill>
                <a:latin typeface="Arial" charset="0"/>
              </a:rPr>
              <a:t>conductivity</a:t>
            </a:r>
            <a:r>
              <a:rPr lang="it-IT" sz="2000" b="1" dirty="0" smtClean="0">
                <a:solidFill>
                  <a:schemeClr val="folHlink"/>
                </a:solidFill>
                <a:latin typeface="Arial" charset="0"/>
              </a:rPr>
              <a:t>  [W/m </a:t>
            </a:r>
            <a:r>
              <a:rPr lang="it-IT" sz="2000" b="1" dirty="0">
                <a:solidFill>
                  <a:schemeClr val="folHlink"/>
                </a:solidFill>
                <a:latin typeface="Arial" charset="0"/>
              </a:rPr>
              <a:t>K]</a:t>
            </a:r>
          </a:p>
        </p:txBody>
      </p:sp>
      <p:graphicFrame>
        <p:nvGraphicFramePr>
          <p:cNvPr id="16" name="Object 20"/>
          <p:cNvGraphicFramePr>
            <a:graphicFrameLocks noChangeAspect="1"/>
          </p:cNvGraphicFramePr>
          <p:nvPr/>
        </p:nvGraphicFramePr>
        <p:xfrm>
          <a:off x="392682" y="3581400"/>
          <a:ext cx="1800225" cy="885825"/>
        </p:xfrm>
        <a:graphic>
          <a:graphicData uri="http://schemas.openxmlformats.org/presentationml/2006/ole">
            <p:oleObj spid="_x0000_s50178" name="Equation" r:id="rId3" imgW="799920" imgH="393480" progId="Equation.DSMT4">
              <p:embed/>
            </p:oleObj>
          </a:graphicData>
        </a:graphic>
      </p:graphicFrame>
      <p:graphicFrame>
        <p:nvGraphicFramePr>
          <p:cNvPr id="17" name="Object 21"/>
          <p:cNvGraphicFramePr>
            <a:graphicFrameLocks noChangeAspect="1"/>
          </p:cNvGraphicFramePr>
          <p:nvPr/>
        </p:nvGraphicFramePr>
        <p:xfrm>
          <a:off x="364107" y="5410200"/>
          <a:ext cx="1800225" cy="944563"/>
        </p:xfrm>
        <a:graphic>
          <a:graphicData uri="http://schemas.openxmlformats.org/presentationml/2006/ole">
            <p:oleObj spid="_x0000_s50179" name="Equation" r:id="rId4" imgW="749160" imgH="393480" progId="Equation.DSMT4">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23528" y="1052736"/>
            <a:ext cx="8460432" cy="830997"/>
          </a:xfrm>
          <a:prstGeom prst="rect">
            <a:avLst/>
          </a:prstGeom>
          <a:noFill/>
          <a:ln w="9525">
            <a:noFill/>
            <a:miter lim="800000"/>
            <a:headEnd/>
            <a:tailEnd/>
          </a:ln>
        </p:spPr>
        <p:txBody>
          <a:bodyPr wrap="square">
            <a:spAutoFit/>
          </a:bodyPr>
          <a:lstStyle/>
          <a:p>
            <a:pPr eaLnBrk="0" hangingPunct="0">
              <a:spcBef>
                <a:spcPct val="50000"/>
              </a:spcBef>
            </a:pPr>
            <a:r>
              <a:rPr lang="it-IT" sz="2400" b="1" dirty="0">
                <a:solidFill>
                  <a:schemeClr val="folHlink"/>
                </a:solidFill>
                <a:latin typeface="Arial" charset="0"/>
              </a:rPr>
              <a:t>… </a:t>
            </a:r>
            <a:r>
              <a:rPr lang="en-US" sz="2400" b="1" dirty="0" smtClean="0">
                <a:solidFill>
                  <a:schemeClr val="folHlink"/>
                </a:solidFill>
                <a:latin typeface="Arial" charset="0"/>
              </a:rPr>
              <a:t>the properties with circle describe the attitude of the material to be crossed by:</a:t>
            </a:r>
            <a:endParaRPr lang="en-US" sz="2400" b="1" dirty="0">
              <a:solidFill>
                <a:schemeClr val="folHlink"/>
              </a:solidFill>
              <a:latin typeface="Arial" charset="0"/>
            </a:endParaRPr>
          </a:p>
        </p:txBody>
      </p:sp>
      <p:sp>
        <p:nvSpPr>
          <p:cNvPr id="5" name="Line 5"/>
          <p:cNvSpPr>
            <a:spLocks noChangeShapeType="1"/>
          </p:cNvSpPr>
          <p:nvPr/>
        </p:nvSpPr>
        <p:spPr bwMode="auto">
          <a:xfrm flipH="1">
            <a:off x="1905000" y="2119536"/>
            <a:ext cx="2467626" cy="838200"/>
          </a:xfrm>
          <a:prstGeom prst="line">
            <a:avLst/>
          </a:prstGeom>
          <a:noFill/>
          <a:ln w="9525">
            <a:solidFill>
              <a:srgbClr val="FF3300"/>
            </a:solidFill>
            <a:round/>
            <a:headEnd/>
            <a:tailEnd type="triangle" w="med" len="med"/>
          </a:ln>
        </p:spPr>
        <p:txBody>
          <a:bodyPr wrap="none" anchor="ctr"/>
          <a:lstStyle/>
          <a:p>
            <a:endParaRPr lang="it-IT"/>
          </a:p>
        </p:txBody>
      </p:sp>
      <p:sp>
        <p:nvSpPr>
          <p:cNvPr id="6" name="Line 6"/>
          <p:cNvSpPr>
            <a:spLocks noChangeShapeType="1"/>
          </p:cNvSpPr>
          <p:nvPr/>
        </p:nvSpPr>
        <p:spPr bwMode="auto">
          <a:xfrm>
            <a:off x="4572000" y="2119536"/>
            <a:ext cx="2467626" cy="838200"/>
          </a:xfrm>
          <a:prstGeom prst="line">
            <a:avLst/>
          </a:prstGeom>
          <a:noFill/>
          <a:ln w="9525">
            <a:solidFill>
              <a:srgbClr val="FF3300"/>
            </a:solidFill>
            <a:round/>
            <a:headEnd/>
            <a:tailEnd type="triangle" w="med" len="med"/>
          </a:ln>
        </p:spPr>
        <p:txBody>
          <a:bodyPr wrap="none" anchor="ctr"/>
          <a:lstStyle/>
          <a:p>
            <a:endParaRPr lang="it-IT"/>
          </a:p>
        </p:txBody>
      </p:sp>
      <p:sp>
        <p:nvSpPr>
          <p:cNvPr id="7" name="Text Box 7"/>
          <p:cNvSpPr txBox="1">
            <a:spLocks noChangeArrowheads="1"/>
          </p:cNvSpPr>
          <p:nvPr/>
        </p:nvSpPr>
        <p:spPr bwMode="auto">
          <a:xfrm>
            <a:off x="7239000" y="2576736"/>
            <a:ext cx="352518" cy="588963"/>
          </a:xfrm>
          <a:prstGeom prst="rect">
            <a:avLst/>
          </a:prstGeom>
          <a:noFill/>
          <a:ln w="9525">
            <a:solidFill>
              <a:srgbClr val="FF3300"/>
            </a:solidFill>
            <a:miter lim="800000"/>
            <a:headEnd/>
            <a:tailEnd/>
          </a:ln>
        </p:spPr>
        <p:txBody>
          <a:bodyPr wrap="square">
            <a:spAutoFit/>
          </a:bodyPr>
          <a:lstStyle/>
          <a:p>
            <a:pPr algn="l" eaLnBrk="0" hangingPunct="0">
              <a:spcBef>
                <a:spcPct val="50000"/>
              </a:spcBef>
            </a:pPr>
            <a:r>
              <a:rPr lang="it-IT" sz="3200">
                <a:solidFill>
                  <a:schemeClr val="folHlink"/>
                </a:solidFill>
                <a:latin typeface="Symbol" pitchFamily="18" charset="2"/>
              </a:rPr>
              <a:t>d</a:t>
            </a:r>
          </a:p>
        </p:txBody>
      </p:sp>
      <p:sp>
        <p:nvSpPr>
          <p:cNvPr id="8" name="Text Box 8"/>
          <p:cNvSpPr txBox="1">
            <a:spLocks noChangeArrowheads="1"/>
          </p:cNvSpPr>
          <p:nvPr/>
        </p:nvSpPr>
        <p:spPr bwMode="auto">
          <a:xfrm>
            <a:off x="1524000" y="2576736"/>
            <a:ext cx="352518" cy="588963"/>
          </a:xfrm>
          <a:prstGeom prst="rect">
            <a:avLst/>
          </a:prstGeom>
          <a:noFill/>
          <a:ln w="9525">
            <a:solidFill>
              <a:srgbClr val="FF3300"/>
            </a:solidFill>
            <a:miter lim="800000"/>
            <a:headEnd/>
            <a:tailEnd/>
          </a:ln>
        </p:spPr>
        <p:txBody>
          <a:bodyPr wrap="square">
            <a:spAutoFit/>
          </a:bodyPr>
          <a:lstStyle/>
          <a:p>
            <a:pPr algn="l" eaLnBrk="0" hangingPunct="0">
              <a:spcBef>
                <a:spcPct val="50000"/>
              </a:spcBef>
            </a:pPr>
            <a:r>
              <a:rPr lang="it-IT" sz="3200">
                <a:solidFill>
                  <a:schemeClr val="folHlink"/>
                </a:solidFill>
                <a:latin typeface="Symbol" pitchFamily="18" charset="2"/>
              </a:rPr>
              <a:t>l</a:t>
            </a:r>
          </a:p>
        </p:txBody>
      </p:sp>
      <p:sp>
        <p:nvSpPr>
          <p:cNvPr id="9" name="Text Box 9"/>
          <p:cNvSpPr txBox="1">
            <a:spLocks noChangeArrowheads="1"/>
          </p:cNvSpPr>
          <p:nvPr/>
        </p:nvSpPr>
        <p:spPr bwMode="auto">
          <a:xfrm>
            <a:off x="228600" y="3338736"/>
            <a:ext cx="3595684" cy="461665"/>
          </a:xfrm>
          <a:prstGeom prst="rect">
            <a:avLst/>
          </a:prstGeom>
          <a:noFill/>
          <a:ln w="9525">
            <a:solidFill>
              <a:srgbClr val="FF3300"/>
            </a:solidFill>
            <a:miter lim="800000"/>
            <a:headEnd/>
            <a:tailEnd/>
          </a:ln>
        </p:spPr>
        <p:txBody>
          <a:bodyPr wrap="square">
            <a:spAutoFit/>
          </a:bodyPr>
          <a:lstStyle/>
          <a:p>
            <a:pPr algn="l" eaLnBrk="0" hangingPunct="0">
              <a:spcBef>
                <a:spcPct val="50000"/>
              </a:spcBef>
            </a:pPr>
            <a:r>
              <a:rPr lang="it-IT" sz="2400" b="1" dirty="0" smtClean="0">
                <a:solidFill>
                  <a:schemeClr val="folHlink"/>
                </a:solidFill>
                <a:latin typeface="Arial" charset="0"/>
              </a:rPr>
              <a:t>… </a:t>
            </a:r>
            <a:r>
              <a:rPr lang="it-IT" sz="2400" b="1" dirty="0" err="1" smtClean="0">
                <a:solidFill>
                  <a:schemeClr val="folHlink"/>
                </a:solidFill>
                <a:latin typeface="Arial" charset="0"/>
              </a:rPr>
              <a:t>conductive</a:t>
            </a:r>
            <a:r>
              <a:rPr lang="it-IT" sz="2400" b="1" dirty="0" smtClean="0">
                <a:solidFill>
                  <a:schemeClr val="folHlink"/>
                </a:solidFill>
                <a:latin typeface="Arial" charset="0"/>
              </a:rPr>
              <a:t> </a:t>
            </a:r>
            <a:r>
              <a:rPr lang="it-IT" sz="2400" b="1" dirty="0" err="1" smtClean="0">
                <a:solidFill>
                  <a:schemeClr val="folHlink"/>
                </a:solidFill>
                <a:latin typeface="Arial" charset="0"/>
              </a:rPr>
              <a:t>heat</a:t>
            </a:r>
            <a:r>
              <a:rPr lang="it-IT" sz="2400" b="1" dirty="0" smtClean="0">
                <a:solidFill>
                  <a:schemeClr val="folHlink"/>
                </a:solidFill>
                <a:latin typeface="Arial" charset="0"/>
              </a:rPr>
              <a:t> </a:t>
            </a:r>
            <a:r>
              <a:rPr lang="it-IT" sz="2400" b="1" dirty="0" err="1" smtClean="0">
                <a:solidFill>
                  <a:schemeClr val="folHlink"/>
                </a:solidFill>
                <a:latin typeface="Arial" charset="0"/>
              </a:rPr>
              <a:t>flux</a:t>
            </a:r>
            <a:endParaRPr lang="it-IT" sz="2400" b="1" dirty="0" smtClean="0">
              <a:solidFill>
                <a:schemeClr val="folHlink"/>
              </a:solidFill>
              <a:latin typeface="Arial" charset="0"/>
            </a:endParaRPr>
          </a:p>
        </p:txBody>
      </p:sp>
      <p:sp>
        <p:nvSpPr>
          <p:cNvPr id="10" name="Text Box 10"/>
          <p:cNvSpPr txBox="1">
            <a:spLocks noChangeArrowheads="1"/>
          </p:cNvSpPr>
          <p:nvPr/>
        </p:nvSpPr>
        <p:spPr bwMode="auto">
          <a:xfrm>
            <a:off x="5292725" y="3338736"/>
            <a:ext cx="3281355" cy="461665"/>
          </a:xfrm>
          <a:prstGeom prst="rect">
            <a:avLst/>
          </a:prstGeom>
          <a:noFill/>
          <a:ln w="9525">
            <a:solidFill>
              <a:srgbClr val="FF3300"/>
            </a:solidFill>
            <a:miter lim="800000"/>
            <a:headEnd/>
            <a:tailEnd/>
          </a:ln>
        </p:spPr>
        <p:txBody>
          <a:bodyPr wrap="square">
            <a:spAutoFit/>
          </a:bodyPr>
          <a:lstStyle/>
          <a:p>
            <a:pPr algn="l" eaLnBrk="0" hangingPunct="0">
              <a:spcBef>
                <a:spcPct val="50000"/>
              </a:spcBef>
            </a:pPr>
            <a:r>
              <a:rPr lang="it-IT" sz="2400" b="1" dirty="0" smtClean="0">
                <a:solidFill>
                  <a:schemeClr val="folHlink"/>
                </a:solidFill>
                <a:latin typeface="Arial" charset="0"/>
              </a:rPr>
              <a:t>… mass </a:t>
            </a:r>
            <a:r>
              <a:rPr lang="it-IT" sz="2400" b="1" dirty="0" err="1" smtClean="0">
                <a:solidFill>
                  <a:schemeClr val="folHlink"/>
                </a:solidFill>
                <a:latin typeface="Arial" charset="0"/>
              </a:rPr>
              <a:t>diffusion</a:t>
            </a:r>
            <a:endParaRPr lang="it-IT" sz="2400" b="1" dirty="0" smtClean="0">
              <a:solidFill>
                <a:schemeClr val="folHlink"/>
              </a:solidFill>
              <a:latin typeface="Arial" charset="0"/>
            </a:endParaRPr>
          </a:p>
        </p:txBody>
      </p:sp>
      <p:graphicFrame>
        <p:nvGraphicFramePr>
          <p:cNvPr id="69643" name="Object 11"/>
          <p:cNvGraphicFramePr>
            <a:graphicFrameLocks noChangeAspect="1"/>
          </p:cNvGraphicFramePr>
          <p:nvPr/>
        </p:nvGraphicFramePr>
        <p:xfrm>
          <a:off x="481013" y="4077072"/>
          <a:ext cx="3248025" cy="1366838"/>
        </p:xfrm>
        <a:graphic>
          <a:graphicData uri="http://schemas.openxmlformats.org/presentationml/2006/ole">
            <p:oleObj spid="_x0000_s51202" name="Equation" r:id="rId3" imgW="723600" imgH="304560" progId="Equation.DSMT4">
              <p:embed/>
            </p:oleObj>
          </a:graphicData>
        </a:graphic>
      </p:graphicFrame>
      <p:graphicFrame>
        <p:nvGraphicFramePr>
          <p:cNvPr id="11" name="Object 11"/>
          <p:cNvGraphicFramePr>
            <a:graphicFrameLocks noChangeAspect="1"/>
          </p:cNvGraphicFramePr>
          <p:nvPr/>
        </p:nvGraphicFramePr>
        <p:xfrm>
          <a:off x="5292080" y="4463132"/>
          <a:ext cx="3419475" cy="1025525"/>
        </p:xfrm>
        <a:graphic>
          <a:graphicData uri="http://schemas.openxmlformats.org/presentationml/2006/ole">
            <p:oleObj spid="_x0000_s51203" name="Equation" r:id="rId4" imgW="761760" imgH="228600" progId="Equation.DSMT4">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52400" y="457200"/>
            <a:ext cx="29718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it-IT" u="sng" dirty="0" err="1" smtClean="0">
                <a:solidFill>
                  <a:schemeClr val="hlink"/>
                </a:solidFill>
              </a:rPr>
              <a:t>Exemple</a:t>
            </a:r>
            <a:r>
              <a:rPr lang="it-IT" u="sng" dirty="0" smtClean="0">
                <a:solidFill>
                  <a:schemeClr val="hlink"/>
                </a:solidFill>
              </a:rPr>
              <a:t> 1</a:t>
            </a:r>
          </a:p>
        </p:txBody>
      </p:sp>
      <p:pic>
        <p:nvPicPr>
          <p:cNvPr id="5" name="Picture 3" descr="interno - esterno"/>
          <p:cNvPicPr>
            <a:picLocks noChangeAspect="1" noChangeArrowheads="1"/>
          </p:cNvPicPr>
          <p:nvPr/>
        </p:nvPicPr>
        <p:blipFill>
          <a:blip r:embed="rId3" cstate="print"/>
          <a:srcRect/>
          <a:stretch>
            <a:fillRect/>
          </a:stretch>
        </p:blipFill>
        <p:spPr bwMode="auto">
          <a:xfrm>
            <a:off x="5486400" y="949325"/>
            <a:ext cx="3078163" cy="3200400"/>
          </a:xfrm>
          <a:prstGeom prst="rect">
            <a:avLst/>
          </a:prstGeom>
          <a:noFill/>
          <a:ln w="9525">
            <a:noFill/>
            <a:miter lim="800000"/>
            <a:headEnd/>
            <a:tailEnd/>
          </a:ln>
        </p:spPr>
      </p:pic>
      <p:sp>
        <p:nvSpPr>
          <p:cNvPr id="6" name="AutoShape 4"/>
          <p:cNvSpPr>
            <a:spLocks noChangeArrowheads="1"/>
          </p:cNvSpPr>
          <p:nvPr/>
        </p:nvSpPr>
        <p:spPr bwMode="auto">
          <a:xfrm>
            <a:off x="5791200" y="2479675"/>
            <a:ext cx="2438400" cy="228600"/>
          </a:xfrm>
          <a:prstGeom prst="rightArrow">
            <a:avLst>
              <a:gd name="adj1" fmla="val 50000"/>
              <a:gd name="adj2" fmla="val 266667"/>
            </a:avLst>
          </a:prstGeom>
          <a:solidFill>
            <a:srgbClr val="FF3300"/>
          </a:solidFill>
          <a:ln w="9525">
            <a:solidFill>
              <a:schemeClr val="tx1"/>
            </a:solidFill>
            <a:miter lim="800000"/>
            <a:headEnd/>
            <a:tailEnd/>
          </a:ln>
        </p:spPr>
        <p:txBody>
          <a:bodyPr wrap="none" anchor="ctr"/>
          <a:lstStyle/>
          <a:p>
            <a:endParaRPr lang="it-IT"/>
          </a:p>
        </p:txBody>
      </p:sp>
      <p:sp>
        <p:nvSpPr>
          <p:cNvPr id="7" name="Text Box 6"/>
          <p:cNvSpPr txBox="1">
            <a:spLocks noChangeArrowheads="1"/>
          </p:cNvSpPr>
          <p:nvPr/>
        </p:nvSpPr>
        <p:spPr bwMode="auto">
          <a:xfrm>
            <a:off x="304800" y="1371600"/>
            <a:ext cx="3078163" cy="1004888"/>
          </a:xfrm>
          <a:prstGeom prst="rect">
            <a:avLst/>
          </a:prstGeom>
          <a:noFill/>
          <a:ln w="9525">
            <a:noFill/>
            <a:miter lim="800000"/>
            <a:headEnd/>
            <a:tailEnd/>
          </a:ln>
        </p:spPr>
        <p:txBody>
          <a:bodyPr>
            <a:spAutoFit/>
          </a:bodyPr>
          <a:lstStyle/>
          <a:p>
            <a:pPr algn="l" eaLnBrk="0" hangingPunct="0">
              <a:spcBef>
                <a:spcPct val="50000"/>
              </a:spcBef>
            </a:pPr>
            <a:r>
              <a:rPr lang="it-IT" sz="2400" b="1">
                <a:solidFill>
                  <a:schemeClr val="folHlink"/>
                </a:solidFill>
                <a:latin typeface="Arial" charset="0"/>
              </a:rPr>
              <a:t>p</a:t>
            </a:r>
            <a:r>
              <a:rPr lang="it-IT" sz="2400" b="1" baseline="-25000">
                <a:solidFill>
                  <a:schemeClr val="folHlink"/>
                </a:solidFill>
                <a:latin typeface="Arial" charset="0"/>
              </a:rPr>
              <a:t>vs</a:t>
            </a:r>
            <a:r>
              <a:rPr lang="it-IT" sz="2400" b="1">
                <a:solidFill>
                  <a:schemeClr val="folHlink"/>
                </a:solidFill>
                <a:latin typeface="Arial" charset="0"/>
              </a:rPr>
              <a:t>(20°C) = 2338 Pa</a:t>
            </a:r>
          </a:p>
          <a:p>
            <a:pPr algn="l" eaLnBrk="0" hangingPunct="0">
              <a:spcBef>
                <a:spcPct val="50000"/>
              </a:spcBef>
            </a:pPr>
            <a:r>
              <a:rPr lang="it-IT" sz="2400" b="1">
                <a:solidFill>
                  <a:schemeClr val="folHlink"/>
                </a:solidFill>
                <a:latin typeface="Arial" charset="0"/>
              </a:rPr>
              <a:t>p</a:t>
            </a:r>
            <a:r>
              <a:rPr lang="it-IT" sz="2400" b="1" baseline="-25000">
                <a:solidFill>
                  <a:schemeClr val="folHlink"/>
                </a:solidFill>
                <a:latin typeface="Arial" charset="0"/>
              </a:rPr>
              <a:t>vs</a:t>
            </a:r>
            <a:r>
              <a:rPr lang="it-IT" sz="2400" b="1">
                <a:solidFill>
                  <a:schemeClr val="folHlink"/>
                </a:solidFill>
                <a:latin typeface="Arial" charset="0"/>
              </a:rPr>
              <a:t>(2°C) = 714 Pa</a:t>
            </a:r>
          </a:p>
        </p:txBody>
      </p:sp>
      <p:sp>
        <p:nvSpPr>
          <p:cNvPr id="8" name="Text Box 7"/>
          <p:cNvSpPr txBox="1">
            <a:spLocks noChangeArrowheads="1"/>
          </p:cNvSpPr>
          <p:nvPr/>
        </p:nvSpPr>
        <p:spPr bwMode="auto">
          <a:xfrm>
            <a:off x="304800" y="2514600"/>
            <a:ext cx="5334000" cy="1004888"/>
          </a:xfrm>
          <a:prstGeom prst="rect">
            <a:avLst/>
          </a:prstGeom>
          <a:noFill/>
          <a:ln w="9525">
            <a:noFill/>
            <a:miter lim="800000"/>
            <a:headEnd/>
            <a:tailEnd/>
          </a:ln>
        </p:spPr>
        <p:txBody>
          <a:bodyPr>
            <a:spAutoFit/>
          </a:bodyPr>
          <a:lstStyle/>
          <a:p>
            <a:pPr algn="l" eaLnBrk="0" hangingPunct="0">
              <a:spcBef>
                <a:spcPct val="50000"/>
              </a:spcBef>
            </a:pPr>
            <a:r>
              <a:rPr lang="it-IT" sz="2400" b="1">
                <a:solidFill>
                  <a:schemeClr val="folHlink"/>
                </a:solidFill>
                <a:latin typeface="Arial" charset="0"/>
              </a:rPr>
              <a:t>p</a:t>
            </a:r>
            <a:r>
              <a:rPr lang="it-IT" sz="2400" b="1" baseline="-25000">
                <a:solidFill>
                  <a:schemeClr val="folHlink"/>
                </a:solidFill>
                <a:latin typeface="Arial" charset="0"/>
              </a:rPr>
              <a:t>vi</a:t>
            </a:r>
            <a:r>
              <a:rPr lang="it-IT" sz="2400" b="1">
                <a:solidFill>
                  <a:schemeClr val="folHlink"/>
                </a:solidFill>
                <a:latin typeface="Arial" charset="0"/>
              </a:rPr>
              <a:t> = </a:t>
            </a:r>
            <a:r>
              <a:rPr lang="it-IT" sz="2400" b="1" baseline="-25000">
                <a:solidFill>
                  <a:schemeClr val="folHlink"/>
                </a:solidFill>
                <a:latin typeface="Arial" charset="0"/>
              </a:rPr>
              <a:t> </a:t>
            </a:r>
            <a:r>
              <a:rPr lang="it-IT" sz="2400" b="1">
                <a:solidFill>
                  <a:schemeClr val="folHlink"/>
                </a:solidFill>
                <a:latin typeface="Arial" charset="0"/>
              </a:rPr>
              <a:t>p</a:t>
            </a:r>
            <a:r>
              <a:rPr lang="it-IT" sz="2400" b="1" baseline="-25000">
                <a:solidFill>
                  <a:schemeClr val="folHlink"/>
                </a:solidFill>
                <a:latin typeface="Arial" charset="0"/>
              </a:rPr>
              <a:t>vs</a:t>
            </a:r>
            <a:r>
              <a:rPr lang="it-IT" sz="2400" b="1">
                <a:solidFill>
                  <a:schemeClr val="folHlink"/>
                </a:solidFill>
                <a:latin typeface="Arial" charset="0"/>
              </a:rPr>
              <a:t>(20°C)*</a:t>
            </a:r>
            <a:r>
              <a:rPr lang="it-IT" sz="2400" b="1">
                <a:solidFill>
                  <a:schemeClr val="folHlink"/>
                </a:solidFill>
                <a:latin typeface="Arial" charset="0"/>
                <a:sym typeface="Symbol" pitchFamily="18" charset="2"/>
              </a:rPr>
              <a:t></a:t>
            </a:r>
            <a:r>
              <a:rPr lang="it-IT" sz="2400" b="1" baseline="-25000">
                <a:solidFill>
                  <a:schemeClr val="folHlink"/>
                </a:solidFill>
                <a:latin typeface="Arial" charset="0"/>
              </a:rPr>
              <a:t>i</a:t>
            </a:r>
            <a:r>
              <a:rPr lang="it-IT" sz="2400" b="1">
                <a:solidFill>
                  <a:schemeClr val="folHlink"/>
                </a:solidFill>
                <a:latin typeface="Arial" charset="0"/>
              </a:rPr>
              <a:t> =2338*0.5 =</a:t>
            </a:r>
          </a:p>
          <a:p>
            <a:pPr algn="l" eaLnBrk="0" hangingPunct="0">
              <a:spcBef>
                <a:spcPct val="50000"/>
              </a:spcBef>
            </a:pPr>
            <a:r>
              <a:rPr lang="it-IT" sz="2400" b="1">
                <a:solidFill>
                  <a:schemeClr val="folHlink"/>
                </a:solidFill>
                <a:latin typeface="Arial" charset="0"/>
              </a:rPr>
              <a:t>      =1169 Pa</a:t>
            </a:r>
          </a:p>
        </p:txBody>
      </p:sp>
      <p:sp>
        <p:nvSpPr>
          <p:cNvPr id="9" name="Text Box 9"/>
          <p:cNvSpPr txBox="1">
            <a:spLocks noChangeArrowheads="1"/>
          </p:cNvSpPr>
          <p:nvPr/>
        </p:nvSpPr>
        <p:spPr bwMode="auto">
          <a:xfrm>
            <a:off x="304800" y="5121275"/>
            <a:ext cx="8458200" cy="830997"/>
          </a:xfrm>
          <a:prstGeom prst="rect">
            <a:avLst/>
          </a:prstGeom>
          <a:noFill/>
          <a:ln w="9525">
            <a:noFill/>
            <a:miter lim="800000"/>
            <a:headEnd/>
            <a:tailEnd/>
          </a:ln>
        </p:spPr>
        <p:txBody>
          <a:bodyPr>
            <a:spAutoFit/>
          </a:bodyPr>
          <a:lstStyle/>
          <a:p>
            <a:pPr eaLnBrk="0" hangingPunct="0"/>
            <a:r>
              <a:rPr lang="en-US" sz="2400" b="1" dirty="0" smtClean="0">
                <a:solidFill>
                  <a:schemeClr val="folHlink"/>
                </a:solidFill>
                <a:latin typeface="Arial" charset="0"/>
              </a:rPr>
              <a:t>The driving force to move the vapor is</a:t>
            </a:r>
            <a:endParaRPr lang="it-IT" sz="2400" b="1" dirty="0" smtClean="0">
              <a:solidFill>
                <a:schemeClr val="folHlink"/>
              </a:solidFill>
              <a:latin typeface="Arial" charset="0"/>
            </a:endParaRPr>
          </a:p>
          <a:p>
            <a:pPr algn="l" eaLnBrk="0" hangingPunct="0"/>
            <a:r>
              <a:rPr lang="it-IT" sz="2400" b="1" dirty="0" smtClean="0">
                <a:solidFill>
                  <a:schemeClr val="folHlink"/>
                </a:solidFill>
                <a:latin typeface="Arial" charset="0"/>
                <a:sym typeface="Symbol" pitchFamily="18" charset="2"/>
              </a:rPr>
              <a:t></a:t>
            </a:r>
            <a:r>
              <a:rPr lang="it-IT" sz="2400" b="1" dirty="0" err="1">
                <a:solidFill>
                  <a:schemeClr val="folHlink"/>
                </a:solidFill>
                <a:latin typeface="Arial" charset="0"/>
              </a:rPr>
              <a:t>p</a:t>
            </a:r>
            <a:r>
              <a:rPr lang="it-IT" sz="2400" b="1" baseline="-25000" dirty="0" err="1">
                <a:solidFill>
                  <a:schemeClr val="folHlink"/>
                </a:solidFill>
                <a:latin typeface="Arial" charset="0"/>
              </a:rPr>
              <a:t>v</a:t>
            </a:r>
            <a:r>
              <a:rPr lang="it-IT" sz="2400" b="1" dirty="0">
                <a:solidFill>
                  <a:schemeClr val="folHlink"/>
                </a:solidFill>
                <a:latin typeface="Arial" charset="0"/>
              </a:rPr>
              <a:t> = 598 Pa</a:t>
            </a:r>
          </a:p>
        </p:txBody>
      </p:sp>
      <p:sp>
        <p:nvSpPr>
          <p:cNvPr id="10" name="AutoShape 10"/>
          <p:cNvSpPr>
            <a:spLocks noChangeArrowheads="1"/>
          </p:cNvSpPr>
          <p:nvPr/>
        </p:nvSpPr>
        <p:spPr bwMode="auto">
          <a:xfrm>
            <a:off x="5791200" y="3560763"/>
            <a:ext cx="2438400" cy="228600"/>
          </a:xfrm>
          <a:prstGeom prst="rightArrow">
            <a:avLst>
              <a:gd name="adj1" fmla="val 50000"/>
              <a:gd name="adj2" fmla="val 266667"/>
            </a:avLst>
          </a:prstGeom>
          <a:solidFill>
            <a:srgbClr val="66FFFF"/>
          </a:solidFill>
          <a:ln w="9525">
            <a:solidFill>
              <a:schemeClr val="tx1"/>
            </a:solidFill>
            <a:miter lim="800000"/>
            <a:headEnd/>
            <a:tailEnd/>
          </a:ln>
        </p:spPr>
        <p:txBody>
          <a:bodyPr wrap="none" anchor="ctr"/>
          <a:lstStyle/>
          <a:p>
            <a:endParaRPr lang="it-IT"/>
          </a:p>
        </p:txBody>
      </p:sp>
      <p:graphicFrame>
        <p:nvGraphicFramePr>
          <p:cNvPr id="11" name="Object 0"/>
          <p:cNvGraphicFramePr>
            <a:graphicFrameLocks noChangeAspect="1"/>
          </p:cNvGraphicFramePr>
          <p:nvPr/>
        </p:nvGraphicFramePr>
        <p:xfrm>
          <a:off x="6805613" y="2878138"/>
          <a:ext cx="442912" cy="476250"/>
        </p:xfrm>
        <a:graphic>
          <a:graphicData uri="http://schemas.openxmlformats.org/presentationml/2006/ole">
            <p:oleObj spid="_x0000_s52226" name="Equation" r:id="rId4" imgW="152280" imgH="164880" progId="Equation.DSMT4">
              <p:embed/>
            </p:oleObj>
          </a:graphicData>
        </a:graphic>
      </p:graphicFrame>
      <p:sp>
        <p:nvSpPr>
          <p:cNvPr id="12" name="Rectangle 12"/>
          <p:cNvSpPr>
            <a:spLocks noChangeArrowheads="1"/>
          </p:cNvSpPr>
          <p:nvPr/>
        </p:nvSpPr>
        <p:spPr bwMode="auto">
          <a:xfrm>
            <a:off x="304800" y="4495800"/>
            <a:ext cx="3810000" cy="457200"/>
          </a:xfrm>
          <a:prstGeom prst="rect">
            <a:avLst/>
          </a:prstGeom>
          <a:noFill/>
          <a:ln w="9525">
            <a:noFill/>
            <a:miter lim="800000"/>
            <a:headEnd/>
            <a:tailEnd/>
          </a:ln>
        </p:spPr>
        <p:txBody>
          <a:bodyPr>
            <a:spAutoFit/>
          </a:bodyPr>
          <a:lstStyle/>
          <a:p>
            <a:pPr algn="l" eaLnBrk="0" hangingPunct="0"/>
            <a:r>
              <a:rPr lang="it-IT" sz="2400" b="1">
                <a:solidFill>
                  <a:schemeClr val="folHlink"/>
                </a:solidFill>
                <a:latin typeface="Symbol" pitchFamily="18" charset="2"/>
              </a:rPr>
              <a:t>D</a:t>
            </a:r>
            <a:r>
              <a:rPr lang="it-IT" sz="2400" b="1">
                <a:solidFill>
                  <a:schemeClr val="folHlink"/>
                </a:solidFill>
                <a:latin typeface="Arial" charset="0"/>
              </a:rPr>
              <a:t>p</a:t>
            </a:r>
            <a:r>
              <a:rPr lang="it-IT" sz="2400" b="1" baseline="-25000">
                <a:solidFill>
                  <a:schemeClr val="folHlink"/>
                </a:solidFill>
                <a:latin typeface="Arial" charset="0"/>
              </a:rPr>
              <a:t>v</a:t>
            </a:r>
            <a:r>
              <a:rPr lang="it-IT" sz="2400" b="1">
                <a:solidFill>
                  <a:schemeClr val="folHlink"/>
                </a:solidFill>
                <a:latin typeface="Arial" charset="0"/>
              </a:rPr>
              <a:t> =1169-571 = 598 Pa</a:t>
            </a:r>
          </a:p>
        </p:txBody>
      </p:sp>
      <p:sp>
        <p:nvSpPr>
          <p:cNvPr id="14" name="Text Box 17"/>
          <p:cNvSpPr txBox="1">
            <a:spLocks noChangeArrowheads="1"/>
          </p:cNvSpPr>
          <p:nvPr/>
        </p:nvSpPr>
        <p:spPr bwMode="auto">
          <a:xfrm>
            <a:off x="304800" y="3763963"/>
            <a:ext cx="5334000" cy="457200"/>
          </a:xfrm>
          <a:prstGeom prst="rect">
            <a:avLst/>
          </a:prstGeom>
          <a:noFill/>
          <a:ln w="9525">
            <a:noFill/>
            <a:miter lim="800000"/>
            <a:headEnd/>
            <a:tailEnd/>
          </a:ln>
        </p:spPr>
        <p:txBody>
          <a:bodyPr>
            <a:spAutoFit/>
          </a:bodyPr>
          <a:lstStyle/>
          <a:p>
            <a:pPr algn="l" eaLnBrk="0" hangingPunct="0">
              <a:spcBef>
                <a:spcPct val="50000"/>
              </a:spcBef>
            </a:pPr>
            <a:r>
              <a:rPr lang="it-IT" sz="2400" b="1">
                <a:solidFill>
                  <a:schemeClr val="folHlink"/>
                </a:solidFill>
                <a:latin typeface="Arial" charset="0"/>
              </a:rPr>
              <a:t>p</a:t>
            </a:r>
            <a:r>
              <a:rPr lang="it-IT" sz="2400" b="1" baseline="-25000">
                <a:solidFill>
                  <a:schemeClr val="folHlink"/>
                </a:solidFill>
                <a:latin typeface="Arial" charset="0"/>
              </a:rPr>
              <a:t>ve</a:t>
            </a:r>
            <a:r>
              <a:rPr lang="it-IT" sz="2400" b="1">
                <a:solidFill>
                  <a:schemeClr val="folHlink"/>
                </a:solidFill>
                <a:latin typeface="Arial" charset="0"/>
              </a:rPr>
              <a:t>= p</a:t>
            </a:r>
            <a:r>
              <a:rPr lang="it-IT" sz="2400" b="1" baseline="-25000">
                <a:solidFill>
                  <a:schemeClr val="folHlink"/>
                </a:solidFill>
                <a:latin typeface="Arial" charset="0"/>
              </a:rPr>
              <a:t>vs</a:t>
            </a:r>
            <a:r>
              <a:rPr lang="it-IT" sz="2400" b="1">
                <a:solidFill>
                  <a:schemeClr val="folHlink"/>
                </a:solidFill>
                <a:latin typeface="Arial" charset="0"/>
              </a:rPr>
              <a:t>(2°C)*</a:t>
            </a:r>
            <a:r>
              <a:rPr lang="it-IT" sz="2400" b="1">
                <a:solidFill>
                  <a:schemeClr val="folHlink"/>
                </a:solidFill>
                <a:latin typeface="Arial" charset="0"/>
                <a:sym typeface="Symbol" pitchFamily="18" charset="2"/>
              </a:rPr>
              <a:t></a:t>
            </a:r>
            <a:r>
              <a:rPr lang="it-IT" sz="2400" b="1" baseline="-25000">
                <a:solidFill>
                  <a:schemeClr val="folHlink"/>
                </a:solidFill>
                <a:latin typeface="Arial" charset="0"/>
              </a:rPr>
              <a:t>e</a:t>
            </a:r>
            <a:r>
              <a:rPr lang="it-IT" sz="2400" b="1">
                <a:solidFill>
                  <a:schemeClr val="folHlink"/>
                </a:solidFill>
                <a:latin typeface="Arial" charset="0"/>
              </a:rPr>
              <a:t> =714*0.8 =571 Pa</a:t>
            </a:r>
          </a:p>
        </p:txBody>
      </p:sp>
      <p:graphicFrame>
        <p:nvGraphicFramePr>
          <p:cNvPr id="433152" name="Object 0"/>
          <p:cNvGraphicFramePr>
            <a:graphicFrameLocks noChangeAspect="1"/>
          </p:cNvGraphicFramePr>
          <p:nvPr/>
        </p:nvGraphicFramePr>
        <p:xfrm>
          <a:off x="6732240" y="1484784"/>
          <a:ext cx="395287" cy="879475"/>
        </p:xfrm>
        <a:graphic>
          <a:graphicData uri="http://schemas.openxmlformats.org/presentationml/2006/ole">
            <p:oleObj spid="_x0000_s52228" name="Equation" r:id="rId5" imgW="126720" imgH="304560" progId="Equation.DSMT4">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628650"/>
            <a:ext cx="8229600" cy="66675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3600" b="1" dirty="0" smtClean="0">
                <a:solidFill>
                  <a:schemeClr val="hlink"/>
                </a:solidFill>
                <a:effectLst>
                  <a:outerShdw blurRad="38100" dist="38100" dir="2700000" algn="tl">
                    <a:srgbClr val="000000">
                      <a:alpha val="43137"/>
                    </a:srgbClr>
                  </a:outerShdw>
                </a:effectLst>
                <a:latin typeface="Arial" charset="0"/>
              </a:rPr>
              <a:t>Composite wall in series</a:t>
            </a:r>
          </a:p>
        </p:txBody>
      </p:sp>
      <p:graphicFrame>
        <p:nvGraphicFramePr>
          <p:cNvPr id="5" name="Object 0"/>
          <p:cNvGraphicFramePr>
            <a:graphicFrameLocks noChangeAspect="1"/>
          </p:cNvGraphicFramePr>
          <p:nvPr>
            <p:ph sz="half" idx="4294967295"/>
          </p:nvPr>
        </p:nvGraphicFramePr>
        <p:xfrm>
          <a:off x="3131840" y="1628800"/>
          <a:ext cx="2879725" cy="1619250"/>
        </p:xfrm>
        <a:graphic>
          <a:graphicData uri="http://schemas.openxmlformats.org/presentationml/2006/ole">
            <p:oleObj spid="_x0000_s53250" name="Equation" r:id="rId3" imgW="812520" imgH="457200" progId="Equation.DSMT4">
              <p:embed/>
            </p:oleObj>
          </a:graphicData>
        </a:graphic>
      </p:graphicFrame>
      <p:sp>
        <p:nvSpPr>
          <p:cNvPr id="6" name="Rectangle 7"/>
          <p:cNvSpPr>
            <a:spLocks noChangeArrowheads="1"/>
          </p:cNvSpPr>
          <p:nvPr/>
        </p:nvSpPr>
        <p:spPr bwMode="auto">
          <a:xfrm>
            <a:off x="1619672" y="3861048"/>
            <a:ext cx="6681936" cy="666750"/>
          </a:xfrm>
          <a:prstGeom prst="rect">
            <a:avLst/>
          </a:prstGeom>
          <a:noFill/>
          <a:ln w="9525">
            <a:noFill/>
            <a:miter lim="800000"/>
            <a:headEnd/>
            <a:tailEnd/>
          </a:ln>
        </p:spPr>
        <p:txBody>
          <a:bodyPr/>
          <a:lstStyle/>
          <a:p>
            <a:pPr>
              <a:defRPr/>
            </a:pPr>
            <a:r>
              <a:rPr lang="en-US" sz="3600" b="1" dirty="0" smtClean="0">
                <a:solidFill>
                  <a:schemeClr val="hlink"/>
                </a:solidFill>
                <a:effectLst>
                  <a:outerShdw blurRad="38100" dist="38100" dir="2700000" algn="tl">
                    <a:srgbClr val="000000">
                      <a:alpha val="43137"/>
                    </a:srgbClr>
                  </a:outerShdw>
                </a:effectLst>
                <a:latin typeface="Arial" charset="0"/>
              </a:rPr>
              <a:t>Composite wall in </a:t>
            </a:r>
            <a:r>
              <a:rPr lang="it-IT" sz="3600" b="1" dirty="0" err="1" smtClean="0">
                <a:solidFill>
                  <a:schemeClr val="hlink"/>
                </a:solidFill>
                <a:effectLst>
                  <a:outerShdw blurRad="38100" dist="38100" dir="2700000" algn="tl">
                    <a:srgbClr val="000000"/>
                  </a:outerShdw>
                </a:effectLst>
                <a:latin typeface="Arial" charset="0"/>
              </a:rPr>
              <a:t>parallel</a:t>
            </a:r>
            <a:endParaRPr lang="it-IT" sz="3600" b="1" dirty="0">
              <a:solidFill>
                <a:schemeClr val="hlink"/>
              </a:solidFill>
              <a:effectLst>
                <a:outerShdw blurRad="38100" dist="38100" dir="2700000" algn="tl">
                  <a:srgbClr val="000000"/>
                </a:outerShdw>
              </a:effectLst>
              <a:latin typeface="Arial" charset="0"/>
            </a:endParaRPr>
          </a:p>
        </p:txBody>
      </p:sp>
      <p:graphicFrame>
        <p:nvGraphicFramePr>
          <p:cNvPr id="7" name="Object 1"/>
          <p:cNvGraphicFramePr>
            <a:graphicFrameLocks noChangeAspect="1"/>
          </p:cNvGraphicFramePr>
          <p:nvPr/>
        </p:nvGraphicFramePr>
        <p:xfrm>
          <a:off x="2746375" y="4848225"/>
          <a:ext cx="3668713" cy="974725"/>
        </p:xfrm>
        <a:graphic>
          <a:graphicData uri="http://schemas.openxmlformats.org/presentationml/2006/ole">
            <p:oleObj spid="_x0000_s53251" name="Equation" r:id="rId4" imgW="1002960" imgH="266400" progId="Equation.DSMT4">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27584" y="548680"/>
            <a:ext cx="7425815" cy="646331"/>
          </a:xfrm>
          <a:prstGeom prst="rect">
            <a:avLst/>
          </a:prstGeom>
        </p:spPr>
        <p:txBody>
          <a:bodyPr wrap="none">
            <a:spAutoFit/>
          </a:bodyPr>
          <a:lstStyle/>
          <a:p>
            <a:r>
              <a:rPr lang="it-IT" sz="3600" dirty="0" smtClean="0">
                <a:solidFill>
                  <a:schemeClr val="hlink"/>
                </a:solidFill>
                <a:latin typeface="Arial" charset="0"/>
                <a:ea typeface="+mj-ea"/>
                <a:cs typeface="+mj-cs"/>
              </a:rPr>
              <a:t>GENERATION OF WATER VAPOR</a:t>
            </a:r>
          </a:p>
        </p:txBody>
      </p:sp>
      <p:sp>
        <p:nvSpPr>
          <p:cNvPr id="5" name="Rettangolo 4"/>
          <p:cNvSpPr/>
          <p:nvPr/>
        </p:nvSpPr>
        <p:spPr>
          <a:xfrm>
            <a:off x="683568" y="1651591"/>
            <a:ext cx="8064896" cy="3046988"/>
          </a:xfrm>
          <a:prstGeom prst="rect">
            <a:avLst/>
          </a:prstGeom>
        </p:spPr>
        <p:txBody>
          <a:bodyPr wrap="square">
            <a:spAutoFit/>
          </a:bodyPr>
          <a:lstStyle/>
          <a:p>
            <a:pPr eaLnBrk="0" hangingPunct="0">
              <a:spcBef>
                <a:spcPct val="50000"/>
              </a:spcBef>
              <a:buClr>
                <a:schemeClr val="hlink"/>
              </a:buClr>
            </a:pPr>
            <a:r>
              <a:rPr lang="en-US" sz="2400" b="1" dirty="0" smtClean="0">
                <a:solidFill>
                  <a:schemeClr val="folHlink"/>
                </a:solidFill>
                <a:latin typeface="Arial" charset="0"/>
              </a:rPr>
              <a:t>The most common sources of latent heat that can cause an internal generation of water vapor in an ambient are:</a:t>
            </a:r>
            <a:r>
              <a:rPr lang="en-US" sz="2400" dirty="0" smtClean="0">
                <a:solidFill>
                  <a:schemeClr val="folHlink"/>
                </a:solidFill>
                <a:latin typeface="Times New Roman" pitchFamily="18" charset="0"/>
              </a:rPr>
              <a:t> </a:t>
            </a:r>
          </a:p>
          <a:p>
            <a:pPr eaLnBrk="0" hangingPunct="0">
              <a:spcBef>
                <a:spcPct val="50000"/>
              </a:spcBef>
              <a:buClr>
                <a:schemeClr val="hlink"/>
              </a:buClr>
              <a:buFont typeface="Wingdings" pitchFamily="2" charset="2"/>
              <a:buChar char="v"/>
            </a:pPr>
            <a:r>
              <a:rPr lang="it-IT" sz="2400" dirty="0" smtClean="0">
                <a:solidFill>
                  <a:schemeClr val="folHlink"/>
                </a:solidFill>
                <a:latin typeface="Times New Roman" pitchFamily="18" charset="0"/>
              </a:rPr>
              <a:t> </a:t>
            </a:r>
            <a:r>
              <a:rPr lang="en-US" sz="2400" b="1" dirty="0" smtClean="0">
                <a:solidFill>
                  <a:schemeClr val="folHlink"/>
                </a:solidFill>
                <a:latin typeface="Arial" charset="0"/>
              </a:rPr>
              <a:t>breathing and perspiration of people staying within the ambient</a:t>
            </a:r>
            <a:endParaRPr lang="it-IT" sz="2400" b="1" dirty="0" smtClean="0">
              <a:solidFill>
                <a:schemeClr val="folHlink"/>
              </a:solidFill>
              <a:latin typeface="Arial" charset="0"/>
            </a:endParaRPr>
          </a:p>
          <a:p>
            <a:pPr eaLnBrk="0" hangingPunct="0">
              <a:spcBef>
                <a:spcPct val="50000"/>
              </a:spcBef>
              <a:buClr>
                <a:schemeClr val="hlink"/>
              </a:buClr>
              <a:buFont typeface="Wingdings" pitchFamily="2" charset="2"/>
              <a:buChar char="v"/>
            </a:pPr>
            <a:r>
              <a:rPr lang="en-US" sz="2400" b="1" dirty="0" smtClean="0">
                <a:solidFill>
                  <a:schemeClr val="folHlink"/>
                </a:solidFill>
                <a:latin typeface="Arial" charset="0"/>
              </a:rPr>
              <a:t>some typical processes that take place inside a home, such as: </a:t>
            </a:r>
            <a:r>
              <a:rPr lang="it-IT" sz="2400" b="1" dirty="0" err="1" smtClean="0">
                <a:solidFill>
                  <a:schemeClr val="folHlink"/>
                </a:solidFill>
                <a:latin typeface="Arial" charset="0"/>
              </a:rPr>
              <a:t>cooking</a:t>
            </a:r>
            <a:r>
              <a:rPr lang="it-IT" sz="2400" b="1" dirty="0" smtClean="0">
                <a:solidFill>
                  <a:schemeClr val="folHlink"/>
                </a:solidFill>
                <a:latin typeface="Arial" charset="0"/>
              </a:rPr>
              <a:t> </a:t>
            </a:r>
            <a:r>
              <a:rPr lang="it-IT" sz="2400" b="1" dirty="0" err="1" smtClean="0">
                <a:solidFill>
                  <a:schemeClr val="folHlink"/>
                </a:solidFill>
                <a:latin typeface="Arial" charset="0"/>
              </a:rPr>
              <a:t>food</a:t>
            </a:r>
            <a:r>
              <a:rPr lang="it-IT" sz="2400" b="1" dirty="0" smtClean="0">
                <a:solidFill>
                  <a:schemeClr val="folHlink"/>
                </a:solidFill>
                <a:latin typeface="Arial" charset="0"/>
              </a:rPr>
              <a:t>, hot </a:t>
            </a:r>
            <a:r>
              <a:rPr lang="it-IT" sz="2400" b="1" dirty="0" err="1" smtClean="0">
                <a:solidFill>
                  <a:schemeClr val="folHlink"/>
                </a:solidFill>
                <a:latin typeface="Arial" charset="0"/>
              </a:rPr>
              <a:t>showers</a:t>
            </a:r>
            <a:r>
              <a:rPr lang="it-IT" sz="2400" b="1" dirty="0" smtClean="0">
                <a:solidFill>
                  <a:schemeClr val="folHlink"/>
                </a:solidFill>
                <a:latin typeface="Arial" charset="0"/>
              </a:rPr>
              <a:t>, and so on)</a:t>
            </a:r>
            <a:r>
              <a:rPr lang="it-IT" sz="2400" dirty="0" smtClean="0">
                <a:solidFill>
                  <a:schemeClr val="folHlink"/>
                </a:solidFill>
                <a:latin typeface="Times New Roman" pitchFamily="18" charset="0"/>
              </a:rPr>
              <a:t> </a:t>
            </a:r>
            <a:endParaRPr lang="it-IT" sz="2400" dirty="0">
              <a:solidFill>
                <a:schemeClr val="folHlink"/>
              </a:solidFill>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ChangeArrowheads="1"/>
          </p:cNvSpPr>
          <p:nvPr/>
        </p:nvSpPr>
        <p:spPr bwMode="auto">
          <a:xfrm>
            <a:off x="381000" y="177800"/>
            <a:ext cx="3113088" cy="946150"/>
          </a:xfrm>
          <a:prstGeom prst="rect">
            <a:avLst/>
          </a:prstGeom>
          <a:noFill/>
          <a:ln w="9525">
            <a:noFill/>
            <a:miter lim="800000"/>
            <a:headEnd/>
            <a:tailEnd/>
          </a:ln>
          <a:effectLst/>
        </p:spPr>
        <p:txBody>
          <a:bodyPr>
            <a:spAutoFit/>
          </a:bodyPr>
          <a:lstStyle/>
          <a:p>
            <a:r>
              <a:rPr lang="en-US" sz="2800" b="1" dirty="0">
                <a:solidFill>
                  <a:schemeClr val="accent1"/>
                </a:solidFill>
              </a:rPr>
              <a:t>DEW-POINT TEMPERATURE</a:t>
            </a:r>
          </a:p>
        </p:txBody>
      </p:sp>
      <p:pic>
        <p:nvPicPr>
          <p:cNvPr id="253955" name="Picture 3" descr="cen84959_14008"/>
          <p:cNvPicPr>
            <a:picLocks noChangeAspect="1" noChangeArrowheads="1"/>
          </p:cNvPicPr>
          <p:nvPr/>
        </p:nvPicPr>
        <p:blipFill>
          <a:blip r:embed="rId2" cstate="print"/>
          <a:srcRect/>
          <a:stretch>
            <a:fillRect/>
          </a:stretch>
        </p:blipFill>
        <p:spPr bwMode="auto">
          <a:xfrm>
            <a:off x="4343400" y="304800"/>
            <a:ext cx="4400550" cy="3835400"/>
          </a:xfrm>
          <a:prstGeom prst="rect">
            <a:avLst/>
          </a:prstGeom>
          <a:noFill/>
        </p:spPr>
      </p:pic>
      <p:sp>
        <p:nvSpPr>
          <p:cNvPr id="253956" name="Rectangle 4"/>
          <p:cNvSpPr>
            <a:spLocks noChangeArrowheads="1"/>
          </p:cNvSpPr>
          <p:nvPr/>
        </p:nvSpPr>
        <p:spPr bwMode="auto">
          <a:xfrm>
            <a:off x="4716016" y="4149080"/>
            <a:ext cx="4038600" cy="915987"/>
          </a:xfrm>
          <a:prstGeom prst="rect">
            <a:avLst/>
          </a:prstGeom>
          <a:noFill/>
          <a:ln w="9525">
            <a:noFill/>
            <a:miter lim="800000"/>
            <a:headEnd/>
            <a:tailEnd/>
          </a:ln>
          <a:effectLst/>
        </p:spPr>
        <p:txBody>
          <a:bodyPr>
            <a:spAutoFit/>
          </a:bodyPr>
          <a:lstStyle/>
          <a:p>
            <a:r>
              <a:rPr lang="en-US" dirty="0" smtClean="0">
                <a:solidFill>
                  <a:srgbClr val="3333FF"/>
                </a:solidFill>
              </a:rPr>
              <a:t>Constant-pressure </a:t>
            </a:r>
            <a:r>
              <a:rPr lang="en-US" dirty="0">
                <a:solidFill>
                  <a:srgbClr val="3333FF"/>
                </a:solidFill>
              </a:rPr>
              <a:t>cooling of moist</a:t>
            </a:r>
          </a:p>
          <a:p>
            <a:r>
              <a:rPr lang="en-US" dirty="0">
                <a:solidFill>
                  <a:srgbClr val="3333FF"/>
                </a:solidFill>
              </a:rPr>
              <a:t>air and the dew-point temperature on</a:t>
            </a:r>
          </a:p>
          <a:p>
            <a:r>
              <a:rPr lang="en-US" dirty="0">
                <a:solidFill>
                  <a:srgbClr val="3333FF"/>
                </a:solidFill>
              </a:rPr>
              <a:t>the </a:t>
            </a:r>
            <a:r>
              <a:rPr lang="en-US" i="1" dirty="0">
                <a:solidFill>
                  <a:srgbClr val="3333FF"/>
                </a:solidFill>
              </a:rPr>
              <a:t>T-s </a:t>
            </a:r>
            <a:r>
              <a:rPr lang="en-US" dirty="0">
                <a:solidFill>
                  <a:srgbClr val="3333FF"/>
                </a:solidFill>
              </a:rPr>
              <a:t>diagram of water.</a:t>
            </a:r>
          </a:p>
        </p:txBody>
      </p:sp>
      <p:sp>
        <p:nvSpPr>
          <p:cNvPr id="253957" name="Rectangle 5"/>
          <p:cNvSpPr>
            <a:spLocks noChangeArrowheads="1"/>
          </p:cNvSpPr>
          <p:nvPr/>
        </p:nvSpPr>
        <p:spPr bwMode="auto">
          <a:xfrm>
            <a:off x="381000" y="1109663"/>
            <a:ext cx="3657600" cy="1754326"/>
          </a:xfrm>
          <a:prstGeom prst="rect">
            <a:avLst/>
          </a:prstGeom>
          <a:noFill/>
          <a:ln w="9525">
            <a:noFill/>
            <a:miter lim="800000"/>
            <a:headEnd/>
            <a:tailEnd/>
          </a:ln>
          <a:effectLst/>
        </p:spPr>
        <p:txBody>
          <a:bodyPr>
            <a:spAutoFit/>
          </a:bodyPr>
          <a:lstStyle/>
          <a:p>
            <a:r>
              <a:rPr lang="en-US" b="1" dirty="0">
                <a:solidFill>
                  <a:schemeClr val="tx2">
                    <a:lumMod val="60000"/>
                    <a:lumOff val="40000"/>
                  </a:schemeClr>
                </a:solidFill>
              </a:rPr>
              <a:t>Dew-point temperature </a:t>
            </a:r>
            <a:r>
              <a:rPr lang="en-US" b="1" i="1" dirty="0" err="1">
                <a:solidFill>
                  <a:schemeClr val="tx2">
                    <a:lumMod val="60000"/>
                    <a:lumOff val="40000"/>
                  </a:schemeClr>
                </a:solidFill>
              </a:rPr>
              <a:t>T</a:t>
            </a:r>
            <a:r>
              <a:rPr lang="en-US" b="1" baseline="-25000" dirty="0" err="1">
                <a:solidFill>
                  <a:schemeClr val="tx2">
                    <a:lumMod val="60000"/>
                    <a:lumOff val="40000"/>
                  </a:schemeClr>
                </a:solidFill>
              </a:rPr>
              <a:t>dp</a:t>
            </a:r>
            <a:r>
              <a:rPr lang="en-US" b="1" dirty="0">
                <a:solidFill>
                  <a:schemeClr val="tx2">
                    <a:lumMod val="60000"/>
                    <a:lumOff val="40000"/>
                  </a:schemeClr>
                </a:solidFill>
              </a:rPr>
              <a:t>:</a:t>
            </a:r>
            <a:r>
              <a:rPr lang="en-US" dirty="0">
                <a:solidFill>
                  <a:schemeClr val="tx2">
                    <a:lumMod val="60000"/>
                    <a:lumOff val="40000"/>
                  </a:schemeClr>
                </a:solidFill>
              </a:rPr>
              <a:t>      </a:t>
            </a:r>
            <a:r>
              <a:rPr lang="en-US" i="1" dirty="0"/>
              <a:t>The temperature at which condensation begins when the air is cooled at constant pressure (i.e., </a:t>
            </a:r>
            <a:r>
              <a:rPr lang="en-US" dirty="0"/>
              <a:t>the saturation temperature of water corresponding to the vapor pressure.)</a:t>
            </a:r>
          </a:p>
        </p:txBody>
      </p:sp>
      <p:pic>
        <p:nvPicPr>
          <p:cNvPr id="253958" name="Picture 6"/>
          <p:cNvPicPr>
            <a:picLocks noChangeAspect="1" noChangeArrowheads="1"/>
          </p:cNvPicPr>
          <p:nvPr/>
        </p:nvPicPr>
        <p:blipFill>
          <a:blip r:embed="rId3" cstate="print"/>
          <a:srcRect/>
          <a:stretch>
            <a:fillRect/>
          </a:stretch>
        </p:blipFill>
        <p:spPr bwMode="auto">
          <a:xfrm>
            <a:off x="1752600" y="2989263"/>
            <a:ext cx="1955304" cy="458775"/>
          </a:xfrm>
          <a:prstGeom prst="rect">
            <a:avLst/>
          </a:prstGeom>
          <a:noFill/>
          <a:ln w="9525">
            <a:noFill/>
            <a:miter lim="800000"/>
            <a:headEnd/>
            <a:tailEnd/>
          </a:ln>
          <a:effectLst/>
        </p:spPr>
      </p:pic>
      <p:pic>
        <p:nvPicPr>
          <p:cNvPr id="253959" name="Picture 7" descr="cen84959_14009"/>
          <p:cNvPicPr>
            <a:picLocks noChangeAspect="1" noChangeArrowheads="1"/>
          </p:cNvPicPr>
          <p:nvPr/>
        </p:nvPicPr>
        <p:blipFill>
          <a:blip r:embed="rId4" cstate="print"/>
          <a:srcRect/>
          <a:stretch>
            <a:fillRect/>
          </a:stretch>
        </p:blipFill>
        <p:spPr bwMode="auto">
          <a:xfrm>
            <a:off x="395536" y="3501008"/>
            <a:ext cx="3352800" cy="2933700"/>
          </a:xfrm>
          <a:prstGeom prst="rect">
            <a:avLst/>
          </a:prstGeom>
          <a:noFill/>
        </p:spPr>
      </p:pic>
      <p:sp>
        <p:nvSpPr>
          <p:cNvPr id="253960" name="Rectangle 8"/>
          <p:cNvSpPr>
            <a:spLocks noChangeArrowheads="1"/>
          </p:cNvSpPr>
          <p:nvPr/>
        </p:nvSpPr>
        <p:spPr bwMode="auto">
          <a:xfrm>
            <a:off x="4211960" y="5157192"/>
            <a:ext cx="4464496" cy="1200329"/>
          </a:xfrm>
          <a:prstGeom prst="rect">
            <a:avLst/>
          </a:prstGeom>
          <a:noFill/>
          <a:ln w="9525">
            <a:noFill/>
            <a:miter lim="800000"/>
            <a:headEnd/>
            <a:tailEnd/>
          </a:ln>
          <a:effectLst/>
        </p:spPr>
        <p:txBody>
          <a:bodyPr wrap="square">
            <a:spAutoFit/>
          </a:bodyPr>
          <a:lstStyle/>
          <a:p>
            <a:r>
              <a:rPr lang="en-US" dirty="0">
                <a:solidFill>
                  <a:srgbClr val="3333FF"/>
                </a:solidFill>
              </a:rPr>
              <a:t>When the temperature of a cold drink is below the dew-point temperature of the surrounding air, </a:t>
            </a:r>
            <a:r>
              <a:rPr lang="en-US" dirty="0" smtClean="0">
                <a:solidFill>
                  <a:srgbClr val="3333FF"/>
                </a:solidFill>
              </a:rPr>
              <a:t>there are liquid droplets on the surface and the can  surface “sweats</a:t>
            </a:r>
            <a:r>
              <a:rPr lang="en-US" dirty="0">
                <a:solidFill>
                  <a:srgbClr val="3333FF"/>
                </a:solidFill>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27584" y="548680"/>
            <a:ext cx="7425815" cy="646331"/>
          </a:xfrm>
          <a:prstGeom prst="rect">
            <a:avLst/>
          </a:prstGeom>
        </p:spPr>
        <p:txBody>
          <a:bodyPr wrap="none">
            <a:spAutoFit/>
          </a:bodyPr>
          <a:lstStyle/>
          <a:p>
            <a:r>
              <a:rPr lang="it-IT" sz="3600" dirty="0" smtClean="0">
                <a:solidFill>
                  <a:schemeClr val="hlink"/>
                </a:solidFill>
                <a:latin typeface="Arial" charset="0"/>
                <a:ea typeface="+mj-ea"/>
                <a:cs typeface="+mj-cs"/>
              </a:rPr>
              <a:t>GENERATION OF WATER VAPOR</a:t>
            </a:r>
          </a:p>
        </p:txBody>
      </p:sp>
      <p:graphicFrame>
        <p:nvGraphicFramePr>
          <p:cNvPr id="5" name="Group 3"/>
          <p:cNvGraphicFramePr>
            <a:graphicFrameLocks noGrp="1"/>
          </p:cNvGraphicFramePr>
          <p:nvPr/>
        </p:nvGraphicFramePr>
        <p:xfrm>
          <a:off x="615950" y="1263650"/>
          <a:ext cx="7772400" cy="5048570"/>
        </p:xfrm>
        <a:graphic>
          <a:graphicData uri="http://schemas.openxmlformats.org/drawingml/2006/table">
            <a:tbl>
              <a:tblPr/>
              <a:tblGrid>
                <a:gridCol w="3962400"/>
                <a:gridCol w="3810000"/>
              </a:tblGrid>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dirty="0" smtClean="0">
                          <a:ln>
                            <a:noFill/>
                          </a:ln>
                          <a:solidFill>
                            <a:schemeClr val="hlink"/>
                          </a:solidFill>
                          <a:effectLst>
                            <a:outerShdw blurRad="38100" dist="38100" dir="2700000" algn="tl">
                              <a:srgbClr val="000000"/>
                            </a:outerShdw>
                          </a:effectLst>
                          <a:latin typeface="Arial" charset="0"/>
                        </a:rPr>
                        <a:t>Reason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dirty="0" smtClean="0">
                          <a:ln>
                            <a:noFill/>
                          </a:ln>
                          <a:solidFill>
                            <a:schemeClr val="hlink"/>
                          </a:solidFill>
                          <a:effectLst>
                            <a:outerShdw blurRad="38100" dist="38100" dir="2700000" algn="tl">
                              <a:srgbClr val="000000"/>
                            </a:outerShdw>
                          </a:effectLst>
                          <a:latin typeface="Arial" charset="0"/>
                        </a:rPr>
                        <a:t>Quantity</a:t>
                      </a:r>
                      <a:endParaRPr kumimoji="0" lang="en-US" sz="2000" b="1" i="0" u="none" strike="noStrike" cap="none" normalizeH="0" baseline="0" noProof="0" dirty="0" smtClean="0">
                        <a:ln>
                          <a:noFill/>
                        </a:ln>
                        <a:solidFill>
                          <a:schemeClr val="hlink"/>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dirty="0" smtClean="0">
                          <a:ln>
                            <a:noFill/>
                          </a:ln>
                          <a:solidFill>
                            <a:schemeClr val="folHlink"/>
                          </a:solidFill>
                          <a:effectLst>
                            <a:outerShdw blurRad="38100" dist="38100" dir="2700000" algn="tl">
                              <a:srgbClr val="000000"/>
                            </a:outerShdw>
                          </a:effectLst>
                          <a:latin typeface="Arial" charset="0"/>
                          <a:cs typeface="Arial" charset="0"/>
                        </a:rPr>
                        <a:t>g/h</a:t>
                      </a:r>
                      <a:endParaRPr kumimoji="0" lang="en-US" sz="2000" b="1" i="0" u="none" strike="noStrike" cap="none" normalizeH="0" baseline="0" noProof="0" dirty="0" smtClean="0">
                        <a:ln>
                          <a:noFill/>
                        </a:ln>
                        <a:solidFill>
                          <a:schemeClr val="folHlink"/>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dirty="0" smtClean="0">
                          <a:ln>
                            <a:noFill/>
                          </a:ln>
                          <a:solidFill>
                            <a:schemeClr val="hlink"/>
                          </a:solidFill>
                          <a:effectLst>
                            <a:outerShdw blurRad="38100" dist="38100" dir="2700000" algn="tl">
                              <a:srgbClr val="000000"/>
                            </a:outerShdw>
                          </a:effectLst>
                          <a:latin typeface="Arial" charset="0"/>
                        </a:rPr>
                        <a:t>Gas cooker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1" i="0" u="none" strike="noStrike" cap="none" normalizeH="0" baseline="0" noProof="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dirty="0" smtClean="0">
                          <a:ln>
                            <a:noFill/>
                          </a:ln>
                          <a:solidFill>
                            <a:schemeClr val="folHlink"/>
                          </a:solidFill>
                          <a:effectLst>
                            <a:outerShdw blurRad="38100" dist="38100" dir="2700000" algn="tl">
                              <a:srgbClr val="000000"/>
                            </a:outerShdw>
                          </a:effectLst>
                          <a:latin typeface="Arial" charset="0"/>
                        </a:rPr>
                        <a:t>- small (about 5 cm)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smtClean="0">
                          <a:ln>
                            <a:noFill/>
                          </a:ln>
                          <a:solidFill>
                            <a:schemeClr val="folHlink"/>
                          </a:solidFill>
                          <a:effectLst>
                            <a:outerShdw blurRad="38100" dist="38100" dir="2700000" algn="tl">
                              <a:srgbClr val="000000"/>
                            </a:outerShdw>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dirty="0" smtClean="0">
                          <a:ln>
                            <a:noFill/>
                          </a:ln>
                          <a:solidFill>
                            <a:schemeClr val="folHlink"/>
                          </a:solidFill>
                          <a:effectLst>
                            <a:outerShdw blurRad="38100" dist="38100" dir="2700000" algn="tl">
                              <a:srgbClr val="000000"/>
                            </a:outerShdw>
                          </a:effectLst>
                          <a:latin typeface="Arial" charset="0"/>
                        </a:rPr>
                        <a:t>- medium (about 9 cm)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smtClean="0">
                          <a:ln>
                            <a:noFill/>
                          </a:ln>
                          <a:solidFill>
                            <a:schemeClr val="folHlink"/>
                          </a:solidFill>
                          <a:effectLst>
                            <a:outerShdw blurRad="38100" dist="38100" dir="2700000" algn="tl">
                              <a:srgbClr val="000000"/>
                            </a:outerShdw>
                          </a:effectLst>
                          <a:latin typeface="Arial"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dirty="0" smtClean="0">
                          <a:ln>
                            <a:noFill/>
                          </a:ln>
                          <a:solidFill>
                            <a:schemeClr val="folHlink"/>
                          </a:solidFill>
                          <a:effectLst>
                            <a:outerShdw blurRad="38100" dist="38100" dir="2700000" algn="tl">
                              <a:srgbClr val="000000"/>
                            </a:outerShdw>
                          </a:effectLst>
                          <a:latin typeface="Arial" charset="0"/>
                        </a:rPr>
                        <a:t>- large (about 16 cm)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smtClean="0">
                          <a:ln>
                            <a:noFill/>
                          </a:ln>
                          <a:solidFill>
                            <a:schemeClr val="folHlink"/>
                          </a:solidFill>
                          <a:effectLst>
                            <a:outerShdw blurRad="38100" dist="38100" dir="2700000" algn="tl">
                              <a:srgbClr val="000000"/>
                            </a:outerShdw>
                          </a:effectLst>
                          <a:latin typeface="Arial"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dirty="0" smtClean="0">
                          <a:ln>
                            <a:noFill/>
                          </a:ln>
                          <a:solidFill>
                            <a:schemeClr val="hlink"/>
                          </a:solidFill>
                          <a:effectLst>
                            <a:outerShdw blurRad="38100" dist="38100" dir="2700000" algn="tl">
                              <a:srgbClr val="000000"/>
                            </a:outerShdw>
                          </a:effectLst>
                          <a:latin typeface="Arial" charset="0"/>
                        </a:rPr>
                        <a:t>Food cooking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1" i="0" u="none" strike="noStrike" cap="none" normalizeH="0" baseline="0" noProof="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dirty="0" smtClean="0">
                          <a:ln>
                            <a:noFill/>
                          </a:ln>
                          <a:solidFill>
                            <a:schemeClr val="folHlink"/>
                          </a:solidFill>
                          <a:effectLst>
                            <a:outerShdw blurRad="38100" dist="38100" dir="2700000" algn="tl">
                              <a:srgbClr val="000000"/>
                            </a:outerShdw>
                          </a:effectLst>
                          <a:latin typeface="Arial" charset="0"/>
                        </a:rPr>
                        <a:t>- pot without lid, d=20 cm, with boiling water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smtClean="0">
                          <a:ln>
                            <a:noFill/>
                          </a:ln>
                          <a:solidFill>
                            <a:schemeClr val="folHlink"/>
                          </a:solidFill>
                          <a:effectLst>
                            <a:outerShdw blurRad="38100" dist="38100" dir="2700000" algn="tl">
                              <a:srgbClr val="000000"/>
                            </a:outerShdw>
                          </a:effectLst>
                          <a:latin typeface="Arial" charset="0"/>
                        </a:rPr>
                        <a:t>900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dirty="0" smtClean="0">
                          <a:ln>
                            <a:noFill/>
                          </a:ln>
                          <a:solidFill>
                            <a:schemeClr val="folHlink"/>
                          </a:solidFill>
                          <a:effectLst>
                            <a:outerShdw blurRad="38100" dist="38100" dir="2700000" algn="tl">
                              <a:srgbClr val="000000"/>
                            </a:outerShdw>
                          </a:effectLst>
                          <a:latin typeface="Arial" charset="0"/>
                        </a:rPr>
                        <a:t>- Pot with lid, d=20 cm, with boiling water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smtClean="0">
                          <a:ln>
                            <a:noFill/>
                          </a:ln>
                          <a:solidFill>
                            <a:schemeClr val="folHlink"/>
                          </a:solidFill>
                          <a:effectLst>
                            <a:outerShdw blurRad="38100" dist="38100" dir="2700000" algn="tl">
                              <a:srgbClr val="000000"/>
                            </a:outerShdw>
                          </a:effectLst>
                          <a:latin typeface="Arial" charset="0"/>
                        </a:rPr>
                        <a:t>350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dirty="0" smtClean="0">
                          <a:ln>
                            <a:noFill/>
                          </a:ln>
                          <a:solidFill>
                            <a:schemeClr val="folHlink"/>
                          </a:solidFill>
                          <a:effectLst>
                            <a:outerShdw blurRad="38100" dist="38100" dir="2700000" algn="tl">
                              <a:srgbClr val="000000"/>
                            </a:outerShdw>
                          </a:effectLst>
                          <a:latin typeface="Arial" charset="0"/>
                        </a:rPr>
                        <a:t>- Used mean 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dirty="0" smtClean="0">
                          <a:ln>
                            <a:noFill/>
                          </a:ln>
                          <a:solidFill>
                            <a:schemeClr val="folHlink"/>
                          </a:solidFill>
                          <a:effectLst>
                            <a:outerShdw blurRad="38100" dist="38100" dir="2700000" algn="tl">
                              <a:srgbClr val="000000"/>
                            </a:outerShdw>
                          </a:effectLst>
                          <a:latin typeface="Arial"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noGrp="1"/>
          </p:cNvGraphicFramePr>
          <p:nvPr/>
        </p:nvGraphicFramePr>
        <p:xfrm>
          <a:off x="251520" y="1165817"/>
          <a:ext cx="8686800" cy="5143503"/>
        </p:xfrm>
        <a:graphic>
          <a:graphicData uri="http://schemas.openxmlformats.org/drawingml/2006/table">
            <a:tbl>
              <a:tblPr/>
              <a:tblGrid>
                <a:gridCol w="5256584"/>
                <a:gridCol w="3430216"/>
              </a:tblGrid>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err="1" smtClean="0">
                          <a:ln>
                            <a:noFill/>
                          </a:ln>
                          <a:solidFill>
                            <a:schemeClr val="hlink"/>
                          </a:solidFill>
                          <a:effectLst>
                            <a:outerShdw blurRad="38100" dist="38100" dir="2700000" algn="tl">
                              <a:srgbClr val="000000"/>
                            </a:outerShdw>
                          </a:effectLst>
                          <a:latin typeface="Arial" charset="0"/>
                        </a:rPr>
                        <a:t>Reason</a:t>
                      </a:r>
                      <a:endParaRPr kumimoji="0" lang="it-IT" sz="2000" b="1" i="0" u="none" strike="noStrike" cap="none" normalizeH="0" baseline="0" dirty="0" smtClean="0">
                        <a:ln>
                          <a:noFill/>
                        </a:ln>
                        <a:solidFill>
                          <a:schemeClr val="hlink"/>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err="1" smtClean="0">
                          <a:ln>
                            <a:noFill/>
                          </a:ln>
                          <a:solidFill>
                            <a:schemeClr val="hlink"/>
                          </a:solidFill>
                          <a:effectLst>
                            <a:outerShdw blurRad="38100" dist="38100" dir="2700000" algn="tl">
                              <a:srgbClr val="000000"/>
                            </a:outerShdw>
                          </a:effectLst>
                          <a:latin typeface="Arial" charset="0"/>
                        </a:rPr>
                        <a:t>Quantity</a:t>
                      </a:r>
                      <a:endParaRPr kumimoji="0" lang="it-IT" sz="2000" b="1" i="0" u="none" strike="noStrike" cap="none" normalizeH="0" baseline="0" dirty="0" smtClean="0">
                        <a:ln>
                          <a:noFill/>
                        </a:ln>
                        <a:solidFill>
                          <a:schemeClr val="hlink"/>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outerShdw blurRad="38100" dist="38100" dir="2700000" algn="tl">
                              <a:srgbClr val="000000"/>
                            </a:outerShdw>
                          </a:effectLst>
                          <a:latin typeface="Arial" charset="0"/>
                          <a:cs typeface="Arial" charset="0"/>
                        </a:rPr>
                        <a:t>g/h</a:t>
                      </a:r>
                      <a:endParaRPr kumimoji="0" lang="it-IT" sz="2000" b="1" i="0" u="none" strike="noStrike" cap="none" normalizeH="0" baseline="0" dirty="0" smtClean="0">
                        <a:ln>
                          <a:noFill/>
                        </a:ln>
                        <a:solidFill>
                          <a:schemeClr val="folHlink"/>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smtClean="0">
                          <a:ln>
                            <a:noFill/>
                          </a:ln>
                          <a:solidFill>
                            <a:schemeClr val="folHlink"/>
                          </a:solidFill>
                          <a:effectLst>
                            <a:outerShdw blurRad="38100" dist="38100" dir="2700000" algn="tl">
                              <a:srgbClr val="000000"/>
                            </a:outerShdw>
                          </a:effectLst>
                          <a:latin typeface="Arial" charset="0"/>
                        </a:rPr>
                        <a:t>Hot shower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outerShdw blurRad="38100" dist="38100" dir="2700000" algn="tl">
                              <a:srgbClr val="000000"/>
                            </a:outerShdw>
                          </a:effectLst>
                          <a:latin typeface="Arial" charset="0"/>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smtClean="0">
                          <a:ln>
                            <a:noFill/>
                          </a:ln>
                          <a:solidFill>
                            <a:schemeClr val="folHlink"/>
                          </a:solidFill>
                          <a:effectLst>
                            <a:outerShdw blurRad="38100" dist="38100" dir="2700000" algn="tl">
                              <a:srgbClr val="000000"/>
                            </a:outerShdw>
                          </a:effectLst>
                          <a:latin typeface="Arial" charset="0"/>
                        </a:rPr>
                        <a:t>Hot bath in tub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outerShdw blurRad="38100" dist="38100" dir="2700000" algn="tl">
                              <a:srgbClr val="000000"/>
                            </a:outerShdw>
                          </a:effectLst>
                          <a:latin typeface="Arial"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smtClean="0">
                          <a:ln>
                            <a:noFill/>
                          </a:ln>
                          <a:solidFill>
                            <a:schemeClr val="hlink"/>
                          </a:solidFill>
                          <a:effectLst>
                            <a:outerShdw blurRad="38100" dist="38100" dir="2700000" algn="tl">
                              <a:srgbClr val="000000"/>
                            </a:outerShdw>
                          </a:effectLst>
                          <a:latin typeface="Arial" charset="0"/>
                        </a:rPr>
                        <a:t>Clothes hung out to dry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it-IT" sz="20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smtClean="0">
                          <a:ln>
                            <a:noFill/>
                          </a:ln>
                          <a:solidFill>
                            <a:schemeClr val="folHlink"/>
                          </a:solidFill>
                          <a:effectLst>
                            <a:outerShdw blurRad="38100" dist="38100" dir="2700000" algn="tl">
                              <a:srgbClr val="000000"/>
                            </a:outerShdw>
                          </a:effectLst>
                          <a:latin typeface="Arial" charset="0"/>
                        </a:rPr>
                        <a:t>- 5 kg in environment at 20°C and  </a:t>
                      </a:r>
                      <a:r>
                        <a:rPr kumimoji="0" lang="en-US" sz="2000" b="1" i="0" u="none" strike="noStrike" cap="none" normalizeH="0" baseline="0" noProof="0" smtClean="0">
                          <a:ln>
                            <a:noFill/>
                          </a:ln>
                          <a:solidFill>
                            <a:schemeClr val="folHlink"/>
                          </a:solidFill>
                          <a:effectLst>
                            <a:outerShdw blurRad="38100" dist="38100" dir="2700000" algn="tl">
                              <a:srgbClr val="000000"/>
                            </a:outerShdw>
                          </a:effectLst>
                          <a:latin typeface="Arial" charset="0"/>
                          <a:sym typeface="Symbol" pitchFamily="18" charset="2"/>
                        </a:rPr>
                        <a:t>=40% </a:t>
                      </a:r>
                      <a:endParaRPr kumimoji="0" lang="en-US" sz="2000" b="1" i="0" u="none" strike="noStrike" cap="none" normalizeH="0" baseline="0" noProof="0" smtClean="0">
                        <a:ln>
                          <a:noFill/>
                        </a:ln>
                        <a:solidFill>
                          <a:schemeClr val="folHlink"/>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outerShdw blurRad="38100" dist="38100" dir="2700000" algn="tl">
                              <a:srgbClr val="000000"/>
                            </a:outerShdw>
                          </a:effectLst>
                          <a:latin typeface="Arial"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smtClean="0">
                          <a:ln>
                            <a:noFill/>
                          </a:ln>
                          <a:solidFill>
                            <a:schemeClr val="hlink"/>
                          </a:solidFill>
                          <a:effectLst>
                            <a:outerShdw blurRad="38100" dist="38100" dir="2700000" algn="tl">
                              <a:srgbClr val="000000"/>
                            </a:outerShdw>
                          </a:effectLst>
                          <a:latin typeface="Arial" charset="0"/>
                        </a:rPr>
                        <a:t>People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it-IT" sz="20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smtClean="0">
                          <a:ln>
                            <a:noFill/>
                          </a:ln>
                          <a:solidFill>
                            <a:schemeClr val="folHlink"/>
                          </a:solidFill>
                          <a:effectLst>
                            <a:outerShdw blurRad="38100" dist="38100" dir="2700000" algn="tl">
                              <a:srgbClr val="000000"/>
                            </a:outerShdw>
                          </a:effectLst>
                          <a:latin typeface="Arial" charset="0"/>
                        </a:rPr>
                        <a:t>- In rest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outerShdw blurRad="38100" dist="38100" dir="2700000" algn="tl">
                              <a:srgbClr val="000000"/>
                            </a:outerShdw>
                          </a:effectLst>
                          <a:latin typeface="Arial"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smtClean="0">
                          <a:ln>
                            <a:noFill/>
                          </a:ln>
                          <a:solidFill>
                            <a:schemeClr val="folHlink"/>
                          </a:solidFill>
                          <a:effectLst>
                            <a:outerShdw blurRad="38100" dist="38100" dir="2700000" algn="tl">
                              <a:srgbClr val="000000"/>
                            </a:outerShdw>
                          </a:effectLst>
                          <a:latin typeface="Arial" charset="0"/>
                        </a:rPr>
                        <a:t>- In light activity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outerShdw blurRad="38100" dist="38100" dir="2700000" algn="tl">
                              <a:srgbClr val="000000"/>
                            </a:outerShdw>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smtClean="0">
                          <a:ln>
                            <a:noFill/>
                          </a:ln>
                          <a:solidFill>
                            <a:schemeClr val="folHlink"/>
                          </a:solidFill>
                          <a:effectLst>
                            <a:outerShdw blurRad="38100" dist="38100" dir="2700000" algn="tl">
                              <a:srgbClr val="000000"/>
                            </a:outerShdw>
                          </a:effectLst>
                          <a:latin typeface="Arial" charset="0"/>
                        </a:rPr>
                        <a:t>- in light work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outerShdw blurRad="38100" dist="38100" dir="2700000" algn="tl">
                              <a:srgbClr val="000000"/>
                            </a:outerShdw>
                          </a:effectLst>
                          <a:latin typeface="Arial"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dirty="0" smtClean="0">
                          <a:ln>
                            <a:noFill/>
                          </a:ln>
                          <a:solidFill>
                            <a:schemeClr val="folHlink"/>
                          </a:solidFill>
                          <a:effectLst>
                            <a:outerShdw blurRad="38100" dist="38100" dir="2700000" algn="tl">
                              <a:srgbClr val="000000"/>
                            </a:outerShdw>
                          </a:effectLst>
                          <a:latin typeface="Arial" charset="0"/>
                        </a:rPr>
                        <a:t>- In heavy work or gymnastics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outerShdw blurRad="38100" dist="38100" dir="2700000" algn="tl">
                              <a:srgbClr val="000000"/>
                            </a:outerShdw>
                          </a:effectLst>
                          <a:latin typeface="Arial"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ttangolo 4"/>
          <p:cNvSpPr/>
          <p:nvPr/>
        </p:nvSpPr>
        <p:spPr>
          <a:xfrm>
            <a:off x="827584" y="404664"/>
            <a:ext cx="7425815" cy="646331"/>
          </a:xfrm>
          <a:prstGeom prst="rect">
            <a:avLst/>
          </a:prstGeom>
        </p:spPr>
        <p:txBody>
          <a:bodyPr wrap="none">
            <a:spAutoFit/>
          </a:bodyPr>
          <a:lstStyle/>
          <a:p>
            <a:r>
              <a:rPr lang="it-IT" sz="3600" dirty="0" smtClean="0">
                <a:solidFill>
                  <a:schemeClr val="hlink"/>
                </a:solidFill>
                <a:latin typeface="Arial" charset="0"/>
                <a:ea typeface="+mj-ea"/>
                <a:cs typeface="+mj-cs"/>
              </a:rPr>
              <a:t>GENERATION OF WATER VAPOR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52400" y="2326432"/>
            <a:ext cx="8524056" cy="4154984"/>
          </a:xfrm>
          <a:prstGeom prst="rect">
            <a:avLst/>
          </a:prstGeom>
          <a:noFill/>
          <a:ln w="9525">
            <a:noFill/>
            <a:miter lim="800000"/>
            <a:headEnd/>
            <a:tailEnd/>
          </a:ln>
        </p:spPr>
        <p:txBody>
          <a:bodyPr wrap="square">
            <a:spAutoFit/>
          </a:bodyPr>
          <a:lstStyle/>
          <a:p>
            <a:pPr eaLnBrk="0" hangingPunct="0">
              <a:spcBef>
                <a:spcPct val="50000"/>
              </a:spcBef>
              <a:buClr>
                <a:schemeClr val="hlink"/>
              </a:buClr>
            </a:pPr>
            <a:r>
              <a:rPr lang="en-US" sz="2400" b="1" dirty="0" smtClean="0">
                <a:solidFill>
                  <a:schemeClr val="folHlink"/>
                </a:solidFill>
                <a:latin typeface="Arial" charset="0"/>
              </a:rPr>
              <a:t>The temperature and humidity verification of a wall is carried out by assigning the following boundary conditions </a:t>
            </a:r>
            <a:r>
              <a:rPr lang="it-IT" sz="2400" b="1" dirty="0" smtClean="0">
                <a:solidFill>
                  <a:schemeClr val="folHlink"/>
                </a:solidFill>
                <a:latin typeface="Arial" charset="0"/>
              </a:rPr>
              <a:t>:</a:t>
            </a:r>
            <a:endParaRPr lang="it-IT" sz="2400" b="1" dirty="0">
              <a:solidFill>
                <a:schemeClr val="folHlink"/>
              </a:solidFill>
              <a:latin typeface="Arial" charset="0"/>
            </a:endParaRPr>
          </a:p>
          <a:p>
            <a:pPr eaLnBrk="0" hangingPunct="0">
              <a:spcBef>
                <a:spcPct val="50000"/>
              </a:spcBef>
              <a:buClr>
                <a:schemeClr val="hlink"/>
              </a:buClr>
              <a:buFont typeface="Wingdings" pitchFamily="2" charset="2"/>
              <a:buChar char="Ø"/>
            </a:pPr>
            <a:r>
              <a:rPr lang="it-IT" sz="2400" dirty="0" smtClean="0">
                <a:solidFill>
                  <a:schemeClr val="folHlink"/>
                </a:solidFill>
                <a:latin typeface="Times New Roman" pitchFamily="18" charset="0"/>
              </a:rPr>
              <a:t>  </a:t>
            </a:r>
            <a:r>
              <a:rPr lang="en-US" sz="2400" b="1" dirty="0" smtClean="0">
                <a:solidFill>
                  <a:schemeClr val="folHlink"/>
                </a:solidFill>
                <a:latin typeface="Arial" charset="0"/>
              </a:rPr>
              <a:t>outside temperature equal to the monthly average outdoor temperature reported for the individual locations in the specific regulations</a:t>
            </a:r>
            <a:endParaRPr lang="it-IT" sz="2400" b="1" dirty="0">
              <a:solidFill>
                <a:schemeClr val="folHlink"/>
              </a:solidFill>
              <a:latin typeface="Arial" charset="0"/>
            </a:endParaRPr>
          </a:p>
          <a:p>
            <a:pPr algn="l" eaLnBrk="0" hangingPunct="0">
              <a:spcBef>
                <a:spcPct val="50000"/>
              </a:spcBef>
              <a:buClr>
                <a:schemeClr val="hlink"/>
              </a:buClr>
              <a:buFont typeface="Wingdings" pitchFamily="2" charset="2"/>
              <a:buChar char="Ø"/>
            </a:pPr>
            <a:r>
              <a:rPr lang="en-US" sz="2400" b="1" dirty="0" smtClean="0">
                <a:solidFill>
                  <a:schemeClr val="folHlink"/>
                </a:solidFill>
                <a:latin typeface="Arial" charset="0"/>
              </a:rPr>
              <a:t> external relative humidity equal to 90</a:t>
            </a:r>
            <a:r>
              <a:rPr lang="it-IT" sz="2400" b="1" dirty="0" smtClean="0">
                <a:solidFill>
                  <a:schemeClr val="folHlink"/>
                </a:solidFill>
                <a:latin typeface="Arial" charset="0"/>
              </a:rPr>
              <a:t>%</a:t>
            </a:r>
            <a:endParaRPr lang="it-IT" sz="2400" b="1" dirty="0">
              <a:solidFill>
                <a:schemeClr val="folHlink"/>
              </a:solidFill>
              <a:latin typeface="Arial" charset="0"/>
            </a:endParaRPr>
          </a:p>
          <a:p>
            <a:pPr algn="l" eaLnBrk="0" hangingPunct="0">
              <a:spcBef>
                <a:spcPct val="50000"/>
              </a:spcBef>
              <a:buClr>
                <a:schemeClr val="hlink"/>
              </a:buClr>
              <a:buFont typeface="Wingdings" pitchFamily="2" charset="2"/>
              <a:buChar char="Ø"/>
            </a:pPr>
            <a:r>
              <a:rPr lang="it-IT" sz="2400" b="1" dirty="0">
                <a:solidFill>
                  <a:schemeClr val="folHlink"/>
                </a:solidFill>
                <a:latin typeface="Arial" charset="0"/>
              </a:rPr>
              <a:t> </a:t>
            </a:r>
            <a:r>
              <a:rPr lang="en-US" sz="2400" b="1" dirty="0" smtClean="0">
                <a:solidFill>
                  <a:schemeClr val="folHlink"/>
                </a:solidFill>
                <a:latin typeface="Arial" charset="0"/>
              </a:rPr>
              <a:t>internal air temperature equal to 20°C</a:t>
            </a:r>
          </a:p>
          <a:p>
            <a:pPr eaLnBrk="0" hangingPunct="0">
              <a:spcBef>
                <a:spcPct val="50000"/>
              </a:spcBef>
              <a:buClr>
                <a:schemeClr val="hlink"/>
              </a:buClr>
              <a:buFont typeface="Wingdings" pitchFamily="2" charset="2"/>
              <a:buChar char="Ø"/>
            </a:pPr>
            <a:r>
              <a:rPr lang="en-US" sz="2400" b="1" dirty="0" smtClean="0">
                <a:solidFill>
                  <a:schemeClr val="folHlink"/>
                </a:solidFill>
                <a:latin typeface="Arial" charset="0"/>
              </a:rPr>
              <a:t> internal relative humidity equal to 70%</a:t>
            </a:r>
            <a:r>
              <a:rPr lang="en-US" sz="2400" dirty="0" smtClean="0">
                <a:solidFill>
                  <a:schemeClr val="folHlink"/>
                </a:solidFill>
                <a:latin typeface="Times New Roman" pitchFamily="18" charset="0"/>
              </a:rPr>
              <a:t>                                    </a:t>
            </a:r>
            <a:endParaRPr lang="en-US" sz="2400" dirty="0">
              <a:solidFill>
                <a:schemeClr val="folHlink"/>
              </a:solidFill>
              <a:latin typeface="Times New Roman" pitchFamily="18" charset="0"/>
            </a:endParaRPr>
          </a:p>
        </p:txBody>
      </p:sp>
      <p:sp>
        <p:nvSpPr>
          <p:cNvPr id="5" name="Text Box 4"/>
          <p:cNvSpPr txBox="1">
            <a:spLocks noChangeArrowheads="1"/>
          </p:cNvSpPr>
          <p:nvPr/>
        </p:nvSpPr>
        <p:spPr bwMode="auto">
          <a:xfrm>
            <a:off x="381000" y="980728"/>
            <a:ext cx="8382000" cy="1200329"/>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The mass flow rate of water vapor produced determines a variation of the thermodynamic conditions of humid air into the environment</a:t>
            </a:r>
            <a:r>
              <a:rPr lang="it-IT" sz="2400" dirty="0" smtClean="0">
                <a:solidFill>
                  <a:schemeClr val="folHlink"/>
                </a:solidFill>
                <a:latin typeface="Times New Roman" pitchFamily="18" charset="0"/>
              </a:rPr>
              <a:t>   </a:t>
            </a:r>
            <a:endParaRPr lang="it-IT" sz="2400" dirty="0">
              <a:solidFill>
                <a:schemeClr val="folHlink"/>
              </a:solidFill>
              <a:latin typeface="Times New Roman" pitchFamily="18" charset="0"/>
            </a:endParaRPr>
          </a:p>
        </p:txBody>
      </p:sp>
      <p:sp>
        <p:nvSpPr>
          <p:cNvPr id="6" name="Text Box 5"/>
          <p:cNvSpPr txBox="1">
            <a:spLocks noChangeArrowheads="1"/>
          </p:cNvSpPr>
          <p:nvPr/>
        </p:nvSpPr>
        <p:spPr bwMode="auto">
          <a:xfrm>
            <a:off x="4038600" y="1966392"/>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7" name="Rettangolo 6"/>
          <p:cNvSpPr/>
          <p:nvPr/>
        </p:nvSpPr>
        <p:spPr>
          <a:xfrm>
            <a:off x="827584" y="260648"/>
            <a:ext cx="7425815" cy="646331"/>
          </a:xfrm>
          <a:prstGeom prst="rect">
            <a:avLst/>
          </a:prstGeom>
        </p:spPr>
        <p:txBody>
          <a:bodyPr wrap="none">
            <a:spAutoFit/>
          </a:bodyPr>
          <a:lstStyle/>
          <a:p>
            <a:r>
              <a:rPr lang="it-IT" sz="3600" dirty="0" smtClean="0">
                <a:solidFill>
                  <a:schemeClr val="hlink"/>
                </a:solidFill>
                <a:latin typeface="Arial" charset="0"/>
                <a:ea typeface="+mj-ea"/>
                <a:cs typeface="+mj-cs"/>
              </a:rPr>
              <a:t>GENERATION OF WATER VAPOR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26"/>
          <p:cNvSpPr txBox="1">
            <a:spLocks noChangeArrowheads="1"/>
          </p:cNvSpPr>
          <p:nvPr/>
        </p:nvSpPr>
        <p:spPr bwMode="auto">
          <a:xfrm>
            <a:off x="228600" y="3140075"/>
            <a:ext cx="8763000" cy="830997"/>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The responsibility for any anomalies can be attributed only to a dwelling misuse</a:t>
            </a:r>
            <a:endParaRPr lang="it-IT" sz="2400" dirty="0">
              <a:solidFill>
                <a:schemeClr val="folHlink"/>
              </a:solidFill>
              <a:latin typeface="Times New Roman" pitchFamily="18" charset="0"/>
            </a:endParaRPr>
          </a:p>
        </p:txBody>
      </p:sp>
      <p:sp>
        <p:nvSpPr>
          <p:cNvPr id="5" name="Text Box 1028"/>
          <p:cNvSpPr txBox="1">
            <a:spLocks noChangeArrowheads="1"/>
          </p:cNvSpPr>
          <p:nvPr/>
        </p:nvSpPr>
        <p:spPr bwMode="auto">
          <a:xfrm>
            <a:off x="419100" y="1327150"/>
            <a:ext cx="8382000" cy="830997"/>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The verification of the condition </a:t>
            </a:r>
            <a:r>
              <a:rPr lang="it-IT" sz="2400" b="1" dirty="0" err="1" smtClean="0">
                <a:solidFill>
                  <a:schemeClr val="folHlink"/>
                </a:solidFill>
                <a:latin typeface="Arial" charset="0"/>
              </a:rPr>
              <a:t>p</a:t>
            </a:r>
            <a:r>
              <a:rPr lang="it-IT" sz="2400" b="1" baseline="-25000" dirty="0" err="1" smtClean="0">
                <a:solidFill>
                  <a:schemeClr val="folHlink"/>
                </a:solidFill>
                <a:latin typeface="Arial" charset="0"/>
              </a:rPr>
              <a:t>v</a:t>
            </a:r>
            <a:r>
              <a:rPr lang="it-IT" sz="2400" b="1" dirty="0" smtClean="0">
                <a:solidFill>
                  <a:schemeClr val="folHlink"/>
                </a:solidFill>
                <a:latin typeface="Arial" charset="0"/>
              </a:rPr>
              <a:t>&lt;</a:t>
            </a:r>
            <a:r>
              <a:rPr lang="it-IT" sz="2400" b="1" dirty="0" err="1" smtClean="0">
                <a:solidFill>
                  <a:schemeClr val="folHlink"/>
                </a:solidFill>
                <a:latin typeface="Arial" charset="0"/>
              </a:rPr>
              <a:t>p</a:t>
            </a:r>
            <a:r>
              <a:rPr lang="it-IT" sz="2400" b="1" baseline="-25000" dirty="0" err="1" smtClean="0">
                <a:solidFill>
                  <a:schemeClr val="folHlink"/>
                </a:solidFill>
                <a:latin typeface="Arial" charset="0"/>
              </a:rPr>
              <a:t>vs</a:t>
            </a:r>
            <a:r>
              <a:rPr lang="it-IT" sz="2400" b="1" dirty="0" smtClean="0">
                <a:solidFill>
                  <a:schemeClr val="folHlink"/>
                </a:solidFill>
                <a:latin typeface="Arial" charset="0"/>
              </a:rPr>
              <a:t> </a:t>
            </a:r>
            <a:r>
              <a:rPr lang="en-US" sz="2400" b="1" dirty="0" smtClean="0">
                <a:solidFill>
                  <a:schemeClr val="folHlink"/>
                </a:solidFill>
                <a:latin typeface="Arial" charset="0"/>
              </a:rPr>
              <a:t>allows to ensure the correct thermo-hygrometric operation of the walls</a:t>
            </a:r>
            <a:endParaRPr lang="it-IT" sz="2400" dirty="0">
              <a:solidFill>
                <a:schemeClr val="folHlink"/>
              </a:solidFill>
              <a:latin typeface="Times New Roman" pitchFamily="18" charset="0"/>
            </a:endParaRPr>
          </a:p>
        </p:txBody>
      </p:sp>
      <p:sp>
        <p:nvSpPr>
          <p:cNvPr id="6" name="Text Box 1029"/>
          <p:cNvSpPr txBox="1">
            <a:spLocks noChangeArrowheads="1"/>
          </p:cNvSpPr>
          <p:nvPr/>
        </p:nvSpPr>
        <p:spPr bwMode="auto">
          <a:xfrm>
            <a:off x="4114800" y="25908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7" name="Text Box 1030"/>
          <p:cNvSpPr txBox="1">
            <a:spLocks noChangeArrowheads="1"/>
          </p:cNvSpPr>
          <p:nvPr/>
        </p:nvSpPr>
        <p:spPr bwMode="auto">
          <a:xfrm>
            <a:off x="228600" y="4756150"/>
            <a:ext cx="8763000" cy="1200329"/>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For “improper” use, it means a too high humidity production related to a failure to implement the necessary fresh air renew</a:t>
            </a:r>
            <a:endParaRPr lang="it-IT" sz="2400" dirty="0">
              <a:solidFill>
                <a:schemeClr val="folHlink"/>
              </a:solidFill>
              <a:latin typeface="Times New Roman" pitchFamily="18" charset="0"/>
            </a:endParaRPr>
          </a:p>
        </p:txBody>
      </p:sp>
      <p:sp>
        <p:nvSpPr>
          <p:cNvPr id="8" name="Text Box 1031"/>
          <p:cNvSpPr txBox="1">
            <a:spLocks noChangeArrowheads="1"/>
          </p:cNvSpPr>
          <p:nvPr/>
        </p:nvSpPr>
        <p:spPr bwMode="auto">
          <a:xfrm>
            <a:off x="4114800" y="41910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9" name="Rettangolo 8"/>
          <p:cNvSpPr/>
          <p:nvPr/>
        </p:nvSpPr>
        <p:spPr>
          <a:xfrm>
            <a:off x="827584" y="260648"/>
            <a:ext cx="7425815" cy="646331"/>
          </a:xfrm>
          <a:prstGeom prst="rect">
            <a:avLst/>
          </a:prstGeom>
        </p:spPr>
        <p:txBody>
          <a:bodyPr wrap="none">
            <a:spAutoFit/>
          </a:bodyPr>
          <a:lstStyle/>
          <a:p>
            <a:r>
              <a:rPr lang="it-IT" sz="3600" dirty="0" smtClean="0">
                <a:solidFill>
                  <a:schemeClr val="hlink"/>
                </a:solidFill>
                <a:latin typeface="Arial" charset="0"/>
                <a:ea typeface="+mj-ea"/>
                <a:cs typeface="+mj-cs"/>
              </a:rPr>
              <a:t>GENERATION OF WATER VAPOR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539552" y="260648"/>
            <a:ext cx="8229600" cy="685800"/>
          </a:xfrm>
          <a:ln>
            <a:miter lim="800000"/>
            <a:headEnd/>
            <a:tailEnd/>
          </a:ln>
        </p:spPr>
        <p:txBody>
          <a:bodyPr vert="horz" wrap="square" lIns="91440" tIns="45720" rIns="91440" bIns="45720" numCol="1" anchor="t" anchorCtr="0" compatLnSpc="1">
            <a:prstTxWarp prst="textNoShape">
              <a:avLst/>
            </a:prstTxWarp>
          </a:bodyPr>
          <a:lstStyle/>
          <a:p>
            <a:pPr>
              <a:defRPr/>
            </a:pPr>
            <a:r>
              <a:rPr lang="en-US" sz="3600" b="1" dirty="0" smtClean="0">
                <a:solidFill>
                  <a:schemeClr val="hlink"/>
                </a:solidFill>
                <a:latin typeface="Arial" charset="0"/>
              </a:rPr>
              <a:t>CONDENSATION INSIDE A WALL</a:t>
            </a:r>
            <a:endParaRPr lang="it-IT" sz="3600" dirty="0" smtClean="0">
              <a:solidFill>
                <a:schemeClr val="hlink"/>
              </a:solidFill>
              <a:latin typeface="Arial" charset="0"/>
            </a:endParaRPr>
          </a:p>
        </p:txBody>
      </p:sp>
      <p:sp>
        <p:nvSpPr>
          <p:cNvPr id="5" name="Text Box 5"/>
          <p:cNvSpPr txBox="1">
            <a:spLocks noChangeArrowheads="1"/>
          </p:cNvSpPr>
          <p:nvPr/>
        </p:nvSpPr>
        <p:spPr bwMode="auto">
          <a:xfrm>
            <a:off x="685800" y="1114425"/>
            <a:ext cx="7696200" cy="1569660"/>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In order not to have condensation on the inside or on the surface of a wall interface</a:t>
            </a:r>
            <a:r>
              <a:rPr lang="it-IT" sz="2400" b="1" dirty="0" smtClean="0">
                <a:solidFill>
                  <a:schemeClr val="folHlink"/>
                </a:solidFill>
                <a:latin typeface="Arial" charset="0"/>
              </a:rPr>
              <a:t>, </a:t>
            </a:r>
            <a:r>
              <a:rPr lang="en-US" sz="2400" b="1" dirty="0" smtClean="0">
                <a:solidFill>
                  <a:schemeClr val="folHlink"/>
                </a:solidFill>
                <a:latin typeface="Arial" charset="0"/>
              </a:rPr>
              <a:t>in each point of the considered wall the following condition must always satisfied</a:t>
            </a:r>
            <a:endParaRPr lang="it-IT" sz="2400" dirty="0">
              <a:solidFill>
                <a:schemeClr val="folHlink"/>
              </a:solidFill>
              <a:latin typeface="Times New Roman" pitchFamily="18" charset="0"/>
            </a:endParaRPr>
          </a:p>
        </p:txBody>
      </p:sp>
      <p:sp>
        <p:nvSpPr>
          <p:cNvPr id="6" name="Text Box 9"/>
          <p:cNvSpPr txBox="1">
            <a:spLocks noChangeArrowheads="1"/>
          </p:cNvSpPr>
          <p:nvPr/>
        </p:nvSpPr>
        <p:spPr bwMode="auto">
          <a:xfrm>
            <a:off x="4114800" y="2743200"/>
            <a:ext cx="990600" cy="457200"/>
          </a:xfrm>
          <a:prstGeom prst="rect">
            <a:avLst/>
          </a:prstGeom>
          <a:noFill/>
          <a:ln w="9525">
            <a:noFill/>
            <a:miter lim="800000"/>
            <a:headEnd/>
            <a:tailEnd/>
          </a:ln>
        </p:spPr>
        <p:txBody>
          <a:bodyPr>
            <a:spAutoFit/>
          </a:bodyPr>
          <a:lstStyle/>
          <a:p>
            <a:pPr marL="190500" indent="-190500" algn="ctr">
              <a:spcBef>
                <a:spcPct val="50000"/>
              </a:spcBef>
            </a:pPr>
            <a:r>
              <a:rPr lang="it-IT" sz="2400" b="1" dirty="0">
                <a:solidFill>
                  <a:schemeClr val="hlink"/>
                </a:solidFill>
                <a:latin typeface="Arial" charset="0"/>
                <a:sym typeface="Wingdings" pitchFamily="2" charset="2"/>
              </a:rPr>
              <a:t></a:t>
            </a:r>
            <a:endParaRPr lang="it-IT" sz="2400" b="1" dirty="0">
              <a:solidFill>
                <a:schemeClr val="hlink"/>
              </a:solidFill>
              <a:latin typeface="Arial" charset="0"/>
            </a:endParaRPr>
          </a:p>
        </p:txBody>
      </p:sp>
      <p:graphicFrame>
        <p:nvGraphicFramePr>
          <p:cNvPr id="7" name="Object 0"/>
          <p:cNvGraphicFramePr>
            <a:graphicFrameLocks noChangeAspect="1"/>
          </p:cNvGraphicFramePr>
          <p:nvPr/>
        </p:nvGraphicFramePr>
        <p:xfrm>
          <a:off x="3686175" y="3124200"/>
          <a:ext cx="1800225" cy="755650"/>
        </p:xfrm>
        <a:graphic>
          <a:graphicData uri="http://schemas.openxmlformats.org/presentationml/2006/ole">
            <p:oleObj spid="_x0000_s54274" name="Equation" r:id="rId3" imgW="545760" imgH="228600" progId="Equation.DSMT4">
              <p:embed/>
            </p:oleObj>
          </a:graphicData>
        </a:graphic>
      </p:graphicFrame>
      <p:sp>
        <p:nvSpPr>
          <p:cNvPr id="8" name="Text Box 11"/>
          <p:cNvSpPr txBox="1">
            <a:spLocks noChangeArrowheads="1"/>
          </p:cNvSpPr>
          <p:nvPr/>
        </p:nvSpPr>
        <p:spPr bwMode="auto">
          <a:xfrm>
            <a:off x="4114800" y="3962400"/>
            <a:ext cx="990600" cy="457200"/>
          </a:xfrm>
          <a:prstGeom prst="rect">
            <a:avLst/>
          </a:prstGeom>
          <a:noFill/>
          <a:ln w="9525">
            <a:noFill/>
            <a:miter lim="800000"/>
            <a:headEnd/>
            <a:tailEnd/>
          </a:ln>
        </p:spPr>
        <p:txBody>
          <a:bodyPr>
            <a:spAutoFit/>
          </a:bodyPr>
          <a:lstStyle/>
          <a:p>
            <a:pPr marL="190500" indent="-190500" algn="ctr">
              <a:spcBef>
                <a:spcPct val="50000"/>
              </a:spcBef>
            </a:pPr>
            <a:r>
              <a:rPr lang="it-IT" sz="2400" b="1" dirty="0">
                <a:solidFill>
                  <a:schemeClr val="hlink"/>
                </a:solidFill>
                <a:latin typeface="Arial" charset="0"/>
                <a:sym typeface="Wingdings" pitchFamily="2" charset="2"/>
              </a:rPr>
              <a:t></a:t>
            </a:r>
            <a:endParaRPr lang="it-IT" sz="2400" b="1" dirty="0">
              <a:solidFill>
                <a:schemeClr val="hlink"/>
              </a:solidFill>
              <a:latin typeface="Arial" charset="0"/>
            </a:endParaRPr>
          </a:p>
        </p:txBody>
      </p:sp>
      <p:sp>
        <p:nvSpPr>
          <p:cNvPr id="9" name="Text Box 12"/>
          <p:cNvSpPr txBox="1">
            <a:spLocks noChangeArrowheads="1"/>
          </p:cNvSpPr>
          <p:nvPr/>
        </p:nvSpPr>
        <p:spPr bwMode="auto">
          <a:xfrm>
            <a:off x="762000" y="4648200"/>
            <a:ext cx="7696200" cy="1200329"/>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It is necessary to know the trend of the water vapor saturation pressures in the various layers that make up the composite wall</a:t>
            </a:r>
            <a:endParaRPr lang="it-IT" sz="2400" dirty="0">
              <a:solidFill>
                <a:schemeClr val="folHlink"/>
              </a:solidFill>
              <a:latin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62000" y="2057400"/>
            <a:ext cx="76962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The pressure saturation condition is a function of the temperature</a:t>
            </a:r>
            <a:endParaRPr lang="it-IT" sz="2400" dirty="0">
              <a:solidFill>
                <a:schemeClr val="folHlink"/>
              </a:solidFill>
              <a:latin typeface="Times New Roman" pitchFamily="18" charset="0"/>
            </a:endParaRPr>
          </a:p>
        </p:txBody>
      </p:sp>
      <p:sp>
        <p:nvSpPr>
          <p:cNvPr id="5" name="Text Box 4"/>
          <p:cNvSpPr txBox="1">
            <a:spLocks noChangeArrowheads="1"/>
          </p:cNvSpPr>
          <p:nvPr/>
        </p:nvSpPr>
        <p:spPr bwMode="auto">
          <a:xfrm>
            <a:off x="4114800" y="34290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6" name="Text Box 8"/>
          <p:cNvSpPr txBox="1">
            <a:spLocks noChangeArrowheads="1"/>
          </p:cNvSpPr>
          <p:nvPr/>
        </p:nvSpPr>
        <p:spPr bwMode="auto">
          <a:xfrm>
            <a:off x="762000" y="4191000"/>
            <a:ext cx="7914456" cy="1200329"/>
          </a:xfrm>
          <a:prstGeom prst="rect">
            <a:avLst/>
          </a:prstGeom>
          <a:noFill/>
          <a:ln w="9525">
            <a:noFill/>
            <a:miter lim="800000"/>
            <a:headEnd/>
            <a:tailEnd/>
          </a:ln>
        </p:spPr>
        <p:txBody>
          <a:bodyPr wrap="square">
            <a:spAutoFit/>
          </a:bodyPr>
          <a:lstStyle/>
          <a:p>
            <a:pPr eaLnBrk="0" hangingPunct="0">
              <a:spcBef>
                <a:spcPct val="50000"/>
              </a:spcBef>
            </a:pPr>
            <a:r>
              <a:rPr lang="en-US" sz="2400" b="1" dirty="0" smtClean="0">
                <a:solidFill>
                  <a:schemeClr val="folHlink"/>
                </a:solidFill>
                <a:latin typeface="Arial" charset="0"/>
              </a:rPr>
              <a:t>It is possible to evaluate the trend water vapor saturation pressures once the trend of temperatures in the wall is known</a:t>
            </a:r>
            <a:endParaRPr lang="it-IT" sz="2400" b="1" dirty="0">
              <a:solidFill>
                <a:schemeClr val="folHlink"/>
              </a:solidFill>
              <a:latin typeface="Arial" charset="0"/>
            </a:endParaRPr>
          </a:p>
        </p:txBody>
      </p:sp>
      <p:sp>
        <p:nvSpPr>
          <p:cNvPr id="7" name="Rectangle 2"/>
          <p:cNvSpPr>
            <a:spLocks noGrp="1" noChangeArrowheads="1"/>
          </p:cNvSpPr>
          <p:nvPr>
            <p:ph type="title"/>
          </p:nvPr>
        </p:nvSpPr>
        <p:spPr bwMode="auto">
          <a:xfrm>
            <a:off x="539552" y="260648"/>
            <a:ext cx="8229600" cy="685800"/>
          </a:xfrm>
          <a:ln>
            <a:miter lim="800000"/>
            <a:headEnd/>
            <a:tailEnd/>
          </a:ln>
        </p:spPr>
        <p:txBody>
          <a:bodyPr vert="horz" wrap="square" lIns="91440" tIns="45720" rIns="91440" bIns="45720" numCol="1" anchor="t" anchorCtr="0" compatLnSpc="1">
            <a:prstTxWarp prst="textNoShape">
              <a:avLst/>
            </a:prstTxWarp>
          </a:bodyPr>
          <a:lstStyle/>
          <a:p>
            <a:pPr>
              <a:defRPr/>
            </a:pPr>
            <a:r>
              <a:rPr lang="en-US" sz="3600" b="1" dirty="0" smtClean="0">
                <a:solidFill>
                  <a:schemeClr val="hlink"/>
                </a:solidFill>
                <a:latin typeface="Arial" charset="0"/>
              </a:rPr>
              <a:t>CONDENSATION INSIDE A WALL</a:t>
            </a:r>
            <a:endParaRPr lang="it-IT" sz="3600" dirty="0" smtClean="0">
              <a:solidFill>
                <a:schemeClr val="hlink"/>
              </a:solidFill>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62000" y="1916832"/>
            <a:ext cx="7696200" cy="830997"/>
          </a:xfrm>
          <a:prstGeom prst="rect">
            <a:avLst/>
          </a:prstGeom>
          <a:noFill/>
          <a:ln w="9525">
            <a:noFill/>
            <a:miter lim="800000"/>
            <a:headEnd/>
            <a:tailEnd/>
          </a:ln>
        </p:spPr>
        <p:txBody>
          <a:bodyPr>
            <a:spAutoFit/>
          </a:bodyPr>
          <a:lstStyle/>
          <a:p>
            <a:pPr eaLnBrk="0" hangingPunct="0">
              <a:spcBef>
                <a:spcPct val="50000"/>
              </a:spcBef>
            </a:pPr>
            <a:r>
              <a:rPr lang="it-IT" sz="2400" b="1" dirty="0" smtClean="0">
                <a:solidFill>
                  <a:schemeClr val="folHlink"/>
                </a:solidFill>
                <a:latin typeface="Arial" charset="0"/>
              </a:rPr>
              <a:t>The </a:t>
            </a:r>
            <a:r>
              <a:rPr lang="it-IT" sz="2400" b="1" dirty="0" err="1" smtClean="0">
                <a:solidFill>
                  <a:schemeClr val="folHlink"/>
                </a:solidFill>
                <a:latin typeface="Arial" charset="0"/>
              </a:rPr>
              <a:t>variation</a:t>
            </a:r>
            <a:r>
              <a:rPr lang="it-IT" sz="2400" b="1" dirty="0" smtClean="0">
                <a:solidFill>
                  <a:schemeClr val="folHlink"/>
                </a:solidFill>
                <a:latin typeface="Arial" charset="0"/>
              </a:rPr>
              <a:t> </a:t>
            </a:r>
            <a:r>
              <a:rPr lang="it-IT" sz="2400" b="1" dirty="0" err="1" smtClean="0">
                <a:solidFill>
                  <a:schemeClr val="folHlink"/>
                </a:solidFill>
                <a:latin typeface="Arial" charset="0"/>
              </a:rPr>
              <a:t>of</a:t>
            </a:r>
            <a:r>
              <a:rPr lang="it-IT" sz="2400" b="1" dirty="0" smtClean="0">
                <a:solidFill>
                  <a:schemeClr val="folHlink"/>
                </a:solidFill>
                <a:latin typeface="Arial" charset="0"/>
              </a:rPr>
              <a:t> </a:t>
            </a:r>
            <a:r>
              <a:rPr lang="it-IT" sz="2400" b="1" dirty="0" err="1" smtClean="0">
                <a:solidFill>
                  <a:schemeClr val="folHlink"/>
                </a:solidFill>
                <a:latin typeface="Arial" charset="0"/>
              </a:rPr>
              <a:t>p</a:t>
            </a:r>
            <a:r>
              <a:rPr lang="it-IT" sz="2400" b="1" baseline="-25000" dirty="0" err="1" smtClean="0">
                <a:solidFill>
                  <a:schemeClr val="folHlink"/>
                </a:solidFill>
                <a:latin typeface="Arial" charset="0"/>
              </a:rPr>
              <a:t>vs</a:t>
            </a:r>
            <a:r>
              <a:rPr lang="it-IT" sz="2400" b="1" dirty="0" smtClean="0">
                <a:solidFill>
                  <a:schemeClr val="folHlink"/>
                </a:solidFill>
                <a:latin typeface="Arial" charset="0"/>
              </a:rPr>
              <a:t> inside the single </a:t>
            </a:r>
            <a:r>
              <a:rPr lang="it-IT" sz="2400" b="1" dirty="0" err="1" smtClean="0">
                <a:solidFill>
                  <a:schemeClr val="folHlink"/>
                </a:solidFill>
                <a:latin typeface="Arial" charset="0"/>
              </a:rPr>
              <a:t>layers</a:t>
            </a:r>
            <a:r>
              <a:rPr lang="it-IT" sz="2400" b="1" dirty="0" smtClean="0">
                <a:solidFill>
                  <a:schemeClr val="folHlink"/>
                </a:solidFill>
                <a:latin typeface="Arial" charset="0"/>
              </a:rPr>
              <a:t> can </a:t>
            </a:r>
            <a:r>
              <a:rPr lang="it-IT" sz="2400" b="1" dirty="0" err="1" smtClean="0">
                <a:solidFill>
                  <a:schemeClr val="folHlink"/>
                </a:solidFill>
                <a:latin typeface="Arial" charset="0"/>
              </a:rPr>
              <a:t>be</a:t>
            </a:r>
            <a:r>
              <a:rPr lang="it-IT" sz="2400" b="1" dirty="0" smtClean="0">
                <a:solidFill>
                  <a:schemeClr val="folHlink"/>
                </a:solidFill>
                <a:latin typeface="Arial" charset="0"/>
              </a:rPr>
              <a:t> </a:t>
            </a:r>
            <a:r>
              <a:rPr lang="it-IT" sz="2400" b="1" dirty="0" err="1" smtClean="0">
                <a:solidFill>
                  <a:schemeClr val="folHlink"/>
                </a:solidFill>
                <a:latin typeface="Arial" charset="0"/>
              </a:rPr>
              <a:t>assumed</a:t>
            </a:r>
            <a:r>
              <a:rPr lang="it-IT" sz="2400" b="1" dirty="0" smtClean="0">
                <a:solidFill>
                  <a:schemeClr val="folHlink"/>
                </a:solidFill>
                <a:latin typeface="Arial" charset="0"/>
              </a:rPr>
              <a:t> </a:t>
            </a:r>
            <a:r>
              <a:rPr lang="it-IT" sz="2400" b="1" dirty="0" err="1" smtClean="0">
                <a:solidFill>
                  <a:schemeClr val="folHlink"/>
                </a:solidFill>
                <a:latin typeface="Arial" charset="0"/>
              </a:rPr>
              <a:t>linear</a:t>
            </a:r>
            <a:r>
              <a:rPr lang="it-IT" sz="2400" b="1" dirty="0" smtClean="0">
                <a:solidFill>
                  <a:schemeClr val="folHlink"/>
                </a:solidFill>
                <a:latin typeface="Arial" charset="0"/>
              </a:rPr>
              <a:t> </a:t>
            </a:r>
            <a:r>
              <a:rPr lang="it-IT" sz="2400" b="1" dirty="0" err="1" smtClean="0">
                <a:solidFill>
                  <a:schemeClr val="folHlink"/>
                </a:solidFill>
                <a:latin typeface="Arial" charset="0"/>
              </a:rPr>
              <a:t>with</a:t>
            </a:r>
            <a:r>
              <a:rPr lang="it-IT" sz="2400" b="1" dirty="0" smtClean="0">
                <a:solidFill>
                  <a:schemeClr val="folHlink"/>
                </a:solidFill>
                <a:latin typeface="Arial" charset="0"/>
              </a:rPr>
              <a:t> a </a:t>
            </a:r>
            <a:r>
              <a:rPr lang="it-IT" sz="2400" b="1" dirty="0" err="1" smtClean="0">
                <a:solidFill>
                  <a:schemeClr val="folHlink"/>
                </a:solidFill>
                <a:latin typeface="Arial" charset="0"/>
              </a:rPr>
              <a:t>good</a:t>
            </a:r>
            <a:r>
              <a:rPr lang="it-IT" sz="2400" b="1" dirty="0" smtClean="0">
                <a:solidFill>
                  <a:schemeClr val="folHlink"/>
                </a:solidFill>
                <a:latin typeface="Arial" charset="0"/>
              </a:rPr>
              <a:t> </a:t>
            </a:r>
            <a:r>
              <a:rPr lang="it-IT" sz="2400" b="1" dirty="0" err="1" smtClean="0">
                <a:solidFill>
                  <a:schemeClr val="folHlink"/>
                </a:solidFill>
                <a:latin typeface="Arial" charset="0"/>
              </a:rPr>
              <a:t>approximation</a:t>
            </a:r>
            <a:endParaRPr lang="it-IT" sz="2400" dirty="0">
              <a:solidFill>
                <a:schemeClr val="folHlink"/>
              </a:solidFill>
              <a:latin typeface="Times New Roman" pitchFamily="18" charset="0"/>
            </a:endParaRPr>
          </a:p>
        </p:txBody>
      </p:sp>
      <p:sp>
        <p:nvSpPr>
          <p:cNvPr id="5" name="Text Box 4"/>
          <p:cNvSpPr txBox="1">
            <a:spLocks noChangeArrowheads="1"/>
          </p:cNvSpPr>
          <p:nvPr/>
        </p:nvSpPr>
        <p:spPr bwMode="auto">
          <a:xfrm>
            <a:off x="4114800" y="3136032"/>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6" name="Text Box 5"/>
          <p:cNvSpPr txBox="1">
            <a:spLocks noChangeArrowheads="1"/>
          </p:cNvSpPr>
          <p:nvPr/>
        </p:nvSpPr>
        <p:spPr bwMode="auto">
          <a:xfrm>
            <a:off x="762000" y="3974232"/>
            <a:ext cx="7696200" cy="1938992"/>
          </a:xfrm>
          <a:prstGeom prst="rect">
            <a:avLst/>
          </a:prstGeom>
          <a:noFill/>
          <a:ln w="9525">
            <a:noFill/>
            <a:miter lim="800000"/>
            <a:headEnd/>
            <a:tailEnd/>
          </a:ln>
        </p:spPr>
        <p:txBody>
          <a:bodyPr>
            <a:spAutoFit/>
          </a:bodyPr>
          <a:lstStyle/>
          <a:p>
            <a:pPr eaLnBrk="0" hangingPunct="0">
              <a:spcBef>
                <a:spcPct val="50000"/>
              </a:spcBef>
            </a:pPr>
            <a:r>
              <a:rPr lang="it-IT" sz="2400" b="1" dirty="0" err="1" smtClean="0">
                <a:solidFill>
                  <a:schemeClr val="folHlink"/>
                </a:solidFill>
                <a:latin typeface="Arial" charset="0"/>
              </a:rPr>
              <a:t>It</a:t>
            </a:r>
            <a:r>
              <a:rPr lang="it-IT" sz="2400" b="1" dirty="0" smtClean="0">
                <a:solidFill>
                  <a:schemeClr val="folHlink"/>
                </a:solidFill>
                <a:latin typeface="Arial" charset="0"/>
              </a:rPr>
              <a:t> </a:t>
            </a:r>
            <a:r>
              <a:rPr lang="it-IT" sz="2400" b="1" dirty="0" err="1" smtClean="0">
                <a:solidFill>
                  <a:schemeClr val="folHlink"/>
                </a:solidFill>
                <a:latin typeface="Arial" charset="0"/>
              </a:rPr>
              <a:t>is</a:t>
            </a:r>
            <a:r>
              <a:rPr lang="it-IT" sz="2400" b="1" dirty="0" smtClean="0">
                <a:solidFill>
                  <a:schemeClr val="folHlink"/>
                </a:solidFill>
                <a:latin typeface="Arial" charset="0"/>
              </a:rPr>
              <a:t> </a:t>
            </a:r>
            <a:r>
              <a:rPr lang="it-IT" sz="2400" b="1" dirty="0" err="1" smtClean="0">
                <a:solidFill>
                  <a:schemeClr val="folHlink"/>
                </a:solidFill>
                <a:latin typeface="Arial" charset="0"/>
              </a:rPr>
              <a:t>sufficient</a:t>
            </a:r>
            <a:r>
              <a:rPr lang="it-IT" sz="2400" b="1" dirty="0" smtClean="0">
                <a:solidFill>
                  <a:schemeClr val="folHlink"/>
                </a:solidFill>
                <a:latin typeface="Arial" charset="0"/>
              </a:rPr>
              <a:t> </a:t>
            </a:r>
            <a:r>
              <a:rPr lang="it-IT" sz="2400" b="1" dirty="0" err="1" smtClean="0">
                <a:solidFill>
                  <a:schemeClr val="folHlink"/>
                </a:solidFill>
                <a:latin typeface="Arial" charset="0"/>
              </a:rPr>
              <a:t>to</a:t>
            </a:r>
            <a:r>
              <a:rPr lang="it-IT" sz="2400" b="1" dirty="0" smtClean="0">
                <a:solidFill>
                  <a:schemeClr val="folHlink"/>
                </a:solidFill>
                <a:latin typeface="Arial" charset="0"/>
              </a:rPr>
              <a:t> </a:t>
            </a:r>
            <a:r>
              <a:rPr lang="it-IT" sz="2400" b="1" dirty="0" err="1" smtClean="0">
                <a:solidFill>
                  <a:schemeClr val="folHlink"/>
                </a:solidFill>
                <a:latin typeface="Arial" charset="0"/>
              </a:rPr>
              <a:t>determine</a:t>
            </a:r>
            <a:r>
              <a:rPr lang="it-IT" sz="2400" b="1" dirty="0" smtClean="0">
                <a:solidFill>
                  <a:schemeClr val="folHlink"/>
                </a:solidFill>
                <a:latin typeface="Arial" charset="0"/>
              </a:rPr>
              <a:t> </a:t>
            </a:r>
            <a:r>
              <a:rPr lang="it-IT" sz="2400" b="1" dirty="0" err="1" smtClean="0">
                <a:solidFill>
                  <a:schemeClr val="folHlink"/>
                </a:solidFill>
                <a:latin typeface="Arial" charset="0"/>
              </a:rPr>
              <a:t>only</a:t>
            </a:r>
            <a:r>
              <a:rPr lang="it-IT" sz="2400" b="1" dirty="0" smtClean="0">
                <a:solidFill>
                  <a:schemeClr val="folHlink"/>
                </a:solidFill>
                <a:latin typeface="Arial" charset="0"/>
              </a:rPr>
              <a:t> the </a:t>
            </a:r>
            <a:r>
              <a:rPr lang="it-IT" sz="2400" b="1" dirty="0" err="1" smtClean="0">
                <a:solidFill>
                  <a:schemeClr val="folHlink"/>
                </a:solidFill>
                <a:latin typeface="Arial" charset="0"/>
              </a:rPr>
              <a:t>temperatures</a:t>
            </a:r>
            <a:r>
              <a:rPr lang="it-IT" sz="2400" b="1" dirty="0" smtClean="0">
                <a:solidFill>
                  <a:schemeClr val="folHlink"/>
                </a:solidFill>
                <a:latin typeface="Arial" charset="0"/>
              </a:rPr>
              <a:t> and, </a:t>
            </a:r>
            <a:r>
              <a:rPr lang="it-IT" sz="2400" b="1" dirty="0" err="1" smtClean="0">
                <a:solidFill>
                  <a:schemeClr val="folHlink"/>
                </a:solidFill>
                <a:latin typeface="Arial" charset="0"/>
              </a:rPr>
              <a:t>consequently</a:t>
            </a:r>
            <a:r>
              <a:rPr lang="it-IT" sz="2400" b="1" dirty="0" smtClean="0">
                <a:solidFill>
                  <a:schemeClr val="folHlink"/>
                </a:solidFill>
                <a:latin typeface="Arial" charset="0"/>
              </a:rPr>
              <a:t>, the </a:t>
            </a:r>
            <a:r>
              <a:rPr lang="it-IT" sz="2400" b="1" dirty="0" err="1" smtClean="0">
                <a:solidFill>
                  <a:schemeClr val="folHlink"/>
                </a:solidFill>
                <a:latin typeface="Arial" charset="0"/>
              </a:rPr>
              <a:t>corresponding</a:t>
            </a:r>
            <a:r>
              <a:rPr lang="it-IT" sz="2400" b="1" dirty="0" smtClean="0">
                <a:solidFill>
                  <a:schemeClr val="folHlink"/>
                </a:solidFill>
                <a:latin typeface="Arial" charset="0"/>
              </a:rPr>
              <a:t> </a:t>
            </a:r>
            <a:r>
              <a:rPr lang="it-IT" sz="2400" b="1" dirty="0" err="1" smtClean="0">
                <a:solidFill>
                  <a:schemeClr val="folHlink"/>
                </a:solidFill>
                <a:latin typeface="Arial" charset="0"/>
              </a:rPr>
              <a:t>saturation</a:t>
            </a:r>
            <a:r>
              <a:rPr lang="it-IT" sz="2400" b="1" dirty="0" smtClean="0">
                <a:solidFill>
                  <a:schemeClr val="folHlink"/>
                </a:solidFill>
                <a:latin typeface="Arial" charset="0"/>
              </a:rPr>
              <a:t> </a:t>
            </a:r>
            <a:r>
              <a:rPr lang="it-IT" sz="2400" b="1" dirty="0" err="1" smtClean="0">
                <a:solidFill>
                  <a:schemeClr val="folHlink"/>
                </a:solidFill>
                <a:latin typeface="Arial" charset="0"/>
              </a:rPr>
              <a:t>pressures</a:t>
            </a:r>
            <a:r>
              <a:rPr lang="it-IT" sz="2400" b="1" dirty="0" smtClean="0">
                <a:solidFill>
                  <a:schemeClr val="folHlink"/>
                </a:solidFill>
                <a:latin typeface="Arial" charset="0"/>
              </a:rPr>
              <a:t>, at the </a:t>
            </a:r>
            <a:r>
              <a:rPr lang="it-IT" sz="2400" b="1" dirty="0" err="1" smtClean="0">
                <a:solidFill>
                  <a:schemeClr val="folHlink"/>
                </a:solidFill>
                <a:latin typeface="Arial" charset="0"/>
              </a:rPr>
              <a:t>interfaces</a:t>
            </a:r>
            <a:r>
              <a:rPr lang="it-IT" sz="2400" b="1" dirty="0" smtClean="0">
                <a:solidFill>
                  <a:schemeClr val="folHlink"/>
                </a:solidFill>
                <a:latin typeface="Arial" charset="0"/>
              </a:rPr>
              <a:t> </a:t>
            </a:r>
            <a:r>
              <a:rPr lang="it-IT" sz="2400" b="1" dirty="0" err="1" smtClean="0">
                <a:solidFill>
                  <a:schemeClr val="folHlink"/>
                </a:solidFill>
                <a:latin typeface="Arial" charset="0"/>
              </a:rPr>
              <a:t>between</a:t>
            </a:r>
            <a:r>
              <a:rPr lang="it-IT" sz="2400" b="1" dirty="0" smtClean="0">
                <a:solidFill>
                  <a:schemeClr val="folHlink"/>
                </a:solidFill>
                <a:latin typeface="Arial" charset="0"/>
              </a:rPr>
              <a:t> the </a:t>
            </a:r>
            <a:r>
              <a:rPr lang="it-IT" sz="2400" b="1" dirty="0" err="1" smtClean="0">
                <a:solidFill>
                  <a:schemeClr val="folHlink"/>
                </a:solidFill>
                <a:latin typeface="Arial" charset="0"/>
              </a:rPr>
              <a:t>different</a:t>
            </a:r>
            <a:r>
              <a:rPr lang="it-IT" sz="2400" b="1" dirty="0" smtClean="0">
                <a:solidFill>
                  <a:schemeClr val="folHlink"/>
                </a:solidFill>
                <a:latin typeface="Arial" charset="0"/>
              </a:rPr>
              <a:t> </a:t>
            </a:r>
            <a:r>
              <a:rPr lang="it-IT" sz="2400" b="1" dirty="0" err="1" smtClean="0">
                <a:solidFill>
                  <a:schemeClr val="folHlink"/>
                </a:solidFill>
                <a:latin typeface="Arial" charset="0"/>
              </a:rPr>
              <a:t>layers</a:t>
            </a:r>
            <a:r>
              <a:rPr lang="it-IT" sz="2400" b="1" dirty="0" smtClean="0">
                <a:solidFill>
                  <a:schemeClr val="folHlink"/>
                </a:solidFill>
                <a:latin typeface="Arial" charset="0"/>
              </a:rPr>
              <a:t> </a:t>
            </a:r>
            <a:r>
              <a:rPr lang="it-IT" sz="2400" b="1" dirty="0" err="1" smtClean="0">
                <a:solidFill>
                  <a:schemeClr val="folHlink"/>
                </a:solidFill>
                <a:latin typeface="Arial" charset="0"/>
              </a:rPr>
              <a:t>of</a:t>
            </a:r>
            <a:r>
              <a:rPr lang="it-IT" sz="2400" b="1" dirty="0" smtClean="0">
                <a:solidFill>
                  <a:schemeClr val="folHlink"/>
                </a:solidFill>
                <a:latin typeface="Arial" charset="0"/>
              </a:rPr>
              <a:t> the </a:t>
            </a:r>
            <a:r>
              <a:rPr lang="it-IT" sz="2400" b="1" dirty="0" err="1" smtClean="0">
                <a:solidFill>
                  <a:schemeClr val="folHlink"/>
                </a:solidFill>
                <a:latin typeface="Arial" charset="0"/>
              </a:rPr>
              <a:t>wall</a:t>
            </a:r>
            <a:r>
              <a:rPr lang="it-IT" sz="2400" b="1" dirty="0" smtClean="0">
                <a:solidFill>
                  <a:schemeClr val="folHlink"/>
                </a:solidFill>
                <a:latin typeface="Arial" charset="0"/>
              </a:rPr>
              <a:t> </a:t>
            </a:r>
            <a:r>
              <a:rPr lang="it-IT" sz="2400" b="1" dirty="0" err="1" smtClean="0">
                <a:solidFill>
                  <a:schemeClr val="folHlink"/>
                </a:solidFill>
                <a:latin typeface="Arial" charset="0"/>
              </a:rPr>
              <a:t>to</a:t>
            </a:r>
            <a:r>
              <a:rPr lang="it-IT" sz="2400" b="1" dirty="0" smtClean="0">
                <a:solidFill>
                  <a:schemeClr val="folHlink"/>
                </a:solidFill>
                <a:latin typeface="Arial" charset="0"/>
              </a:rPr>
              <a:t> </a:t>
            </a:r>
            <a:r>
              <a:rPr lang="it-IT" sz="2400" b="1" dirty="0" err="1" smtClean="0">
                <a:solidFill>
                  <a:schemeClr val="folHlink"/>
                </a:solidFill>
                <a:latin typeface="Arial" charset="0"/>
              </a:rPr>
              <a:t>identify</a:t>
            </a:r>
            <a:r>
              <a:rPr lang="it-IT" sz="2400" b="1" dirty="0" smtClean="0">
                <a:solidFill>
                  <a:schemeClr val="folHlink"/>
                </a:solidFill>
                <a:latin typeface="Arial" charset="0"/>
              </a:rPr>
              <a:t> the </a:t>
            </a:r>
            <a:r>
              <a:rPr lang="it-IT" sz="2400" b="1" dirty="0" err="1" smtClean="0">
                <a:solidFill>
                  <a:schemeClr val="folHlink"/>
                </a:solidFill>
                <a:latin typeface="Arial" charset="0"/>
              </a:rPr>
              <a:t>p</a:t>
            </a:r>
            <a:r>
              <a:rPr lang="it-IT" sz="2400" b="1" baseline="-25000" dirty="0" err="1" smtClean="0">
                <a:solidFill>
                  <a:schemeClr val="folHlink"/>
                </a:solidFill>
                <a:latin typeface="Arial" charset="0"/>
              </a:rPr>
              <a:t>vs</a:t>
            </a:r>
            <a:r>
              <a:rPr lang="it-IT" sz="2400" b="1" dirty="0" smtClean="0">
                <a:solidFill>
                  <a:schemeClr val="folHlink"/>
                </a:solidFill>
                <a:latin typeface="Arial" charset="0"/>
              </a:rPr>
              <a:t> </a:t>
            </a:r>
            <a:r>
              <a:rPr lang="it-IT" sz="2400" b="1" dirty="0" err="1" smtClean="0">
                <a:solidFill>
                  <a:schemeClr val="folHlink"/>
                </a:solidFill>
                <a:latin typeface="Arial" charset="0"/>
              </a:rPr>
              <a:t>distribution</a:t>
            </a:r>
            <a:r>
              <a:rPr lang="it-IT" sz="2400" b="1" dirty="0" smtClean="0">
                <a:solidFill>
                  <a:schemeClr val="folHlink"/>
                </a:solidFill>
                <a:latin typeface="Arial" charset="0"/>
              </a:rPr>
              <a:t> inside the </a:t>
            </a:r>
            <a:r>
              <a:rPr lang="it-IT" sz="2400" b="1" dirty="0" err="1" smtClean="0">
                <a:solidFill>
                  <a:schemeClr val="folHlink"/>
                </a:solidFill>
                <a:latin typeface="Arial" charset="0"/>
              </a:rPr>
              <a:t>wall</a:t>
            </a:r>
            <a:endParaRPr lang="it-IT" sz="2400" b="1" dirty="0">
              <a:solidFill>
                <a:schemeClr val="folHlink"/>
              </a:solidFill>
              <a:latin typeface="Arial" charset="0"/>
            </a:endParaRPr>
          </a:p>
        </p:txBody>
      </p:sp>
      <p:sp>
        <p:nvSpPr>
          <p:cNvPr id="7" name="Rectangle 2"/>
          <p:cNvSpPr>
            <a:spLocks noGrp="1" noChangeArrowheads="1"/>
          </p:cNvSpPr>
          <p:nvPr>
            <p:ph type="title"/>
          </p:nvPr>
        </p:nvSpPr>
        <p:spPr bwMode="auto">
          <a:xfrm>
            <a:off x="539552" y="260648"/>
            <a:ext cx="8229600" cy="685800"/>
          </a:xfrm>
          <a:ln>
            <a:miter lim="800000"/>
            <a:headEnd/>
            <a:tailEnd/>
          </a:ln>
        </p:spPr>
        <p:txBody>
          <a:bodyPr vert="horz" wrap="square" lIns="91440" tIns="45720" rIns="91440" bIns="45720" numCol="1" anchor="t" anchorCtr="0" compatLnSpc="1">
            <a:prstTxWarp prst="textNoShape">
              <a:avLst/>
            </a:prstTxWarp>
          </a:bodyPr>
          <a:lstStyle/>
          <a:p>
            <a:pPr>
              <a:defRPr/>
            </a:pPr>
            <a:r>
              <a:rPr lang="en-US" sz="3600" b="1" dirty="0" smtClean="0">
                <a:solidFill>
                  <a:schemeClr val="hlink"/>
                </a:solidFill>
                <a:latin typeface="Arial" charset="0"/>
              </a:rPr>
              <a:t>CONDENSATION INSIDE A WALL</a:t>
            </a:r>
            <a:endParaRPr lang="it-IT" sz="3600" dirty="0" smtClean="0">
              <a:solidFill>
                <a:schemeClr val="hlink"/>
              </a:solidFill>
              <a:latin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8600" y="1371600"/>
            <a:ext cx="8763000" cy="1384995"/>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For assigned geometry of the wall and </a:t>
            </a:r>
            <a:r>
              <a:rPr lang="en-US" sz="2400" b="1" dirty="0" err="1" smtClean="0">
                <a:solidFill>
                  <a:schemeClr val="folHlink"/>
                </a:solidFill>
                <a:latin typeface="Arial" charset="0"/>
              </a:rPr>
              <a:t>thermophysical</a:t>
            </a:r>
            <a:r>
              <a:rPr lang="en-US" sz="2400" b="1" dirty="0" smtClean="0">
                <a:solidFill>
                  <a:schemeClr val="folHlink"/>
                </a:solidFill>
                <a:latin typeface="Arial" charset="0"/>
              </a:rPr>
              <a:t> properties of the various layers it is necessary to:</a:t>
            </a:r>
            <a:endParaRPr lang="it-IT" sz="2400" b="1" dirty="0" smtClean="0">
              <a:solidFill>
                <a:schemeClr val="folHlink"/>
              </a:solidFill>
              <a:latin typeface="Arial" charset="0"/>
            </a:endParaRPr>
          </a:p>
          <a:p>
            <a:pPr eaLnBrk="0" hangingPunct="0">
              <a:spcBef>
                <a:spcPct val="50000"/>
              </a:spcBef>
              <a:buFont typeface="Monotype Sorts" pitchFamily="2" charset="2"/>
              <a:buChar char="ð"/>
            </a:pPr>
            <a:r>
              <a:rPr lang="it-IT" sz="2400" dirty="0" smtClean="0">
                <a:solidFill>
                  <a:schemeClr val="hlink"/>
                </a:solidFill>
                <a:latin typeface="Times New Roman" pitchFamily="18" charset="0"/>
              </a:rPr>
              <a:t> </a:t>
            </a:r>
            <a:r>
              <a:rPr lang="en-US" sz="2400" b="1" dirty="0" smtClean="0">
                <a:solidFill>
                  <a:schemeClr val="folHlink"/>
                </a:solidFill>
                <a:latin typeface="Arial" charset="0"/>
              </a:rPr>
              <a:t>calculate the overall transmittance per unit of surface</a:t>
            </a:r>
            <a:endParaRPr lang="it-IT" sz="2400" dirty="0">
              <a:solidFill>
                <a:schemeClr val="folHlink"/>
              </a:solidFill>
              <a:latin typeface="Times New Roman" pitchFamily="18" charset="0"/>
            </a:endParaRPr>
          </a:p>
        </p:txBody>
      </p:sp>
      <p:graphicFrame>
        <p:nvGraphicFramePr>
          <p:cNvPr id="5" name="Object 6"/>
          <p:cNvGraphicFramePr>
            <a:graphicFrameLocks noChangeAspect="1"/>
          </p:cNvGraphicFramePr>
          <p:nvPr/>
        </p:nvGraphicFramePr>
        <p:xfrm>
          <a:off x="3619500" y="2819400"/>
          <a:ext cx="1933575" cy="1231900"/>
        </p:xfrm>
        <a:graphic>
          <a:graphicData uri="http://schemas.openxmlformats.org/presentationml/2006/ole">
            <p:oleObj spid="_x0000_s55298" name="Equation" r:id="rId3" imgW="736560" imgH="469800" progId="Equation.DSMT4">
              <p:embed/>
            </p:oleObj>
          </a:graphicData>
        </a:graphic>
      </p:graphicFrame>
      <p:sp>
        <p:nvSpPr>
          <p:cNvPr id="6" name="Text Box 7"/>
          <p:cNvSpPr txBox="1">
            <a:spLocks noChangeArrowheads="1"/>
          </p:cNvSpPr>
          <p:nvPr/>
        </p:nvSpPr>
        <p:spPr bwMode="auto">
          <a:xfrm>
            <a:off x="228600" y="4283075"/>
            <a:ext cx="8763000" cy="830997"/>
          </a:xfrm>
          <a:prstGeom prst="rect">
            <a:avLst/>
          </a:prstGeom>
          <a:noFill/>
          <a:ln w="9525">
            <a:noFill/>
            <a:miter lim="800000"/>
            <a:headEnd/>
            <a:tailEnd/>
          </a:ln>
        </p:spPr>
        <p:txBody>
          <a:bodyPr>
            <a:spAutoFit/>
          </a:bodyPr>
          <a:lstStyle/>
          <a:p>
            <a:pPr eaLnBrk="0" hangingPunct="0">
              <a:spcBef>
                <a:spcPct val="50000"/>
              </a:spcBef>
              <a:buFont typeface="Monotype Sorts" pitchFamily="2" charset="2"/>
              <a:buChar char="ð"/>
            </a:pPr>
            <a:r>
              <a:rPr lang="it-IT" sz="2400" dirty="0">
                <a:solidFill>
                  <a:schemeClr val="hlink"/>
                </a:solidFill>
                <a:latin typeface="Times New Roman" pitchFamily="18" charset="0"/>
              </a:rPr>
              <a:t> </a:t>
            </a:r>
            <a:r>
              <a:rPr lang="en-US" sz="2400" b="1" dirty="0" smtClean="0">
                <a:solidFill>
                  <a:schemeClr val="folHlink"/>
                </a:solidFill>
                <a:latin typeface="Arial" charset="0"/>
              </a:rPr>
              <a:t>calculate the heat flux that passes through the wall by means of the Fourier law</a:t>
            </a:r>
            <a:endParaRPr lang="it-IT" sz="2400" dirty="0">
              <a:solidFill>
                <a:schemeClr val="folHlink"/>
              </a:solidFill>
              <a:latin typeface="Times New Roman" pitchFamily="18" charset="0"/>
            </a:endParaRPr>
          </a:p>
        </p:txBody>
      </p:sp>
      <p:graphicFrame>
        <p:nvGraphicFramePr>
          <p:cNvPr id="7" name="Object 8"/>
          <p:cNvGraphicFramePr>
            <a:graphicFrameLocks noChangeAspect="1"/>
          </p:cNvGraphicFramePr>
          <p:nvPr/>
        </p:nvGraphicFramePr>
        <p:xfrm>
          <a:off x="2374900" y="5357813"/>
          <a:ext cx="4367213" cy="661987"/>
        </p:xfrm>
        <a:graphic>
          <a:graphicData uri="http://schemas.openxmlformats.org/presentationml/2006/ole">
            <p:oleObj spid="_x0000_s55299" name="Equation" r:id="rId4" imgW="1663560" imgH="253800" progId="Equation.DSMT4">
              <p:embed/>
            </p:oleObj>
          </a:graphicData>
        </a:graphic>
      </p:graphicFrame>
      <p:sp>
        <p:nvSpPr>
          <p:cNvPr id="8" name="Rectangle 2"/>
          <p:cNvSpPr>
            <a:spLocks noGrp="1" noChangeArrowheads="1"/>
          </p:cNvSpPr>
          <p:nvPr>
            <p:ph type="title"/>
          </p:nvPr>
        </p:nvSpPr>
        <p:spPr bwMode="auto">
          <a:xfrm>
            <a:off x="539552" y="260648"/>
            <a:ext cx="8229600" cy="685800"/>
          </a:xfrm>
          <a:ln>
            <a:miter lim="800000"/>
            <a:headEnd/>
            <a:tailEnd/>
          </a:ln>
        </p:spPr>
        <p:txBody>
          <a:bodyPr vert="horz" wrap="square" lIns="91440" tIns="45720" rIns="91440" bIns="45720" numCol="1" anchor="t" anchorCtr="0" compatLnSpc="1">
            <a:prstTxWarp prst="textNoShape">
              <a:avLst/>
            </a:prstTxWarp>
          </a:bodyPr>
          <a:lstStyle/>
          <a:p>
            <a:pPr>
              <a:defRPr/>
            </a:pPr>
            <a:r>
              <a:rPr lang="en-US" sz="3600" b="1" dirty="0" smtClean="0">
                <a:solidFill>
                  <a:schemeClr val="hlink"/>
                </a:solidFill>
                <a:latin typeface="Arial" charset="0"/>
              </a:rPr>
              <a:t>CONDENSATION INSIDE A WALL</a:t>
            </a:r>
            <a:endParaRPr lang="it-IT" sz="3600" dirty="0" smtClean="0">
              <a:solidFill>
                <a:schemeClr val="hlink"/>
              </a:solidFill>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8600" y="1371600"/>
            <a:ext cx="8763000" cy="1200329"/>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Char char="ð"/>
            </a:pPr>
            <a:r>
              <a:rPr lang="it-IT" sz="2400" dirty="0">
                <a:solidFill>
                  <a:schemeClr val="folHlink"/>
                </a:solidFill>
                <a:latin typeface="Times New Roman" pitchFamily="18" charset="0"/>
              </a:rPr>
              <a:t> </a:t>
            </a:r>
            <a:r>
              <a:rPr lang="en-US" sz="2400" b="1" dirty="0" smtClean="0">
                <a:solidFill>
                  <a:schemeClr val="folHlink"/>
                </a:solidFill>
                <a:latin typeface="Arial" charset="0"/>
              </a:rPr>
              <a:t>determine the temperature at the interface between two adjacent layers by means of the Fourier equation for the wall</a:t>
            </a:r>
            <a:endParaRPr lang="it-IT" sz="2400" dirty="0">
              <a:solidFill>
                <a:schemeClr val="folHlink"/>
              </a:solidFill>
              <a:latin typeface="Times New Roman" pitchFamily="18" charset="0"/>
            </a:endParaRPr>
          </a:p>
        </p:txBody>
      </p:sp>
      <p:graphicFrame>
        <p:nvGraphicFramePr>
          <p:cNvPr id="5" name="Object 4"/>
          <p:cNvGraphicFramePr>
            <a:graphicFrameLocks noChangeAspect="1"/>
          </p:cNvGraphicFramePr>
          <p:nvPr/>
        </p:nvGraphicFramePr>
        <p:xfrm>
          <a:off x="1944688" y="2514600"/>
          <a:ext cx="5291137" cy="692150"/>
        </p:xfrm>
        <a:graphic>
          <a:graphicData uri="http://schemas.openxmlformats.org/presentationml/2006/ole">
            <p:oleObj spid="_x0000_s56322" name="Equation" r:id="rId3" imgW="1828800" imgH="241200" progId="Equation.DSMT4">
              <p:embed/>
            </p:oleObj>
          </a:graphicData>
        </a:graphic>
      </p:graphicFrame>
      <p:sp>
        <p:nvSpPr>
          <p:cNvPr id="6" name="Text Box 5"/>
          <p:cNvSpPr txBox="1">
            <a:spLocks noChangeArrowheads="1"/>
          </p:cNvSpPr>
          <p:nvPr/>
        </p:nvSpPr>
        <p:spPr bwMode="auto">
          <a:xfrm>
            <a:off x="228600" y="3429000"/>
            <a:ext cx="8763000" cy="2862322"/>
          </a:xfrm>
          <a:prstGeom prst="rect">
            <a:avLst/>
          </a:prstGeom>
          <a:noFill/>
          <a:ln w="9525">
            <a:noFill/>
            <a:miter lim="800000"/>
            <a:headEnd/>
            <a:tailEnd/>
          </a:ln>
        </p:spPr>
        <p:txBody>
          <a:bodyPr>
            <a:spAutoFit/>
          </a:bodyPr>
          <a:lstStyle/>
          <a:p>
            <a:pPr eaLnBrk="0" hangingPunct="0">
              <a:spcBef>
                <a:spcPct val="50000"/>
              </a:spcBef>
              <a:buFont typeface="Monotype Sorts" pitchFamily="2" charset="2"/>
              <a:buChar char="ð"/>
            </a:pPr>
            <a:r>
              <a:rPr lang="it-IT" sz="2400" dirty="0">
                <a:solidFill>
                  <a:schemeClr val="hlink"/>
                </a:solidFill>
                <a:latin typeface="Times New Roman" pitchFamily="18" charset="0"/>
              </a:rPr>
              <a:t> </a:t>
            </a:r>
            <a:r>
              <a:rPr lang="en-US" sz="2400" b="1" dirty="0" smtClean="0">
                <a:solidFill>
                  <a:schemeClr val="folHlink"/>
                </a:solidFill>
                <a:latin typeface="Arial" charset="0"/>
              </a:rPr>
              <a:t>from temperature values at the interface between the layers, it is possible to determine the corresponding values of the saturation pressure</a:t>
            </a:r>
            <a:endParaRPr lang="it-IT" sz="2400" b="1" dirty="0">
              <a:solidFill>
                <a:schemeClr val="folHlink"/>
              </a:solidFill>
              <a:latin typeface="Arial" charset="0"/>
            </a:endParaRPr>
          </a:p>
          <a:p>
            <a:pPr eaLnBrk="0" hangingPunct="0">
              <a:spcBef>
                <a:spcPct val="50000"/>
              </a:spcBef>
              <a:buClr>
                <a:schemeClr val="hlink"/>
              </a:buClr>
              <a:buFont typeface="Monotype Sorts" pitchFamily="2" charset="2"/>
              <a:buChar char="ð"/>
            </a:pPr>
            <a:r>
              <a:rPr lang="it-IT" sz="2400" b="1" dirty="0">
                <a:solidFill>
                  <a:schemeClr val="folHlink"/>
                </a:solidFill>
                <a:latin typeface="Arial" charset="0"/>
              </a:rPr>
              <a:t> </a:t>
            </a:r>
            <a:r>
              <a:rPr lang="en-US" sz="2400" b="1" dirty="0" smtClean="0">
                <a:solidFill>
                  <a:schemeClr val="folHlink"/>
                </a:solidFill>
                <a:latin typeface="Arial" charset="0"/>
              </a:rPr>
              <a:t>by means of these values it is possible to obtain a diagram of saturation pressures as a function of  the current abscissa and assuming that the </a:t>
            </a:r>
            <a:r>
              <a:rPr lang="en-US" sz="2400" b="1" dirty="0" err="1" smtClean="0">
                <a:solidFill>
                  <a:schemeClr val="folHlink"/>
                </a:solidFill>
                <a:latin typeface="Arial" charset="0"/>
              </a:rPr>
              <a:t>p</a:t>
            </a:r>
            <a:r>
              <a:rPr lang="en-US" sz="2400" b="1" baseline="-25000" dirty="0" err="1" smtClean="0">
                <a:solidFill>
                  <a:schemeClr val="folHlink"/>
                </a:solidFill>
                <a:latin typeface="Arial" charset="0"/>
              </a:rPr>
              <a:t>vs</a:t>
            </a:r>
            <a:r>
              <a:rPr lang="en-US" sz="2400" b="1" dirty="0" smtClean="0">
                <a:solidFill>
                  <a:schemeClr val="folHlink"/>
                </a:solidFill>
                <a:latin typeface="Arial" charset="0"/>
              </a:rPr>
              <a:t> variation is linear in each layers</a:t>
            </a:r>
            <a:endParaRPr lang="it-IT" sz="2400" dirty="0">
              <a:solidFill>
                <a:schemeClr val="folHlink"/>
              </a:solidFill>
              <a:latin typeface="Times New Roman" pitchFamily="18" charset="0"/>
            </a:endParaRPr>
          </a:p>
        </p:txBody>
      </p:sp>
      <p:sp>
        <p:nvSpPr>
          <p:cNvPr id="7" name="Rectangle 2"/>
          <p:cNvSpPr>
            <a:spLocks noGrp="1" noChangeArrowheads="1"/>
          </p:cNvSpPr>
          <p:nvPr>
            <p:ph type="title"/>
          </p:nvPr>
        </p:nvSpPr>
        <p:spPr bwMode="auto">
          <a:xfrm>
            <a:off x="539552" y="260648"/>
            <a:ext cx="8229600" cy="685800"/>
          </a:xfrm>
          <a:ln>
            <a:miter lim="800000"/>
            <a:headEnd/>
            <a:tailEnd/>
          </a:ln>
        </p:spPr>
        <p:txBody>
          <a:bodyPr vert="horz" wrap="square" lIns="91440" tIns="45720" rIns="91440" bIns="45720" numCol="1" anchor="t" anchorCtr="0" compatLnSpc="1">
            <a:prstTxWarp prst="textNoShape">
              <a:avLst/>
            </a:prstTxWarp>
          </a:bodyPr>
          <a:lstStyle/>
          <a:p>
            <a:pPr>
              <a:defRPr/>
            </a:pPr>
            <a:r>
              <a:rPr lang="en-US" sz="3600" b="1" dirty="0" smtClean="0">
                <a:solidFill>
                  <a:schemeClr val="hlink"/>
                </a:solidFill>
                <a:latin typeface="Arial" charset="0"/>
              </a:rPr>
              <a:t>CONDENSATION INSIDE A WALL</a:t>
            </a:r>
            <a:endParaRPr lang="it-IT" sz="3600" dirty="0" smtClean="0">
              <a:solidFill>
                <a:schemeClr val="hlink"/>
              </a:solidFill>
              <a:latin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8600" y="1371600"/>
            <a:ext cx="8763000" cy="1200329"/>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Char char="ð"/>
            </a:pPr>
            <a:r>
              <a:rPr lang="it-IT" sz="2400" b="1" dirty="0" smtClean="0">
                <a:solidFill>
                  <a:schemeClr val="folHlink"/>
                </a:solidFill>
                <a:latin typeface="Arial" charset="0"/>
              </a:rPr>
              <a:t> </a:t>
            </a:r>
            <a:r>
              <a:rPr lang="en-US" sz="2400" b="1" dirty="0" smtClean="0">
                <a:solidFill>
                  <a:schemeClr val="folHlink"/>
                </a:solidFill>
                <a:latin typeface="Arial" charset="0"/>
              </a:rPr>
              <a:t>using the temperature values of the internal and external air</a:t>
            </a:r>
            <a:r>
              <a:rPr lang="it-IT" sz="2400" b="1" dirty="0" smtClean="0">
                <a:solidFill>
                  <a:schemeClr val="folHlink"/>
                </a:solidFill>
                <a:latin typeface="Arial" charset="0"/>
              </a:rPr>
              <a:t>, </a:t>
            </a:r>
            <a:r>
              <a:rPr lang="en-US" sz="2400" b="1" dirty="0" smtClean="0">
                <a:solidFill>
                  <a:schemeClr val="folHlink"/>
                </a:solidFill>
                <a:latin typeface="Arial" charset="0"/>
              </a:rPr>
              <a:t> the appropriate values of the saturated vapor pressure are evaluated</a:t>
            </a:r>
            <a:endParaRPr lang="it-IT" sz="2400" dirty="0">
              <a:solidFill>
                <a:schemeClr val="folHlink"/>
              </a:solidFill>
              <a:latin typeface="Times New Roman" pitchFamily="18" charset="0"/>
            </a:endParaRPr>
          </a:p>
        </p:txBody>
      </p:sp>
      <p:graphicFrame>
        <p:nvGraphicFramePr>
          <p:cNvPr id="5" name="Object 4"/>
          <p:cNvGraphicFramePr>
            <a:graphicFrameLocks noChangeAspect="1"/>
          </p:cNvGraphicFramePr>
          <p:nvPr/>
        </p:nvGraphicFramePr>
        <p:xfrm>
          <a:off x="1522413" y="2667000"/>
          <a:ext cx="6099175" cy="728663"/>
        </p:xfrm>
        <a:graphic>
          <a:graphicData uri="http://schemas.openxmlformats.org/presentationml/2006/ole">
            <p:oleObj spid="_x0000_s57346" name="Equation" r:id="rId3" imgW="2108160" imgH="253800" progId="Equation.DSMT4">
              <p:embed/>
            </p:oleObj>
          </a:graphicData>
        </a:graphic>
      </p:graphicFrame>
      <p:sp>
        <p:nvSpPr>
          <p:cNvPr id="6" name="Text Box 5"/>
          <p:cNvSpPr txBox="1">
            <a:spLocks noChangeArrowheads="1"/>
          </p:cNvSpPr>
          <p:nvPr/>
        </p:nvSpPr>
        <p:spPr bwMode="auto">
          <a:xfrm>
            <a:off x="228600" y="3570288"/>
            <a:ext cx="8763000" cy="1569660"/>
          </a:xfrm>
          <a:prstGeom prst="rect">
            <a:avLst/>
          </a:prstGeom>
          <a:noFill/>
          <a:ln w="9525">
            <a:noFill/>
            <a:miter lim="800000"/>
            <a:headEnd/>
            <a:tailEnd/>
          </a:ln>
        </p:spPr>
        <p:txBody>
          <a:bodyPr>
            <a:spAutoFit/>
          </a:bodyPr>
          <a:lstStyle/>
          <a:p>
            <a:pPr eaLnBrk="0" hangingPunct="0">
              <a:spcBef>
                <a:spcPct val="50000"/>
              </a:spcBef>
              <a:buFont typeface="Monotype Sorts" pitchFamily="2" charset="2"/>
              <a:buChar char="ð"/>
            </a:pPr>
            <a:r>
              <a:rPr lang="en-US" sz="2400" dirty="0" smtClean="0">
                <a:solidFill>
                  <a:schemeClr val="hlink"/>
                </a:solidFill>
                <a:latin typeface="Times New Roman" pitchFamily="18" charset="0"/>
              </a:rPr>
              <a:t> </a:t>
            </a:r>
            <a:r>
              <a:rPr lang="en-US" sz="2400" b="1" dirty="0" smtClean="0">
                <a:solidFill>
                  <a:schemeClr val="folHlink"/>
                </a:solidFill>
                <a:latin typeface="Arial" charset="0"/>
              </a:rPr>
              <a:t>by means of these pressure values and the relative humidity values of the internal and external air, it is possible to evaluate the corresponding values of the partial vapor pressure </a:t>
            </a:r>
            <a:endParaRPr lang="en-US" sz="2400" dirty="0">
              <a:solidFill>
                <a:schemeClr val="folHlink"/>
              </a:solidFill>
              <a:latin typeface="Times New Roman" pitchFamily="18" charset="0"/>
            </a:endParaRPr>
          </a:p>
        </p:txBody>
      </p:sp>
      <p:graphicFrame>
        <p:nvGraphicFramePr>
          <p:cNvPr id="7" name="Object 6"/>
          <p:cNvGraphicFramePr>
            <a:graphicFrameLocks noChangeAspect="1"/>
          </p:cNvGraphicFramePr>
          <p:nvPr/>
        </p:nvGraphicFramePr>
        <p:xfrm>
          <a:off x="1971675" y="5480050"/>
          <a:ext cx="5218113" cy="655638"/>
        </p:xfrm>
        <a:graphic>
          <a:graphicData uri="http://schemas.openxmlformats.org/presentationml/2006/ole">
            <p:oleObj spid="_x0000_s57347" name="Equation" r:id="rId4" imgW="1803240" imgH="228600" progId="Equation.DSMT4">
              <p:embed/>
            </p:oleObj>
          </a:graphicData>
        </a:graphic>
      </p:graphicFrame>
      <p:sp>
        <p:nvSpPr>
          <p:cNvPr id="8" name="Rectangle 2"/>
          <p:cNvSpPr>
            <a:spLocks noGrp="1" noChangeArrowheads="1"/>
          </p:cNvSpPr>
          <p:nvPr>
            <p:ph type="title"/>
          </p:nvPr>
        </p:nvSpPr>
        <p:spPr bwMode="auto">
          <a:xfrm>
            <a:off x="539552" y="260648"/>
            <a:ext cx="8229600" cy="685800"/>
          </a:xfrm>
          <a:ln>
            <a:miter lim="800000"/>
            <a:headEnd/>
            <a:tailEnd/>
          </a:ln>
        </p:spPr>
        <p:txBody>
          <a:bodyPr vert="horz" wrap="square" lIns="91440" tIns="45720" rIns="91440" bIns="45720" numCol="1" anchor="t" anchorCtr="0" compatLnSpc="1">
            <a:prstTxWarp prst="textNoShape">
              <a:avLst/>
            </a:prstTxWarp>
          </a:bodyPr>
          <a:lstStyle/>
          <a:p>
            <a:pPr>
              <a:defRPr/>
            </a:pPr>
            <a:r>
              <a:rPr lang="en-US" sz="3600" b="1" dirty="0" smtClean="0">
                <a:solidFill>
                  <a:schemeClr val="hlink"/>
                </a:solidFill>
                <a:latin typeface="Arial" charset="0"/>
              </a:rPr>
              <a:t>CONDENSATION INSIDE A WALL</a:t>
            </a:r>
            <a:endParaRPr lang="it-IT" sz="3600" dirty="0" smtClean="0">
              <a:solidFill>
                <a:schemeClr val="hlink"/>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755650" y="476672"/>
            <a:ext cx="7632700" cy="719138"/>
          </a:xfrm>
          <a:ln>
            <a:miter lim="800000"/>
            <a:headEnd/>
            <a:tailEnd/>
          </a:ln>
        </p:spPr>
        <p:txBody>
          <a:bodyPr vert="horz" wrap="square" lIns="91440" tIns="45720" rIns="91440" bIns="45720" numCol="1" anchor="t" anchorCtr="0" compatLnSpc="1">
            <a:prstTxWarp prst="textNoShape">
              <a:avLst/>
            </a:prstTxWarp>
            <a:normAutofit/>
          </a:bodyPr>
          <a:lstStyle/>
          <a:p>
            <a:pPr eaLnBrk="1" hangingPunct="1">
              <a:defRPr/>
            </a:pPr>
            <a:r>
              <a:rPr lang="en-US" sz="3600" b="1" dirty="0" smtClean="0">
                <a:solidFill>
                  <a:schemeClr val="hlink"/>
                </a:solidFill>
                <a:latin typeface="Arial" charset="0"/>
              </a:rPr>
              <a:t>CONDENSATION ON A SURFACE</a:t>
            </a:r>
          </a:p>
        </p:txBody>
      </p:sp>
      <p:graphicFrame>
        <p:nvGraphicFramePr>
          <p:cNvPr id="5" name="Object 11"/>
          <p:cNvGraphicFramePr>
            <a:graphicFrameLocks noChangeAspect="1"/>
          </p:cNvGraphicFramePr>
          <p:nvPr/>
        </p:nvGraphicFramePr>
        <p:xfrm>
          <a:off x="2699792" y="2780928"/>
          <a:ext cx="2728912" cy="835025"/>
        </p:xfrm>
        <a:graphic>
          <a:graphicData uri="http://schemas.openxmlformats.org/presentationml/2006/ole">
            <p:oleObj spid="_x0000_s1026" name="Equation" r:id="rId3" imgW="825480" imgH="253800" progId="Equation.DSMT4">
              <p:embed/>
            </p:oleObj>
          </a:graphicData>
        </a:graphic>
      </p:graphicFrame>
      <p:sp>
        <p:nvSpPr>
          <p:cNvPr id="6" name="Rectangle 4"/>
          <p:cNvSpPr>
            <a:spLocks noChangeArrowheads="1"/>
          </p:cNvSpPr>
          <p:nvPr/>
        </p:nvSpPr>
        <p:spPr bwMode="auto">
          <a:xfrm>
            <a:off x="431800" y="1601788"/>
            <a:ext cx="8243888" cy="1200329"/>
          </a:xfrm>
          <a:prstGeom prst="rect">
            <a:avLst/>
          </a:prstGeom>
          <a:noFill/>
          <a:ln w="9525">
            <a:noFill/>
            <a:miter lim="800000"/>
            <a:headEnd/>
            <a:tailEnd/>
          </a:ln>
        </p:spPr>
        <p:txBody>
          <a:bodyPr>
            <a:spAutoFit/>
          </a:bodyPr>
          <a:lstStyle/>
          <a:p>
            <a:pPr algn="just" eaLnBrk="0" hangingPunct="0">
              <a:spcBef>
                <a:spcPct val="50000"/>
              </a:spcBef>
            </a:pPr>
            <a:r>
              <a:rPr lang="en-US" sz="2400" b="1" dirty="0" smtClean="0">
                <a:solidFill>
                  <a:schemeClr val="folHlink"/>
                </a:solidFill>
                <a:latin typeface="Arial" charset="0"/>
              </a:rPr>
              <a:t>To avoid the condensation on a surface it is important to have the conditions inside the internal environment as indicated:</a:t>
            </a:r>
            <a:endParaRPr lang="it-IT" sz="2400" b="1" dirty="0">
              <a:solidFill>
                <a:schemeClr val="folHlink"/>
              </a:solidFill>
              <a:latin typeface="Arial" charset="0"/>
            </a:endParaRPr>
          </a:p>
        </p:txBody>
      </p:sp>
      <p:sp>
        <p:nvSpPr>
          <p:cNvPr id="7" name="Line 5"/>
          <p:cNvSpPr>
            <a:spLocks noChangeShapeType="1"/>
          </p:cNvSpPr>
          <p:nvPr/>
        </p:nvSpPr>
        <p:spPr bwMode="auto">
          <a:xfrm flipH="1">
            <a:off x="2051720" y="3573016"/>
            <a:ext cx="838200" cy="838200"/>
          </a:xfrm>
          <a:prstGeom prst="line">
            <a:avLst/>
          </a:prstGeom>
          <a:noFill/>
          <a:ln w="31750">
            <a:solidFill>
              <a:schemeClr val="hlink"/>
            </a:solidFill>
            <a:round/>
            <a:headEnd/>
            <a:tailEnd type="triangle" w="med" len="med"/>
          </a:ln>
        </p:spPr>
        <p:txBody>
          <a:bodyPr/>
          <a:lstStyle/>
          <a:p>
            <a:endParaRPr lang="it-IT"/>
          </a:p>
        </p:txBody>
      </p:sp>
      <p:sp>
        <p:nvSpPr>
          <p:cNvPr id="8" name="Line 6"/>
          <p:cNvSpPr>
            <a:spLocks noChangeShapeType="1"/>
          </p:cNvSpPr>
          <p:nvPr/>
        </p:nvSpPr>
        <p:spPr bwMode="auto">
          <a:xfrm>
            <a:off x="4355976" y="3573016"/>
            <a:ext cx="838200" cy="838200"/>
          </a:xfrm>
          <a:prstGeom prst="line">
            <a:avLst/>
          </a:prstGeom>
          <a:noFill/>
          <a:ln w="31750">
            <a:solidFill>
              <a:schemeClr val="hlink"/>
            </a:solidFill>
            <a:round/>
            <a:headEnd/>
            <a:tailEnd type="triangle" w="med" len="med"/>
          </a:ln>
        </p:spPr>
        <p:txBody>
          <a:bodyPr/>
          <a:lstStyle/>
          <a:p>
            <a:endParaRPr lang="it-IT"/>
          </a:p>
        </p:txBody>
      </p:sp>
      <p:sp>
        <p:nvSpPr>
          <p:cNvPr id="9" name="Text Box 7"/>
          <p:cNvSpPr txBox="1">
            <a:spLocks noChangeArrowheads="1"/>
          </p:cNvSpPr>
          <p:nvPr/>
        </p:nvSpPr>
        <p:spPr bwMode="auto">
          <a:xfrm>
            <a:off x="381000" y="4311650"/>
            <a:ext cx="3543300" cy="1200329"/>
          </a:xfrm>
          <a:prstGeom prst="rect">
            <a:avLst/>
          </a:prstGeom>
          <a:noFill/>
          <a:ln w="31750">
            <a:noFill/>
            <a:miter lim="800000"/>
            <a:headEnd/>
            <a:tailEnd/>
          </a:ln>
        </p:spPr>
        <p:txBody>
          <a:bodyPr>
            <a:spAutoFit/>
          </a:bodyPr>
          <a:lstStyle/>
          <a:p>
            <a:pPr algn="l"/>
            <a:r>
              <a:rPr lang="en-US" sz="2400" b="1" dirty="0" smtClean="0">
                <a:solidFill>
                  <a:schemeClr val="folHlink"/>
                </a:solidFill>
                <a:latin typeface="Arial" charset="0"/>
              </a:rPr>
              <a:t>Partial pressure of the water vapor inside the internal environment</a:t>
            </a:r>
            <a:endParaRPr lang="it-IT" sz="2400" b="1" dirty="0" smtClean="0">
              <a:solidFill>
                <a:schemeClr val="folHlink"/>
              </a:solidFill>
              <a:latin typeface="Arial" charset="0"/>
            </a:endParaRPr>
          </a:p>
        </p:txBody>
      </p:sp>
      <p:sp>
        <p:nvSpPr>
          <p:cNvPr id="10" name="Text Box 8"/>
          <p:cNvSpPr txBox="1">
            <a:spLocks noChangeArrowheads="1"/>
          </p:cNvSpPr>
          <p:nvPr/>
        </p:nvSpPr>
        <p:spPr bwMode="auto">
          <a:xfrm>
            <a:off x="4800600" y="4311650"/>
            <a:ext cx="4191000" cy="1200329"/>
          </a:xfrm>
          <a:prstGeom prst="rect">
            <a:avLst/>
          </a:prstGeom>
          <a:noFill/>
          <a:ln w="31750">
            <a:noFill/>
            <a:miter lim="800000"/>
            <a:headEnd/>
            <a:tailEnd/>
          </a:ln>
        </p:spPr>
        <p:txBody>
          <a:bodyPr>
            <a:spAutoFit/>
          </a:bodyPr>
          <a:lstStyle/>
          <a:p>
            <a:pPr algn="l"/>
            <a:r>
              <a:rPr lang="en-US" sz="2400" b="1" dirty="0" smtClean="0">
                <a:solidFill>
                  <a:schemeClr val="folHlink"/>
                </a:solidFill>
                <a:latin typeface="Arial" charset="0"/>
              </a:rPr>
              <a:t>Saturation pressure related to the internal surface temperature, T</a:t>
            </a:r>
            <a:r>
              <a:rPr lang="en-US" sz="2400" b="1" baseline="-25000" dirty="0" smtClean="0">
                <a:solidFill>
                  <a:schemeClr val="folHlink"/>
                </a:solidFill>
                <a:latin typeface="Arial" charset="0"/>
              </a:rPr>
              <a:t>i</a:t>
            </a:r>
          </a:p>
        </p:txBody>
      </p:sp>
      <p:sp>
        <p:nvSpPr>
          <p:cNvPr id="11" name="Oval 9"/>
          <p:cNvSpPr>
            <a:spLocks noChangeArrowheads="1"/>
          </p:cNvSpPr>
          <p:nvPr/>
        </p:nvSpPr>
        <p:spPr bwMode="auto">
          <a:xfrm>
            <a:off x="2771800" y="2996952"/>
            <a:ext cx="647700" cy="647700"/>
          </a:xfrm>
          <a:prstGeom prst="ellipse">
            <a:avLst/>
          </a:prstGeom>
          <a:noFill/>
          <a:ln w="31750">
            <a:solidFill>
              <a:srgbClr val="00FF00"/>
            </a:solidFill>
            <a:round/>
            <a:headEnd/>
            <a:tailEnd/>
          </a:ln>
        </p:spPr>
        <p:txBody>
          <a:bodyPr wrap="none" anchor="ctr"/>
          <a:lstStyle/>
          <a:p>
            <a:endParaRPr lang="it-IT"/>
          </a:p>
        </p:txBody>
      </p:sp>
      <p:sp>
        <p:nvSpPr>
          <p:cNvPr id="12" name="Oval 10"/>
          <p:cNvSpPr>
            <a:spLocks noChangeArrowheads="1"/>
          </p:cNvSpPr>
          <p:nvPr/>
        </p:nvSpPr>
        <p:spPr bwMode="auto">
          <a:xfrm>
            <a:off x="3851920" y="2996952"/>
            <a:ext cx="647700" cy="647700"/>
          </a:xfrm>
          <a:prstGeom prst="ellipse">
            <a:avLst/>
          </a:prstGeom>
          <a:noFill/>
          <a:ln w="31750">
            <a:solidFill>
              <a:srgbClr val="00FF00"/>
            </a:solidFill>
            <a:round/>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8600" y="1371600"/>
            <a:ext cx="8763000" cy="1200329"/>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Char char="ð"/>
            </a:pPr>
            <a:r>
              <a:rPr lang="it-IT" sz="2400" dirty="0">
                <a:solidFill>
                  <a:schemeClr val="folHlink"/>
                </a:solidFill>
                <a:latin typeface="Times New Roman" pitchFamily="18" charset="0"/>
              </a:rPr>
              <a:t> </a:t>
            </a:r>
            <a:r>
              <a:rPr lang="en-US" sz="2400" b="1" dirty="0" smtClean="0">
                <a:solidFill>
                  <a:schemeClr val="folHlink"/>
                </a:solidFill>
                <a:latin typeface="Arial" charset="0"/>
              </a:rPr>
              <a:t>for assigned geometric and hygrometric characteristics of the different layers of the wall, the overall unitary </a:t>
            </a:r>
            <a:r>
              <a:rPr lang="en-US" sz="2400" b="1" dirty="0" err="1" smtClean="0">
                <a:solidFill>
                  <a:schemeClr val="folHlink"/>
                </a:solidFill>
                <a:latin typeface="Arial" charset="0"/>
              </a:rPr>
              <a:t>permeance</a:t>
            </a:r>
            <a:r>
              <a:rPr lang="en-US" sz="2400" b="1" dirty="0" smtClean="0">
                <a:solidFill>
                  <a:schemeClr val="folHlink"/>
                </a:solidFill>
                <a:latin typeface="Arial" charset="0"/>
              </a:rPr>
              <a:t> is determined</a:t>
            </a:r>
            <a:endParaRPr lang="it-IT" sz="2400" dirty="0">
              <a:solidFill>
                <a:schemeClr val="folHlink"/>
              </a:solidFill>
              <a:latin typeface="Times New Roman" pitchFamily="18" charset="0"/>
            </a:endParaRPr>
          </a:p>
        </p:txBody>
      </p:sp>
      <p:sp>
        <p:nvSpPr>
          <p:cNvPr id="5" name="Text Box 5"/>
          <p:cNvSpPr txBox="1">
            <a:spLocks noChangeArrowheads="1"/>
          </p:cNvSpPr>
          <p:nvPr/>
        </p:nvSpPr>
        <p:spPr bwMode="auto">
          <a:xfrm>
            <a:off x="228600" y="4206875"/>
            <a:ext cx="8763000" cy="830997"/>
          </a:xfrm>
          <a:prstGeom prst="rect">
            <a:avLst/>
          </a:prstGeom>
          <a:noFill/>
          <a:ln w="9525">
            <a:noFill/>
            <a:miter lim="800000"/>
            <a:headEnd/>
            <a:tailEnd/>
          </a:ln>
        </p:spPr>
        <p:txBody>
          <a:bodyPr>
            <a:spAutoFit/>
          </a:bodyPr>
          <a:lstStyle/>
          <a:p>
            <a:pPr eaLnBrk="0" hangingPunct="0">
              <a:spcBef>
                <a:spcPct val="50000"/>
              </a:spcBef>
              <a:buFont typeface="Monotype Sorts" pitchFamily="2" charset="2"/>
              <a:buChar char="ð"/>
            </a:pPr>
            <a:r>
              <a:rPr lang="it-IT" sz="2400" dirty="0">
                <a:solidFill>
                  <a:schemeClr val="hlink"/>
                </a:solidFill>
                <a:latin typeface="Times New Roman" pitchFamily="18" charset="0"/>
              </a:rPr>
              <a:t> </a:t>
            </a:r>
            <a:r>
              <a:rPr lang="en-US" sz="2400" b="1" dirty="0" smtClean="0">
                <a:solidFill>
                  <a:schemeClr val="folHlink"/>
                </a:solidFill>
                <a:latin typeface="Arial" charset="0"/>
              </a:rPr>
              <a:t>known the vapor pressure gradient of the composite wall, the water vapor flux is evaluated as:</a:t>
            </a:r>
            <a:endParaRPr lang="it-IT" sz="2400" b="1" dirty="0">
              <a:solidFill>
                <a:schemeClr val="folHlink"/>
              </a:solidFill>
              <a:latin typeface="Arial" charset="0"/>
            </a:endParaRPr>
          </a:p>
        </p:txBody>
      </p:sp>
      <p:graphicFrame>
        <p:nvGraphicFramePr>
          <p:cNvPr id="6" name="Object 7"/>
          <p:cNvGraphicFramePr>
            <a:graphicFrameLocks noChangeAspect="1"/>
          </p:cNvGraphicFramePr>
          <p:nvPr/>
        </p:nvGraphicFramePr>
        <p:xfrm>
          <a:off x="3581400" y="2743200"/>
          <a:ext cx="2133600" cy="1231900"/>
        </p:xfrm>
        <a:graphic>
          <a:graphicData uri="http://schemas.openxmlformats.org/presentationml/2006/ole">
            <p:oleObj spid="_x0000_s58370" name="Equation" r:id="rId3" imgW="812520" imgH="469800" progId="Equation.DSMT4">
              <p:embed/>
            </p:oleObj>
          </a:graphicData>
        </a:graphic>
      </p:graphicFrame>
      <p:graphicFrame>
        <p:nvGraphicFramePr>
          <p:cNvPr id="7" name="Object 8"/>
          <p:cNvGraphicFramePr>
            <a:graphicFrameLocks noChangeAspect="1"/>
          </p:cNvGraphicFramePr>
          <p:nvPr/>
        </p:nvGraphicFramePr>
        <p:xfrm>
          <a:off x="3057525" y="5357813"/>
          <a:ext cx="3000375" cy="661987"/>
        </p:xfrm>
        <a:graphic>
          <a:graphicData uri="http://schemas.openxmlformats.org/presentationml/2006/ole">
            <p:oleObj spid="_x0000_s58371" name="Equation" r:id="rId4" imgW="1143000" imgH="253800" progId="Equation.DSMT4">
              <p:embed/>
            </p:oleObj>
          </a:graphicData>
        </a:graphic>
      </p:graphicFrame>
      <p:sp>
        <p:nvSpPr>
          <p:cNvPr id="8" name="Rectangle 2"/>
          <p:cNvSpPr>
            <a:spLocks noGrp="1" noChangeArrowheads="1"/>
          </p:cNvSpPr>
          <p:nvPr>
            <p:ph type="title"/>
          </p:nvPr>
        </p:nvSpPr>
        <p:spPr bwMode="auto">
          <a:xfrm>
            <a:off x="539552" y="260648"/>
            <a:ext cx="8229600" cy="685800"/>
          </a:xfrm>
          <a:ln>
            <a:miter lim="800000"/>
            <a:headEnd/>
            <a:tailEnd/>
          </a:ln>
        </p:spPr>
        <p:txBody>
          <a:bodyPr vert="horz" wrap="square" lIns="91440" tIns="45720" rIns="91440" bIns="45720" numCol="1" anchor="t" anchorCtr="0" compatLnSpc="1">
            <a:prstTxWarp prst="textNoShape">
              <a:avLst/>
            </a:prstTxWarp>
          </a:bodyPr>
          <a:lstStyle/>
          <a:p>
            <a:pPr>
              <a:defRPr/>
            </a:pPr>
            <a:r>
              <a:rPr lang="en-US" sz="3600" b="1" dirty="0" smtClean="0">
                <a:solidFill>
                  <a:schemeClr val="hlink"/>
                </a:solidFill>
                <a:latin typeface="Arial" charset="0"/>
              </a:rPr>
              <a:t>CONDENSATION INSIDE A WALL</a:t>
            </a:r>
            <a:endParaRPr lang="it-IT" sz="3600" dirty="0" smtClean="0">
              <a:solidFill>
                <a:schemeClr val="hlink"/>
              </a:solidFill>
              <a:latin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51520" y="980728"/>
            <a:ext cx="8763000" cy="1200329"/>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Char char="ð"/>
            </a:pPr>
            <a:r>
              <a:rPr lang="en-US" sz="2400" b="1" dirty="0" smtClean="0">
                <a:solidFill>
                  <a:schemeClr val="folHlink"/>
                </a:solidFill>
                <a:latin typeface="Arial" charset="0"/>
              </a:rPr>
              <a:t>once the water vapor flux is known, applying iteratively the </a:t>
            </a:r>
            <a:r>
              <a:rPr lang="en-US" sz="2400" b="1" dirty="0" err="1" smtClean="0">
                <a:solidFill>
                  <a:schemeClr val="folHlink"/>
                </a:solidFill>
                <a:latin typeface="Arial" charset="0"/>
              </a:rPr>
              <a:t>Fick</a:t>
            </a:r>
            <a:r>
              <a:rPr lang="en-US" sz="2400" b="1" dirty="0" smtClean="0">
                <a:solidFill>
                  <a:schemeClr val="folHlink"/>
                </a:solidFill>
                <a:latin typeface="Arial" charset="0"/>
              </a:rPr>
              <a:t> equation, the vapor pressure at the interface between the various layers is determined:</a:t>
            </a:r>
            <a:endParaRPr lang="it-IT" sz="2400" dirty="0">
              <a:solidFill>
                <a:schemeClr val="folHlink"/>
              </a:solidFill>
              <a:latin typeface="Times New Roman" pitchFamily="18" charset="0"/>
            </a:endParaRPr>
          </a:p>
        </p:txBody>
      </p:sp>
      <p:sp>
        <p:nvSpPr>
          <p:cNvPr id="5" name="Text Box 4"/>
          <p:cNvSpPr txBox="1">
            <a:spLocks noChangeArrowheads="1"/>
          </p:cNvSpPr>
          <p:nvPr/>
        </p:nvSpPr>
        <p:spPr bwMode="auto">
          <a:xfrm>
            <a:off x="179512" y="2996952"/>
            <a:ext cx="8763000" cy="3600986"/>
          </a:xfrm>
          <a:prstGeom prst="rect">
            <a:avLst/>
          </a:prstGeom>
          <a:noFill/>
          <a:ln w="9525">
            <a:noFill/>
            <a:miter lim="800000"/>
            <a:headEnd/>
            <a:tailEnd/>
          </a:ln>
        </p:spPr>
        <p:txBody>
          <a:bodyPr>
            <a:spAutoFit/>
          </a:bodyPr>
          <a:lstStyle/>
          <a:p>
            <a:pPr eaLnBrk="0" hangingPunct="0">
              <a:spcBef>
                <a:spcPct val="50000"/>
              </a:spcBef>
              <a:buFont typeface="Monotype Sorts" pitchFamily="2" charset="2"/>
              <a:buChar char="ð"/>
            </a:pPr>
            <a:r>
              <a:rPr lang="en-US" sz="2400" b="1" dirty="0" smtClean="0">
                <a:solidFill>
                  <a:schemeClr val="folHlink"/>
                </a:solidFill>
                <a:latin typeface="Arial" charset="0"/>
              </a:rPr>
              <a:t> Note the point values of the water vapor pressure at the interfaces between the different layers, it is possible to built the vapor pressure diagram as a function of the abscissa</a:t>
            </a:r>
            <a:r>
              <a:rPr lang="it-IT" sz="2400" b="1" dirty="0" smtClean="0">
                <a:solidFill>
                  <a:schemeClr val="folHlink"/>
                </a:solidFill>
                <a:latin typeface="Arial" charset="0"/>
              </a:rPr>
              <a:t> x</a:t>
            </a:r>
          </a:p>
          <a:p>
            <a:pPr eaLnBrk="0" hangingPunct="0">
              <a:spcBef>
                <a:spcPct val="50000"/>
              </a:spcBef>
              <a:buFont typeface="Monotype Sorts" pitchFamily="2" charset="2"/>
              <a:buChar char="ð"/>
            </a:pPr>
            <a:r>
              <a:rPr lang="en-US" sz="2400" b="1" dirty="0" smtClean="0">
                <a:solidFill>
                  <a:schemeClr val="folHlink"/>
                </a:solidFill>
                <a:latin typeface="Arial" charset="0"/>
              </a:rPr>
              <a:t>by means of the comparison between the local </a:t>
            </a:r>
            <a:r>
              <a:rPr lang="en-US" sz="2400" b="1" dirty="0" err="1" smtClean="0">
                <a:solidFill>
                  <a:schemeClr val="folHlink"/>
                </a:solidFill>
                <a:latin typeface="Arial" charset="0"/>
              </a:rPr>
              <a:t>pvs</a:t>
            </a:r>
            <a:r>
              <a:rPr lang="en-US" sz="2400" b="1" dirty="0" smtClean="0">
                <a:solidFill>
                  <a:schemeClr val="folHlink"/>
                </a:solidFill>
                <a:latin typeface="Arial" charset="0"/>
              </a:rPr>
              <a:t> and </a:t>
            </a:r>
            <a:r>
              <a:rPr lang="en-US" sz="2400" b="1" dirty="0" err="1" smtClean="0">
                <a:solidFill>
                  <a:schemeClr val="folHlink"/>
                </a:solidFill>
                <a:latin typeface="Arial" charset="0"/>
              </a:rPr>
              <a:t>pv</a:t>
            </a:r>
            <a:r>
              <a:rPr lang="en-US" sz="2400" b="1" dirty="0" smtClean="0">
                <a:solidFill>
                  <a:schemeClr val="folHlink"/>
                </a:solidFill>
                <a:latin typeface="Arial" charset="0"/>
              </a:rPr>
              <a:t> at the interface between the different layers and the(</a:t>
            </a:r>
            <a:r>
              <a:rPr lang="en-US" sz="2400" b="1" dirty="0" err="1" smtClean="0">
                <a:solidFill>
                  <a:schemeClr val="folHlink"/>
                </a:solidFill>
                <a:latin typeface="Arial" charset="0"/>
              </a:rPr>
              <a:t>pv,x</a:t>
            </a:r>
            <a:r>
              <a:rPr lang="en-US" sz="2400" b="1" dirty="0" smtClean="0">
                <a:solidFill>
                  <a:schemeClr val="folHlink"/>
                </a:solidFill>
                <a:latin typeface="Arial" charset="0"/>
              </a:rPr>
              <a:t>) e (</a:t>
            </a:r>
            <a:r>
              <a:rPr lang="en-US" sz="2400" b="1" dirty="0" err="1" smtClean="0">
                <a:solidFill>
                  <a:schemeClr val="folHlink"/>
                </a:solidFill>
                <a:latin typeface="Arial" charset="0"/>
              </a:rPr>
              <a:t>pvs,x</a:t>
            </a:r>
            <a:r>
              <a:rPr lang="en-US" sz="2400" b="1" dirty="0" smtClean="0">
                <a:solidFill>
                  <a:schemeClr val="folHlink"/>
                </a:solidFill>
                <a:latin typeface="Arial" charset="0"/>
              </a:rPr>
              <a:t>) diagrams overlapping is possible to determine the presence of condensation phenomena and how large the affected zone is</a:t>
            </a:r>
            <a:r>
              <a:rPr lang="it-IT" sz="2400" b="1" dirty="0" smtClean="0">
                <a:solidFill>
                  <a:schemeClr val="folHlink"/>
                </a:solidFill>
                <a:latin typeface="Arial" charset="0"/>
              </a:rPr>
              <a:t>                                    </a:t>
            </a:r>
            <a:endParaRPr lang="it-IT" sz="2400" b="1" dirty="0">
              <a:solidFill>
                <a:schemeClr val="folHlink"/>
              </a:solidFill>
              <a:latin typeface="Arial" charset="0"/>
            </a:endParaRPr>
          </a:p>
        </p:txBody>
      </p:sp>
      <p:graphicFrame>
        <p:nvGraphicFramePr>
          <p:cNvPr id="6" name="Object 7"/>
          <p:cNvGraphicFramePr>
            <a:graphicFrameLocks noChangeAspect="1"/>
          </p:cNvGraphicFramePr>
          <p:nvPr/>
        </p:nvGraphicFramePr>
        <p:xfrm>
          <a:off x="1259632" y="2204864"/>
          <a:ext cx="6394450" cy="692150"/>
        </p:xfrm>
        <a:graphic>
          <a:graphicData uri="http://schemas.openxmlformats.org/presentationml/2006/ole">
            <p:oleObj spid="_x0000_s59394" name="Equation" r:id="rId3" imgW="2209680" imgH="241200" progId="Equation.DSMT4">
              <p:embed/>
            </p:oleObj>
          </a:graphicData>
        </a:graphic>
      </p:graphicFrame>
      <p:sp>
        <p:nvSpPr>
          <p:cNvPr id="7" name="Rectangle 2"/>
          <p:cNvSpPr>
            <a:spLocks noGrp="1" noChangeArrowheads="1"/>
          </p:cNvSpPr>
          <p:nvPr>
            <p:ph type="title"/>
          </p:nvPr>
        </p:nvSpPr>
        <p:spPr bwMode="auto">
          <a:xfrm>
            <a:off x="539552" y="260648"/>
            <a:ext cx="8229600" cy="685800"/>
          </a:xfrm>
          <a:ln>
            <a:miter lim="800000"/>
            <a:headEnd/>
            <a:tailEnd/>
          </a:ln>
        </p:spPr>
        <p:txBody>
          <a:bodyPr vert="horz" wrap="square" lIns="91440" tIns="45720" rIns="91440" bIns="45720" numCol="1" anchor="t" anchorCtr="0" compatLnSpc="1">
            <a:prstTxWarp prst="textNoShape">
              <a:avLst/>
            </a:prstTxWarp>
          </a:bodyPr>
          <a:lstStyle/>
          <a:p>
            <a:pPr>
              <a:defRPr/>
            </a:pPr>
            <a:r>
              <a:rPr lang="en-US" sz="3600" b="1" dirty="0" smtClean="0">
                <a:solidFill>
                  <a:schemeClr val="hlink"/>
                </a:solidFill>
                <a:latin typeface="Arial" charset="0"/>
              </a:rPr>
              <a:t>CONDENSATION INSIDE A WALL</a:t>
            </a:r>
            <a:endParaRPr lang="it-IT" sz="3600" dirty="0" smtClean="0">
              <a:solidFill>
                <a:schemeClr val="hlink"/>
              </a:solidFill>
              <a:latin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a:grpSpLocks/>
          </p:cNvGrpSpPr>
          <p:nvPr/>
        </p:nvGrpSpPr>
        <p:grpSpPr bwMode="auto">
          <a:xfrm>
            <a:off x="4953000" y="1600200"/>
            <a:ext cx="3959225" cy="3022600"/>
            <a:chOff x="3120" y="1008"/>
            <a:chExt cx="2494" cy="1904"/>
          </a:xfrm>
        </p:grpSpPr>
        <p:pic>
          <p:nvPicPr>
            <p:cNvPr id="5" name="Picture 3" descr="composito nterno - esterno"/>
            <p:cNvPicPr>
              <a:picLocks noChangeAspect="1" noChangeArrowheads="1"/>
            </p:cNvPicPr>
            <p:nvPr/>
          </p:nvPicPr>
          <p:blipFill>
            <a:blip r:embed="rId3" cstate="print"/>
            <a:srcRect/>
            <a:stretch>
              <a:fillRect/>
            </a:stretch>
          </p:blipFill>
          <p:spPr bwMode="auto">
            <a:xfrm>
              <a:off x="3120" y="1008"/>
              <a:ext cx="2494" cy="1904"/>
            </a:xfrm>
            <a:prstGeom prst="rect">
              <a:avLst/>
            </a:prstGeom>
            <a:noFill/>
            <a:ln w="9525">
              <a:noFill/>
              <a:miter lim="800000"/>
              <a:headEnd/>
              <a:tailEnd/>
            </a:ln>
          </p:spPr>
        </p:pic>
        <p:sp>
          <p:nvSpPr>
            <p:cNvPr id="6" name="Text Box 8"/>
            <p:cNvSpPr txBox="1">
              <a:spLocks noChangeArrowheads="1"/>
            </p:cNvSpPr>
            <p:nvPr/>
          </p:nvSpPr>
          <p:spPr bwMode="auto">
            <a:xfrm>
              <a:off x="3120" y="2496"/>
              <a:ext cx="816" cy="288"/>
            </a:xfrm>
            <a:prstGeom prst="rect">
              <a:avLst/>
            </a:prstGeom>
            <a:noFill/>
            <a:ln w="9525">
              <a:noFill/>
              <a:miter lim="800000"/>
              <a:headEnd/>
              <a:tailEnd/>
            </a:ln>
          </p:spPr>
          <p:txBody>
            <a:bodyPr>
              <a:spAutoFit/>
            </a:bodyPr>
            <a:lstStyle/>
            <a:p>
              <a:pPr algn="l" eaLnBrk="0" hangingPunct="0">
                <a:spcBef>
                  <a:spcPct val="50000"/>
                </a:spcBef>
              </a:pPr>
              <a:r>
                <a:rPr lang="it-IT" sz="2400">
                  <a:solidFill>
                    <a:schemeClr val="bg1"/>
                  </a:solidFill>
                  <a:latin typeface="Times New Roman" pitchFamily="18" charset="0"/>
                </a:rPr>
                <a:t>interno</a:t>
              </a:r>
              <a:endParaRPr lang="it-IT" sz="2400">
                <a:latin typeface="Times New Roman" pitchFamily="18" charset="0"/>
              </a:endParaRPr>
            </a:p>
          </p:txBody>
        </p:sp>
        <p:sp>
          <p:nvSpPr>
            <p:cNvPr id="7" name="Text Box 10"/>
            <p:cNvSpPr txBox="1">
              <a:spLocks noChangeArrowheads="1"/>
            </p:cNvSpPr>
            <p:nvPr/>
          </p:nvSpPr>
          <p:spPr bwMode="auto">
            <a:xfrm>
              <a:off x="4752" y="2496"/>
              <a:ext cx="816" cy="288"/>
            </a:xfrm>
            <a:prstGeom prst="rect">
              <a:avLst/>
            </a:prstGeom>
            <a:noFill/>
            <a:ln w="9525">
              <a:noFill/>
              <a:miter lim="800000"/>
              <a:headEnd/>
              <a:tailEnd/>
            </a:ln>
          </p:spPr>
          <p:txBody>
            <a:bodyPr>
              <a:spAutoFit/>
            </a:bodyPr>
            <a:lstStyle/>
            <a:p>
              <a:pPr algn="l" eaLnBrk="0" hangingPunct="0">
                <a:spcBef>
                  <a:spcPct val="50000"/>
                </a:spcBef>
              </a:pPr>
              <a:r>
                <a:rPr lang="it-IT" sz="2400">
                  <a:solidFill>
                    <a:schemeClr val="bg1"/>
                  </a:solidFill>
                  <a:latin typeface="Times New Roman" pitchFamily="18" charset="0"/>
                </a:rPr>
                <a:t>esterno</a:t>
              </a:r>
              <a:endParaRPr lang="it-IT" sz="2400">
                <a:latin typeface="Times New Roman" pitchFamily="18" charset="0"/>
              </a:endParaRPr>
            </a:p>
          </p:txBody>
        </p:sp>
        <p:graphicFrame>
          <p:nvGraphicFramePr>
            <p:cNvPr id="8" name="Object 13"/>
            <p:cNvGraphicFramePr>
              <a:graphicFrameLocks noChangeAspect="1"/>
            </p:cNvGraphicFramePr>
            <p:nvPr/>
          </p:nvGraphicFramePr>
          <p:xfrm>
            <a:off x="3143" y="1680"/>
            <a:ext cx="793" cy="370"/>
          </p:xfrm>
          <a:graphic>
            <a:graphicData uri="http://schemas.openxmlformats.org/presentationml/2006/ole">
              <p:oleObj spid="_x0000_s60418" name="Equation" r:id="rId4" imgW="863280" imgH="406080" progId="Equation.DSMT4">
                <p:embed/>
              </p:oleObj>
            </a:graphicData>
          </a:graphic>
        </p:graphicFrame>
        <p:graphicFrame>
          <p:nvGraphicFramePr>
            <p:cNvPr id="9" name="Object 14"/>
            <p:cNvGraphicFramePr>
              <a:graphicFrameLocks noChangeAspect="1"/>
            </p:cNvGraphicFramePr>
            <p:nvPr/>
          </p:nvGraphicFramePr>
          <p:xfrm>
            <a:off x="4656" y="1632"/>
            <a:ext cx="793" cy="380"/>
          </p:xfrm>
          <a:graphic>
            <a:graphicData uri="http://schemas.openxmlformats.org/presentationml/2006/ole">
              <p:oleObj spid="_x0000_s60419" name="Equation" r:id="rId5" imgW="838080" imgH="406080" progId="Equation.DSMT4">
                <p:embed/>
              </p:oleObj>
            </a:graphicData>
          </a:graphic>
        </p:graphicFrame>
      </p:grpSp>
      <p:sp>
        <p:nvSpPr>
          <p:cNvPr id="10" name="Rectangle 2"/>
          <p:cNvSpPr>
            <a:spLocks noGrp="1" noChangeArrowheads="1"/>
          </p:cNvSpPr>
          <p:nvPr>
            <p:ph type="title"/>
          </p:nvPr>
        </p:nvSpPr>
        <p:spPr bwMode="auto">
          <a:xfrm>
            <a:off x="3048000" y="457200"/>
            <a:ext cx="3124200" cy="533400"/>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it-IT" sz="3600" u="sng" dirty="0" err="1" smtClean="0">
                <a:solidFill>
                  <a:schemeClr val="hlink"/>
                </a:solidFill>
                <a:latin typeface="Arial" charset="0"/>
              </a:rPr>
              <a:t>Example</a:t>
            </a:r>
            <a:r>
              <a:rPr lang="it-IT" sz="3600" u="sng" dirty="0" smtClean="0">
                <a:solidFill>
                  <a:schemeClr val="hlink"/>
                </a:solidFill>
                <a:latin typeface="Arial" charset="0"/>
              </a:rPr>
              <a:t> 2</a:t>
            </a:r>
            <a:endParaRPr lang="it-IT" u="sng" dirty="0" smtClean="0">
              <a:solidFill>
                <a:schemeClr val="hlink"/>
              </a:solidFill>
            </a:endParaRPr>
          </a:p>
        </p:txBody>
      </p:sp>
      <p:sp>
        <p:nvSpPr>
          <p:cNvPr id="11" name="Text Box 4"/>
          <p:cNvSpPr txBox="1">
            <a:spLocks noChangeArrowheads="1"/>
          </p:cNvSpPr>
          <p:nvPr/>
        </p:nvSpPr>
        <p:spPr bwMode="auto">
          <a:xfrm>
            <a:off x="228600" y="1219200"/>
            <a:ext cx="4419600" cy="4985980"/>
          </a:xfrm>
          <a:prstGeom prst="rect">
            <a:avLst/>
          </a:prstGeom>
          <a:noFill/>
          <a:ln w="9525">
            <a:noFill/>
            <a:miter lim="800000"/>
            <a:headEnd/>
            <a:tailEnd/>
          </a:ln>
        </p:spPr>
        <p:txBody>
          <a:bodyPr>
            <a:spAutoFit/>
          </a:bodyPr>
          <a:lstStyle/>
          <a:p>
            <a:pPr eaLnBrk="0" hangingPunct="0">
              <a:lnSpc>
                <a:spcPct val="70000"/>
              </a:lnSpc>
              <a:spcBef>
                <a:spcPct val="50000"/>
              </a:spcBef>
            </a:pPr>
            <a:r>
              <a:rPr lang="it-IT" sz="2000" b="1" u="sng" dirty="0">
                <a:solidFill>
                  <a:schemeClr val="hlink"/>
                </a:solidFill>
                <a:latin typeface="Arial" charset="0"/>
              </a:rPr>
              <a:t>a: </a:t>
            </a:r>
            <a:r>
              <a:rPr lang="en-US" sz="2000" b="1" u="sng" dirty="0" smtClean="0">
                <a:solidFill>
                  <a:schemeClr val="hlink"/>
                </a:solidFill>
                <a:latin typeface="Arial" charset="0"/>
              </a:rPr>
              <a:t>gypsum plaster</a:t>
            </a:r>
            <a:endParaRPr lang="en-US" sz="2000" b="1" u="sng" dirty="0" smtClean="0">
              <a:solidFill>
                <a:schemeClr val="folHlink"/>
              </a:solidFill>
              <a:latin typeface="Arial" charset="0"/>
            </a:endParaRPr>
          </a:p>
          <a:p>
            <a:pPr algn="l" eaLnBrk="0" hangingPunct="0">
              <a:lnSpc>
                <a:spcPct val="70000"/>
              </a:lnSpc>
              <a:spcBef>
                <a:spcPct val="50000"/>
              </a:spcBef>
            </a:pPr>
            <a:r>
              <a:rPr lang="en-US" sz="2000" b="1" dirty="0" smtClean="0">
                <a:solidFill>
                  <a:schemeClr val="folHlink"/>
                </a:solidFill>
                <a:latin typeface="Arial" charset="0"/>
              </a:rPr>
              <a:t>thickness = 0.030 [m]</a:t>
            </a:r>
          </a:p>
          <a:p>
            <a:pPr algn="l" eaLnBrk="0" hangingPunct="0">
              <a:lnSpc>
                <a:spcPct val="70000"/>
              </a:lnSpc>
              <a:spcBef>
                <a:spcPct val="50000"/>
              </a:spcBef>
            </a:pPr>
            <a:r>
              <a:rPr lang="en-US" sz="2000" b="1" dirty="0" smtClean="0">
                <a:solidFill>
                  <a:schemeClr val="folHlink"/>
                </a:solidFill>
                <a:latin typeface="Arial" charset="0"/>
              </a:rPr>
              <a:t>thermal </a:t>
            </a:r>
            <a:r>
              <a:rPr lang="en-US" sz="2000" b="1" dirty="0" err="1" smtClean="0">
                <a:solidFill>
                  <a:schemeClr val="folHlink"/>
                </a:solidFill>
                <a:latin typeface="Arial" charset="0"/>
              </a:rPr>
              <a:t>conducivity</a:t>
            </a:r>
            <a:r>
              <a:rPr lang="en-US" sz="2000" b="1" dirty="0" smtClean="0">
                <a:solidFill>
                  <a:schemeClr val="folHlink"/>
                </a:solidFill>
                <a:latin typeface="Arial" charset="0"/>
              </a:rPr>
              <a:t> = 0.35 [W/</a:t>
            </a:r>
            <a:r>
              <a:rPr lang="en-US" sz="2000" b="1" dirty="0" err="1" smtClean="0">
                <a:solidFill>
                  <a:schemeClr val="folHlink"/>
                </a:solidFill>
                <a:latin typeface="Arial" charset="0"/>
              </a:rPr>
              <a:t>mK</a:t>
            </a:r>
            <a:r>
              <a:rPr lang="en-US" sz="2000" b="1" dirty="0" smtClean="0">
                <a:solidFill>
                  <a:schemeClr val="folHlink"/>
                </a:solidFill>
                <a:latin typeface="Arial" charset="0"/>
              </a:rPr>
              <a:t>]</a:t>
            </a:r>
          </a:p>
          <a:p>
            <a:pPr algn="l" eaLnBrk="0" hangingPunct="0">
              <a:lnSpc>
                <a:spcPct val="70000"/>
              </a:lnSpc>
              <a:spcBef>
                <a:spcPct val="50000"/>
              </a:spcBef>
            </a:pPr>
            <a:r>
              <a:rPr lang="en-US" sz="2000" b="1" dirty="0" smtClean="0">
                <a:solidFill>
                  <a:schemeClr val="folHlink"/>
                </a:solidFill>
                <a:latin typeface="Arial" charset="0"/>
              </a:rPr>
              <a:t>permeability = 18*10</a:t>
            </a:r>
            <a:r>
              <a:rPr lang="en-US" sz="2000" b="1" baseline="30000" dirty="0" smtClean="0">
                <a:solidFill>
                  <a:schemeClr val="folHlink"/>
                </a:solidFill>
                <a:latin typeface="Arial" charset="0"/>
              </a:rPr>
              <a:t>-12  </a:t>
            </a:r>
            <a:r>
              <a:rPr lang="en-US" sz="2000" b="1" dirty="0" smtClean="0">
                <a:solidFill>
                  <a:schemeClr val="folHlink"/>
                </a:solidFill>
                <a:latin typeface="Arial" charset="0"/>
              </a:rPr>
              <a:t>[kg/</a:t>
            </a:r>
            <a:r>
              <a:rPr lang="en-US" sz="2000" b="1" dirty="0" err="1" smtClean="0">
                <a:solidFill>
                  <a:schemeClr val="folHlink"/>
                </a:solidFill>
                <a:latin typeface="Arial" charset="0"/>
              </a:rPr>
              <a:t>smPa</a:t>
            </a:r>
            <a:r>
              <a:rPr lang="en-US" sz="2000" b="1" dirty="0" smtClean="0">
                <a:solidFill>
                  <a:schemeClr val="folHlink"/>
                </a:solidFill>
                <a:latin typeface="Arial" charset="0"/>
              </a:rPr>
              <a:t>]</a:t>
            </a:r>
            <a:endParaRPr lang="en-US" sz="2000" b="1" baseline="30000" dirty="0" smtClean="0">
              <a:solidFill>
                <a:schemeClr val="folHlink"/>
              </a:solidFill>
              <a:latin typeface="Arial" charset="0"/>
            </a:endParaRPr>
          </a:p>
          <a:p>
            <a:pPr algn="l" eaLnBrk="0" hangingPunct="0">
              <a:lnSpc>
                <a:spcPct val="70000"/>
              </a:lnSpc>
              <a:spcBef>
                <a:spcPct val="50000"/>
              </a:spcBef>
            </a:pPr>
            <a:endParaRPr lang="en-US" sz="2000" b="1" baseline="30000" dirty="0" smtClean="0">
              <a:solidFill>
                <a:schemeClr val="folHlink"/>
              </a:solidFill>
              <a:latin typeface="Arial" charset="0"/>
            </a:endParaRPr>
          </a:p>
          <a:p>
            <a:pPr algn="l" eaLnBrk="0" hangingPunct="0">
              <a:lnSpc>
                <a:spcPct val="110000"/>
              </a:lnSpc>
              <a:spcBef>
                <a:spcPct val="50000"/>
              </a:spcBef>
            </a:pPr>
            <a:r>
              <a:rPr lang="en-US" sz="2000" b="1" u="sng" dirty="0" smtClean="0">
                <a:solidFill>
                  <a:schemeClr val="hlink"/>
                </a:solidFill>
                <a:latin typeface="Arial" charset="0"/>
              </a:rPr>
              <a:t>b: bricks</a:t>
            </a:r>
            <a:r>
              <a:rPr lang="en-US" sz="2000" b="1" dirty="0" smtClean="0">
                <a:solidFill>
                  <a:schemeClr val="folHlink"/>
                </a:solidFill>
                <a:latin typeface="Arial" charset="0"/>
              </a:rPr>
              <a:t> (</a:t>
            </a:r>
            <a:r>
              <a:rPr lang="en-US" sz="2000" b="1" dirty="0" smtClean="0">
                <a:solidFill>
                  <a:schemeClr val="folHlink"/>
                </a:solidFill>
                <a:latin typeface="Arial" charset="0"/>
                <a:sym typeface="Symbol" pitchFamily="18" charset="2"/>
              </a:rPr>
              <a:t></a:t>
            </a:r>
            <a:r>
              <a:rPr lang="en-US" sz="2000" b="1" dirty="0" smtClean="0">
                <a:solidFill>
                  <a:schemeClr val="folHlink"/>
                </a:solidFill>
                <a:latin typeface="Arial" charset="0"/>
              </a:rPr>
              <a:t>=800 kg/m</a:t>
            </a:r>
            <a:r>
              <a:rPr lang="en-US" sz="2000" b="1" baseline="30000" dirty="0" smtClean="0">
                <a:solidFill>
                  <a:schemeClr val="folHlink"/>
                </a:solidFill>
                <a:latin typeface="Arial" charset="0"/>
              </a:rPr>
              <a:t>3</a:t>
            </a:r>
            <a:r>
              <a:rPr lang="en-US" sz="2000" b="1" dirty="0" smtClean="0">
                <a:solidFill>
                  <a:schemeClr val="folHlink"/>
                </a:solidFill>
                <a:latin typeface="Arial" charset="0"/>
              </a:rPr>
              <a:t>)</a:t>
            </a:r>
          </a:p>
          <a:p>
            <a:pPr algn="l" eaLnBrk="0" hangingPunct="0">
              <a:lnSpc>
                <a:spcPct val="70000"/>
              </a:lnSpc>
              <a:spcBef>
                <a:spcPct val="50000"/>
              </a:spcBef>
            </a:pPr>
            <a:r>
              <a:rPr lang="en-US" sz="2000" b="1" dirty="0" smtClean="0">
                <a:solidFill>
                  <a:schemeClr val="folHlink"/>
                </a:solidFill>
                <a:latin typeface="Arial" charset="0"/>
              </a:rPr>
              <a:t>thickness = 0.30 [m]</a:t>
            </a:r>
          </a:p>
          <a:p>
            <a:pPr eaLnBrk="0" hangingPunct="0">
              <a:lnSpc>
                <a:spcPct val="70000"/>
              </a:lnSpc>
              <a:spcBef>
                <a:spcPct val="50000"/>
              </a:spcBef>
            </a:pPr>
            <a:r>
              <a:rPr lang="en-US" sz="2000" b="1" dirty="0" smtClean="0">
                <a:solidFill>
                  <a:schemeClr val="folHlink"/>
                </a:solidFill>
                <a:latin typeface="Arial" charset="0"/>
              </a:rPr>
              <a:t>thermal </a:t>
            </a:r>
            <a:r>
              <a:rPr lang="en-US" sz="2000" b="1" dirty="0" err="1" smtClean="0">
                <a:solidFill>
                  <a:schemeClr val="folHlink"/>
                </a:solidFill>
                <a:latin typeface="Arial" charset="0"/>
              </a:rPr>
              <a:t>conducivity</a:t>
            </a:r>
            <a:r>
              <a:rPr lang="en-US" sz="2000" b="1" dirty="0" smtClean="0">
                <a:solidFill>
                  <a:schemeClr val="folHlink"/>
                </a:solidFill>
                <a:latin typeface="Arial" charset="0"/>
              </a:rPr>
              <a:t> = 0.30 [W/</a:t>
            </a:r>
            <a:r>
              <a:rPr lang="en-US" sz="2000" b="1" dirty="0" err="1" smtClean="0">
                <a:solidFill>
                  <a:schemeClr val="folHlink"/>
                </a:solidFill>
                <a:latin typeface="Arial" charset="0"/>
              </a:rPr>
              <a:t>mK</a:t>
            </a:r>
            <a:r>
              <a:rPr lang="en-US" sz="2000" b="1" dirty="0" smtClean="0">
                <a:solidFill>
                  <a:schemeClr val="folHlink"/>
                </a:solidFill>
                <a:latin typeface="Arial" charset="0"/>
              </a:rPr>
              <a:t>]</a:t>
            </a:r>
          </a:p>
          <a:p>
            <a:pPr algn="l" eaLnBrk="0" hangingPunct="0">
              <a:lnSpc>
                <a:spcPct val="70000"/>
              </a:lnSpc>
              <a:spcBef>
                <a:spcPct val="50000"/>
              </a:spcBef>
            </a:pPr>
            <a:r>
              <a:rPr lang="en-US" sz="2000" b="1" dirty="0" smtClean="0">
                <a:solidFill>
                  <a:schemeClr val="folHlink"/>
                </a:solidFill>
                <a:latin typeface="Arial" charset="0"/>
              </a:rPr>
              <a:t>permeability = 27*10</a:t>
            </a:r>
            <a:r>
              <a:rPr lang="en-US" sz="2000" b="1" baseline="30000" dirty="0" smtClean="0">
                <a:solidFill>
                  <a:schemeClr val="folHlink"/>
                </a:solidFill>
                <a:latin typeface="Arial" charset="0"/>
              </a:rPr>
              <a:t>-12 </a:t>
            </a:r>
            <a:r>
              <a:rPr lang="en-US" sz="2000" b="1" dirty="0" smtClean="0">
                <a:solidFill>
                  <a:schemeClr val="folHlink"/>
                </a:solidFill>
                <a:latin typeface="Arial" charset="0"/>
              </a:rPr>
              <a:t>[kg/</a:t>
            </a:r>
            <a:r>
              <a:rPr lang="en-US" sz="2000" b="1" dirty="0" err="1" smtClean="0">
                <a:solidFill>
                  <a:schemeClr val="folHlink"/>
                </a:solidFill>
                <a:latin typeface="Arial" charset="0"/>
              </a:rPr>
              <a:t>smPa</a:t>
            </a:r>
            <a:r>
              <a:rPr lang="en-US" sz="2000" b="1" dirty="0" smtClean="0">
                <a:solidFill>
                  <a:schemeClr val="folHlink"/>
                </a:solidFill>
                <a:latin typeface="Arial" charset="0"/>
              </a:rPr>
              <a:t>]</a:t>
            </a:r>
            <a:endParaRPr lang="en-US" sz="2000" b="1" baseline="30000" dirty="0" smtClean="0">
              <a:solidFill>
                <a:schemeClr val="folHlink"/>
              </a:solidFill>
              <a:latin typeface="Arial" charset="0"/>
            </a:endParaRPr>
          </a:p>
          <a:p>
            <a:pPr algn="l" eaLnBrk="0" hangingPunct="0">
              <a:lnSpc>
                <a:spcPct val="70000"/>
              </a:lnSpc>
              <a:spcBef>
                <a:spcPct val="50000"/>
              </a:spcBef>
            </a:pPr>
            <a:endParaRPr lang="en-US" sz="2000" b="1" baseline="30000" dirty="0" smtClean="0">
              <a:solidFill>
                <a:schemeClr val="folHlink"/>
              </a:solidFill>
              <a:latin typeface="Arial" charset="0"/>
            </a:endParaRPr>
          </a:p>
          <a:p>
            <a:pPr eaLnBrk="0" hangingPunct="0">
              <a:lnSpc>
                <a:spcPct val="70000"/>
              </a:lnSpc>
              <a:spcBef>
                <a:spcPct val="50000"/>
              </a:spcBef>
            </a:pPr>
            <a:r>
              <a:rPr lang="en-US" sz="2000" b="1" u="sng" dirty="0" smtClean="0">
                <a:solidFill>
                  <a:schemeClr val="hlink"/>
                </a:solidFill>
                <a:latin typeface="Arial" charset="0"/>
              </a:rPr>
              <a:t>c: mortar cement</a:t>
            </a:r>
            <a:endParaRPr lang="en-US" sz="2000" b="1" u="sng" dirty="0" smtClean="0">
              <a:solidFill>
                <a:schemeClr val="folHlink"/>
              </a:solidFill>
              <a:latin typeface="Arial" charset="0"/>
            </a:endParaRPr>
          </a:p>
          <a:p>
            <a:pPr algn="l" eaLnBrk="0" hangingPunct="0">
              <a:lnSpc>
                <a:spcPct val="70000"/>
              </a:lnSpc>
              <a:spcBef>
                <a:spcPct val="50000"/>
              </a:spcBef>
            </a:pPr>
            <a:r>
              <a:rPr lang="en-US" sz="2000" b="1" dirty="0" smtClean="0">
                <a:solidFill>
                  <a:schemeClr val="folHlink"/>
                </a:solidFill>
                <a:latin typeface="Arial" charset="0"/>
              </a:rPr>
              <a:t>thickness = 0.04 [m]</a:t>
            </a:r>
          </a:p>
          <a:p>
            <a:pPr algn="l" eaLnBrk="0" hangingPunct="0">
              <a:lnSpc>
                <a:spcPct val="70000"/>
              </a:lnSpc>
              <a:spcBef>
                <a:spcPct val="50000"/>
              </a:spcBef>
            </a:pPr>
            <a:r>
              <a:rPr lang="en-US" sz="2000" b="1" dirty="0" smtClean="0">
                <a:solidFill>
                  <a:schemeClr val="folHlink"/>
                </a:solidFill>
                <a:latin typeface="Arial" charset="0"/>
              </a:rPr>
              <a:t>thermal conductivity = 1.4 [W/</a:t>
            </a:r>
            <a:r>
              <a:rPr lang="en-US" sz="2000" b="1" dirty="0" err="1" smtClean="0">
                <a:solidFill>
                  <a:schemeClr val="folHlink"/>
                </a:solidFill>
                <a:latin typeface="Arial" charset="0"/>
              </a:rPr>
              <a:t>mK</a:t>
            </a:r>
            <a:r>
              <a:rPr lang="en-US" sz="2000" b="1" dirty="0" smtClean="0">
                <a:solidFill>
                  <a:schemeClr val="folHlink"/>
                </a:solidFill>
                <a:latin typeface="Arial" charset="0"/>
              </a:rPr>
              <a:t>]</a:t>
            </a:r>
          </a:p>
          <a:p>
            <a:pPr algn="l" eaLnBrk="0" hangingPunct="0">
              <a:lnSpc>
                <a:spcPct val="70000"/>
              </a:lnSpc>
              <a:spcBef>
                <a:spcPct val="50000"/>
              </a:spcBef>
            </a:pPr>
            <a:r>
              <a:rPr lang="en-US" sz="2000" b="1" dirty="0" smtClean="0">
                <a:solidFill>
                  <a:schemeClr val="folHlink"/>
                </a:solidFill>
                <a:latin typeface="Arial" charset="0"/>
              </a:rPr>
              <a:t>permeability = 9*10</a:t>
            </a:r>
            <a:r>
              <a:rPr lang="en-US" sz="2000" b="1" baseline="30000" dirty="0" smtClean="0">
                <a:solidFill>
                  <a:schemeClr val="folHlink"/>
                </a:solidFill>
                <a:latin typeface="Arial" charset="0"/>
              </a:rPr>
              <a:t>-12</a:t>
            </a:r>
            <a:r>
              <a:rPr lang="en-US" sz="2000" b="1" dirty="0" smtClean="0">
                <a:solidFill>
                  <a:schemeClr val="folHlink"/>
                </a:solidFill>
                <a:latin typeface="Arial" charset="0"/>
              </a:rPr>
              <a:t> [kg/</a:t>
            </a:r>
            <a:r>
              <a:rPr lang="en-US" sz="2000" b="1" dirty="0" err="1" smtClean="0">
                <a:solidFill>
                  <a:schemeClr val="folHlink"/>
                </a:solidFill>
                <a:latin typeface="Arial" charset="0"/>
              </a:rPr>
              <a:t>smPa</a:t>
            </a:r>
            <a:r>
              <a:rPr lang="it-IT" sz="2000" b="1" dirty="0" smtClean="0">
                <a:solidFill>
                  <a:schemeClr val="folHlink"/>
                </a:solidFill>
                <a:latin typeface="Arial" charset="0"/>
              </a:rPr>
              <a:t>]</a:t>
            </a:r>
            <a:endParaRPr lang="it-IT" sz="2000" b="1" dirty="0">
              <a:solidFill>
                <a:schemeClr val="folHlink"/>
              </a:solidFill>
              <a:latin typeface="Arial" charset="0"/>
            </a:endParaRPr>
          </a:p>
        </p:txBody>
      </p:sp>
      <p:sp>
        <p:nvSpPr>
          <p:cNvPr id="12" name="Line 5"/>
          <p:cNvSpPr>
            <a:spLocks noChangeShapeType="1"/>
          </p:cNvSpPr>
          <p:nvPr/>
        </p:nvSpPr>
        <p:spPr bwMode="auto">
          <a:xfrm>
            <a:off x="3124200" y="1524000"/>
            <a:ext cx="3200400" cy="381000"/>
          </a:xfrm>
          <a:prstGeom prst="line">
            <a:avLst/>
          </a:prstGeom>
          <a:noFill/>
          <a:ln w="9525">
            <a:solidFill>
              <a:srgbClr val="FF3300"/>
            </a:solidFill>
            <a:round/>
            <a:headEnd type="oval" w="med" len="med"/>
            <a:tailEnd type="oval" w="med" len="med"/>
          </a:ln>
        </p:spPr>
        <p:txBody>
          <a:bodyPr wrap="none" anchor="ctr"/>
          <a:lstStyle/>
          <a:p>
            <a:endParaRPr lang="it-IT"/>
          </a:p>
        </p:txBody>
      </p:sp>
      <p:sp>
        <p:nvSpPr>
          <p:cNvPr id="13" name="Line 6"/>
          <p:cNvSpPr>
            <a:spLocks noChangeShapeType="1"/>
          </p:cNvSpPr>
          <p:nvPr/>
        </p:nvSpPr>
        <p:spPr bwMode="auto">
          <a:xfrm>
            <a:off x="3124200" y="3581400"/>
            <a:ext cx="3733800" cy="76200"/>
          </a:xfrm>
          <a:prstGeom prst="line">
            <a:avLst/>
          </a:prstGeom>
          <a:noFill/>
          <a:ln w="9525">
            <a:solidFill>
              <a:srgbClr val="FF3300"/>
            </a:solidFill>
            <a:round/>
            <a:headEnd type="oval" w="med" len="med"/>
            <a:tailEnd type="oval" w="med" len="med"/>
          </a:ln>
        </p:spPr>
        <p:txBody>
          <a:bodyPr wrap="none" anchor="ctr"/>
          <a:lstStyle/>
          <a:p>
            <a:endParaRPr lang="it-IT"/>
          </a:p>
        </p:txBody>
      </p:sp>
      <p:sp>
        <p:nvSpPr>
          <p:cNvPr id="14" name="Line 7"/>
          <p:cNvSpPr>
            <a:spLocks noChangeShapeType="1"/>
          </p:cNvSpPr>
          <p:nvPr/>
        </p:nvSpPr>
        <p:spPr bwMode="auto">
          <a:xfrm flipV="1">
            <a:off x="3429000" y="4191000"/>
            <a:ext cx="3810000" cy="1219200"/>
          </a:xfrm>
          <a:prstGeom prst="line">
            <a:avLst/>
          </a:prstGeom>
          <a:noFill/>
          <a:ln w="9525">
            <a:solidFill>
              <a:srgbClr val="FF3300"/>
            </a:solidFill>
            <a:round/>
            <a:headEnd type="oval" w="med" len="med"/>
            <a:tailEnd type="oval" w="med" len="med"/>
          </a:ln>
        </p:spPr>
        <p:txBody>
          <a:bodyPr wrap="none" anchor="ctr"/>
          <a:lstStyle/>
          <a:p>
            <a:endParaRPr lang="it-IT"/>
          </a:p>
        </p:txBody>
      </p:sp>
      <p:sp>
        <p:nvSpPr>
          <p:cNvPr id="15" name="Text Box 9"/>
          <p:cNvSpPr txBox="1">
            <a:spLocks noChangeArrowheads="1"/>
          </p:cNvSpPr>
          <p:nvPr/>
        </p:nvSpPr>
        <p:spPr bwMode="auto">
          <a:xfrm>
            <a:off x="5165725" y="3470275"/>
            <a:ext cx="184150" cy="457200"/>
          </a:xfrm>
          <a:prstGeom prst="rect">
            <a:avLst/>
          </a:prstGeom>
          <a:noFill/>
          <a:ln w="9525">
            <a:noFill/>
            <a:miter lim="800000"/>
            <a:headEnd/>
            <a:tailEnd/>
          </a:ln>
        </p:spPr>
        <p:txBody>
          <a:bodyPr wrap="none">
            <a:spAutoFit/>
          </a:bodyPr>
          <a:lstStyle/>
          <a:p>
            <a:pPr algn="l" eaLnBrk="0" hangingPunct="0"/>
            <a:endParaRPr lang="it-IT" sz="2400">
              <a:latin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osito nterno - esterno (particolare)"/>
          <p:cNvPicPr>
            <a:picLocks noChangeAspect="1" noChangeArrowheads="1"/>
          </p:cNvPicPr>
          <p:nvPr/>
        </p:nvPicPr>
        <p:blipFill>
          <a:blip r:embed="rId3" cstate="print"/>
          <a:srcRect/>
          <a:stretch>
            <a:fillRect/>
          </a:stretch>
        </p:blipFill>
        <p:spPr bwMode="auto">
          <a:xfrm>
            <a:off x="4495800" y="1752600"/>
            <a:ext cx="4498975" cy="3248025"/>
          </a:xfrm>
          <a:prstGeom prst="rect">
            <a:avLst/>
          </a:prstGeom>
          <a:noFill/>
          <a:ln w="9525">
            <a:noFill/>
            <a:miter lim="800000"/>
            <a:headEnd/>
            <a:tailEnd/>
          </a:ln>
        </p:spPr>
      </p:pic>
      <p:graphicFrame>
        <p:nvGraphicFramePr>
          <p:cNvPr id="5" name="Object 4"/>
          <p:cNvGraphicFramePr>
            <a:graphicFrameLocks noChangeAspect="1"/>
          </p:cNvGraphicFramePr>
          <p:nvPr/>
        </p:nvGraphicFramePr>
        <p:xfrm>
          <a:off x="98425" y="1408113"/>
          <a:ext cx="4271963" cy="2271712"/>
        </p:xfrm>
        <a:graphic>
          <a:graphicData uri="http://schemas.openxmlformats.org/presentationml/2006/ole">
            <p:oleObj spid="_x0000_s61442" name="Equation" r:id="rId4" imgW="2438280" imgH="1295280" progId="Equation.DSMT4">
              <p:embed/>
            </p:oleObj>
          </a:graphicData>
        </a:graphic>
      </p:graphicFrame>
      <p:sp>
        <p:nvSpPr>
          <p:cNvPr id="6" name="Text Box 11"/>
          <p:cNvSpPr txBox="1">
            <a:spLocks noChangeArrowheads="1"/>
          </p:cNvSpPr>
          <p:nvPr/>
        </p:nvSpPr>
        <p:spPr bwMode="auto">
          <a:xfrm>
            <a:off x="1447800" y="41148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graphicFrame>
        <p:nvGraphicFramePr>
          <p:cNvPr id="7" name="Object 12"/>
          <p:cNvGraphicFramePr>
            <a:graphicFrameLocks noChangeAspect="1"/>
          </p:cNvGraphicFramePr>
          <p:nvPr/>
        </p:nvGraphicFramePr>
        <p:xfrm>
          <a:off x="325438" y="4914900"/>
          <a:ext cx="3522662" cy="790575"/>
        </p:xfrm>
        <a:graphic>
          <a:graphicData uri="http://schemas.openxmlformats.org/presentationml/2006/ole">
            <p:oleObj spid="_x0000_s61443" name="Equation" r:id="rId5" imgW="1752480" imgH="393480" progId="Equation.DSMT4">
              <p:embed/>
            </p:oleObj>
          </a:graphicData>
        </a:graphic>
      </p:graphicFrame>
      <p:sp>
        <p:nvSpPr>
          <p:cNvPr id="8" name="Rectangle 2"/>
          <p:cNvSpPr>
            <a:spLocks noGrp="1" noChangeArrowheads="1"/>
          </p:cNvSpPr>
          <p:nvPr>
            <p:ph type="title"/>
          </p:nvPr>
        </p:nvSpPr>
        <p:spPr bwMode="auto">
          <a:xfrm>
            <a:off x="3048000" y="457200"/>
            <a:ext cx="3124200" cy="533400"/>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it-IT" sz="3600" u="sng" dirty="0" err="1" smtClean="0">
                <a:solidFill>
                  <a:schemeClr val="hlink"/>
                </a:solidFill>
                <a:latin typeface="Arial" charset="0"/>
              </a:rPr>
              <a:t>Example</a:t>
            </a:r>
            <a:r>
              <a:rPr lang="it-IT" sz="3600" u="sng" dirty="0" smtClean="0">
                <a:solidFill>
                  <a:schemeClr val="hlink"/>
                </a:solidFill>
                <a:latin typeface="Arial" charset="0"/>
              </a:rPr>
              <a:t> 2</a:t>
            </a:r>
            <a:endParaRPr lang="it-IT" u="sng" dirty="0" smtClean="0">
              <a:solidFill>
                <a:schemeClr val="hlink"/>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omposito nterno - esterno (grafico)"/>
          <p:cNvPicPr>
            <a:picLocks noChangeAspect="1" noChangeArrowheads="1"/>
          </p:cNvPicPr>
          <p:nvPr/>
        </p:nvPicPr>
        <p:blipFill>
          <a:blip r:embed="rId3" cstate="print"/>
          <a:srcRect/>
          <a:stretch>
            <a:fillRect/>
          </a:stretch>
        </p:blipFill>
        <p:spPr bwMode="auto">
          <a:xfrm>
            <a:off x="4803899" y="2891036"/>
            <a:ext cx="4318000" cy="2422525"/>
          </a:xfrm>
          <a:prstGeom prst="rect">
            <a:avLst/>
          </a:prstGeom>
          <a:noFill/>
          <a:ln w="9525">
            <a:noFill/>
            <a:miter lim="800000"/>
            <a:headEnd/>
            <a:tailEnd/>
          </a:ln>
        </p:spPr>
      </p:pic>
      <p:graphicFrame>
        <p:nvGraphicFramePr>
          <p:cNvPr id="5" name="Object 5"/>
          <p:cNvGraphicFramePr>
            <a:graphicFrameLocks noChangeAspect="1"/>
          </p:cNvGraphicFramePr>
          <p:nvPr/>
        </p:nvGraphicFramePr>
        <p:xfrm>
          <a:off x="2411760" y="1538238"/>
          <a:ext cx="4678363" cy="882650"/>
        </p:xfrm>
        <a:graphic>
          <a:graphicData uri="http://schemas.openxmlformats.org/presentationml/2006/ole">
            <p:oleObj spid="_x0000_s62466" name="Equation" r:id="rId4" imgW="2222280" imgH="419040" progId="Equation.DSMT4">
              <p:embed/>
            </p:oleObj>
          </a:graphicData>
        </a:graphic>
      </p:graphicFrame>
      <p:graphicFrame>
        <p:nvGraphicFramePr>
          <p:cNvPr id="6" name="Object 6"/>
          <p:cNvGraphicFramePr>
            <a:graphicFrameLocks noChangeAspect="1"/>
          </p:cNvGraphicFramePr>
          <p:nvPr/>
        </p:nvGraphicFramePr>
        <p:xfrm>
          <a:off x="179512" y="2852936"/>
          <a:ext cx="3803650" cy="698500"/>
        </p:xfrm>
        <a:graphic>
          <a:graphicData uri="http://schemas.openxmlformats.org/presentationml/2006/ole">
            <p:oleObj spid="_x0000_s62467" name="Equation" r:id="rId5" imgW="2349360" imgH="431640" progId="Equation.DSMT4">
              <p:embed/>
            </p:oleObj>
          </a:graphicData>
        </a:graphic>
      </p:graphicFrame>
      <p:sp>
        <p:nvSpPr>
          <p:cNvPr id="7" name="Line 7"/>
          <p:cNvSpPr>
            <a:spLocks noChangeShapeType="1"/>
          </p:cNvSpPr>
          <p:nvPr/>
        </p:nvSpPr>
        <p:spPr bwMode="auto">
          <a:xfrm flipV="1">
            <a:off x="3965699" y="3018036"/>
            <a:ext cx="1828800" cy="152400"/>
          </a:xfrm>
          <a:prstGeom prst="line">
            <a:avLst/>
          </a:prstGeom>
          <a:noFill/>
          <a:ln w="28575">
            <a:solidFill>
              <a:srgbClr val="FFFF00"/>
            </a:solidFill>
            <a:round/>
            <a:headEnd type="oval" w="sm" len="sm"/>
            <a:tailEnd type="oval" w="sm" len="sm"/>
          </a:ln>
        </p:spPr>
        <p:txBody>
          <a:bodyPr wrap="none" anchor="ctr"/>
          <a:lstStyle/>
          <a:p>
            <a:endParaRPr lang="it-IT"/>
          </a:p>
        </p:txBody>
      </p:sp>
      <p:sp>
        <p:nvSpPr>
          <p:cNvPr id="8" name="Line 8"/>
          <p:cNvSpPr>
            <a:spLocks noChangeShapeType="1"/>
          </p:cNvSpPr>
          <p:nvPr/>
        </p:nvSpPr>
        <p:spPr bwMode="auto">
          <a:xfrm flipV="1">
            <a:off x="4346699" y="3551436"/>
            <a:ext cx="1752600" cy="304800"/>
          </a:xfrm>
          <a:prstGeom prst="line">
            <a:avLst/>
          </a:prstGeom>
          <a:noFill/>
          <a:ln w="28575">
            <a:solidFill>
              <a:srgbClr val="FFFF00"/>
            </a:solidFill>
            <a:round/>
            <a:headEnd type="oval" w="sm" len="sm"/>
            <a:tailEnd type="oval" w="sm" len="sm"/>
          </a:ln>
        </p:spPr>
        <p:txBody>
          <a:bodyPr wrap="none" anchor="ctr"/>
          <a:lstStyle/>
          <a:p>
            <a:endParaRPr lang="it-IT"/>
          </a:p>
        </p:txBody>
      </p:sp>
      <p:sp>
        <p:nvSpPr>
          <p:cNvPr id="9" name="Line 9"/>
          <p:cNvSpPr>
            <a:spLocks noChangeShapeType="1"/>
          </p:cNvSpPr>
          <p:nvPr/>
        </p:nvSpPr>
        <p:spPr bwMode="auto">
          <a:xfrm flipV="1">
            <a:off x="4270499" y="4008636"/>
            <a:ext cx="3886200" cy="533400"/>
          </a:xfrm>
          <a:prstGeom prst="line">
            <a:avLst/>
          </a:prstGeom>
          <a:noFill/>
          <a:ln w="28575">
            <a:solidFill>
              <a:srgbClr val="FFFF00"/>
            </a:solidFill>
            <a:round/>
            <a:headEnd type="oval" w="sm" len="sm"/>
            <a:tailEnd type="oval" w="sm" len="sm"/>
          </a:ln>
        </p:spPr>
        <p:txBody>
          <a:bodyPr wrap="none" anchor="ctr"/>
          <a:lstStyle/>
          <a:p>
            <a:endParaRPr lang="it-IT"/>
          </a:p>
        </p:txBody>
      </p:sp>
      <p:sp>
        <p:nvSpPr>
          <p:cNvPr id="10" name="Line 10"/>
          <p:cNvSpPr>
            <a:spLocks noChangeShapeType="1"/>
          </p:cNvSpPr>
          <p:nvPr/>
        </p:nvSpPr>
        <p:spPr bwMode="auto">
          <a:xfrm flipV="1">
            <a:off x="4422899" y="4161036"/>
            <a:ext cx="4038600" cy="1143000"/>
          </a:xfrm>
          <a:prstGeom prst="line">
            <a:avLst/>
          </a:prstGeom>
          <a:noFill/>
          <a:ln w="38100">
            <a:solidFill>
              <a:srgbClr val="FFFF00"/>
            </a:solidFill>
            <a:round/>
            <a:headEnd type="oval" w="sm" len="sm"/>
            <a:tailEnd type="oval" w="sm" len="sm"/>
          </a:ln>
        </p:spPr>
        <p:txBody>
          <a:bodyPr wrap="none" anchor="ctr"/>
          <a:lstStyle/>
          <a:p>
            <a:endParaRPr lang="it-IT"/>
          </a:p>
        </p:txBody>
      </p:sp>
      <p:graphicFrame>
        <p:nvGraphicFramePr>
          <p:cNvPr id="11" name="Object 12"/>
          <p:cNvGraphicFramePr>
            <a:graphicFrameLocks noChangeAspect="1"/>
          </p:cNvGraphicFramePr>
          <p:nvPr/>
        </p:nvGraphicFramePr>
        <p:xfrm>
          <a:off x="179512" y="4991299"/>
          <a:ext cx="4462462" cy="698500"/>
        </p:xfrm>
        <a:graphic>
          <a:graphicData uri="http://schemas.openxmlformats.org/presentationml/2006/ole">
            <p:oleObj spid="_x0000_s62468" name="Equation" r:id="rId6" imgW="2755800" imgH="431640" progId="Equation.DSMT4">
              <p:embed/>
            </p:oleObj>
          </a:graphicData>
        </a:graphic>
      </p:graphicFrame>
      <p:graphicFrame>
        <p:nvGraphicFramePr>
          <p:cNvPr id="12" name="Object 13"/>
          <p:cNvGraphicFramePr>
            <a:graphicFrameLocks noChangeAspect="1"/>
          </p:cNvGraphicFramePr>
          <p:nvPr/>
        </p:nvGraphicFramePr>
        <p:xfrm>
          <a:off x="179512" y="3551436"/>
          <a:ext cx="4256087" cy="698500"/>
        </p:xfrm>
        <a:graphic>
          <a:graphicData uri="http://schemas.openxmlformats.org/presentationml/2006/ole">
            <p:oleObj spid="_x0000_s62469" name="Equation" r:id="rId7" imgW="2628720" imgH="431640" progId="Equation.DSMT4">
              <p:embed/>
            </p:oleObj>
          </a:graphicData>
        </a:graphic>
      </p:graphicFrame>
      <p:graphicFrame>
        <p:nvGraphicFramePr>
          <p:cNvPr id="13" name="Object 14"/>
          <p:cNvGraphicFramePr>
            <a:graphicFrameLocks noChangeAspect="1"/>
          </p:cNvGraphicFramePr>
          <p:nvPr/>
        </p:nvGraphicFramePr>
        <p:xfrm>
          <a:off x="179512" y="4343599"/>
          <a:ext cx="4133850" cy="698500"/>
        </p:xfrm>
        <a:graphic>
          <a:graphicData uri="http://schemas.openxmlformats.org/presentationml/2006/ole">
            <p:oleObj spid="_x0000_s62470" name="Equation" r:id="rId8" imgW="2552400" imgH="431640" progId="Equation.DSMT4">
              <p:embed/>
            </p:oleObj>
          </a:graphicData>
        </a:graphic>
      </p:graphicFrame>
      <p:sp>
        <p:nvSpPr>
          <p:cNvPr id="14" name="Rectangle 2"/>
          <p:cNvSpPr>
            <a:spLocks noGrp="1" noChangeArrowheads="1"/>
          </p:cNvSpPr>
          <p:nvPr>
            <p:ph type="title"/>
          </p:nvPr>
        </p:nvSpPr>
        <p:spPr bwMode="auto">
          <a:xfrm>
            <a:off x="3048000" y="457200"/>
            <a:ext cx="3124200" cy="533400"/>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it-IT" sz="3600" u="sng" dirty="0" err="1" smtClean="0">
                <a:solidFill>
                  <a:schemeClr val="hlink"/>
                </a:solidFill>
                <a:latin typeface="Arial" charset="0"/>
              </a:rPr>
              <a:t>Example</a:t>
            </a:r>
            <a:r>
              <a:rPr lang="it-IT" sz="3600" u="sng" dirty="0" smtClean="0">
                <a:solidFill>
                  <a:schemeClr val="hlink"/>
                </a:solidFill>
                <a:latin typeface="Arial" charset="0"/>
              </a:rPr>
              <a:t> 2</a:t>
            </a:r>
            <a:endParaRPr lang="it-IT" u="sng" dirty="0" smtClean="0">
              <a:solidFill>
                <a:schemeClr val="hlink"/>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omposito nterno - esterno (grafico)"/>
          <p:cNvPicPr>
            <a:picLocks noChangeAspect="1" noChangeArrowheads="1"/>
          </p:cNvPicPr>
          <p:nvPr/>
        </p:nvPicPr>
        <p:blipFill>
          <a:blip r:embed="rId2" cstate="print"/>
          <a:srcRect/>
          <a:stretch>
            <a:fillRect/>
          </a:stretch>
        </p:blipFill>
        <p:spPr bwMode="auto">
          <a:xfrm>
            <a:off x="955675" y="1676400"/>
            <a:ext cx="7197725" cy="4038600"/>
          </a:xfrm>
          <a:prstGeom prst="rect">
            <a:avLst/>
          </a:prstGeom>
          <a:noFill/>
          <a:ln w="9525">
            <a:noFill/>
            <a:miter lim="800000"/>
            <a:headEnd/>
            <a:tailEnd/>
          </a:ln>
        </p:spPr>
      </p:pic>
      <p:sp>
        <p:nvSpPr>
          <p:cNvPr id="5" name="Rectangle 2"/>
          <p:cNvSpPr>
            <a:spLocks noGrp="1" noChangeArrowheads="1"/>
          </p:cNvSpPr>
          <p:nvPr>
            <p:ph type="title"/>
          </p:nvPr>
        </p:nvSpPr>
        <p:spPr bwMode="auto">
          <a:xfrm>
            <a:off x="3048000" y="457200"/>
            <a:ext cx="3124200" cy="533400"/>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it-IT" sz="3600" u="sng" dirty="0" err="1" smtClean="0">
                <a:solidFill>
                  <a:schemeClr val="hlink"/>
                </a:solidFill>
                <a:latin typeface="Arial" charset="0"/>
              </a:rPr>
              <a:t>Example</a:t>
            </a:r>
            <a:r>
              <a:rPr lang="it-IT" sz="3600" u="sng" dirty="0" smtClean="0">
                <a:solidFill>
                  <a:schemeClr val="hlink"/>
                </a:solidFill>
                <a:latin typeface="Arial" charset="0"/>
              </a:rPr>
              <a:t> 2</a:t>
            </a:r>
            <a:endParaRPr lang="it-IT" u="sng" dirty="0" smtClean="0">
              <a:solidFill>
                <a:schemeClr val="hlink"/>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04800" y="854075"/>
            <a:ext cx="84582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With temperature values known, it is possible to calculate the saturated vapor pressure values</a:t>
            </a:r>
            <a:endParaRPr lang="it-IT" sz="2400" b="1" dirty="0">
              <a:solidFill>
                <a:schemeClr val="folHlink"/>
              </a:solidFill>
              <a:latin typeface="Arial" charset="0"/>
            </a:endParaRPr>
          </a:p>
        </p:txBody>
      </p:sp>
      <p:sp>
        <p:nvSpPr>
          <p:cNvPr id="5" name="Text Box 3"/>
          <p:cNvSpPr txBox="1">
            <a:spLocks noChangeArrowheads="1"/>
          </p:cNvSpPr>
          <p:nvPr/>
        </p:nvSpPr>
        <p:spPr bwMode="auto">
          <a:xfrm>
            <a:off x="4067175" y="1844675"/>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graphicFrame>
        <p:nvGraphicFramePr>
          <p:cNvPr id="6" name="Object 4"/>
          <p:cNvGraphicFramePr>
            <a:graphicFrameLocks noChangeAspect="1"/>
          </p:cNvGraphicFramePr>
          <p:nvPr/>
        </p:nvGraphicFramePr>
        <p:xfrm>
          <a:off x="2028825" y="2420938"/>
          <a:ext cx="5200650" cy="571500"/>
        </p:xfrm>
        <a:graphic>
          <a:graphicData uri="http://schemas.openxmlformats.org/presentationml/2006/ole">
            <p:oleObj spid="_x0000_s63490" name="Equation" r:id="rId3" imgW="2311200" imgH="253800" progId="Equation.DSMT4">
              <p:embed/>
            </p:oleObj>
          </a:graphicData>
        </a:graphic>
      </p:graphicFrame>
      <p:graphicFrame>
        <p:nvGraphicFramePr>
          <p:cNvPr id="7" name="Object 5"/>
          <p:cNvGraphicFramePr>
            <a:graphicFrameLocks noChangeAspect="1"/>
          </p:cNvGraphicFramePr>
          <p:nvPr/>
        </p:nvGraphicFramePr>
        <p:xfrm>
          <a:off x="2028825" y="5661025"/>
          <a:ext cx="5343525" cy="571500"/>
        </p:xfrm>
        <a:graphic>
          <a:graphicData uri="http://schemas.openxmlformats.org/presentationml/2006/ole">
            <p:oleObj spid="_x0000_s63491" name="Equation" r:id="rId4" imgW="2374560" imgH="253800" progId="Equation.DSMT4">
              <p:embed/>
            </p:oleObj>
          </a:graphicData>
        </a:graphic>
      </p:graphicFrame>
      <p:graphicFrame>
        <p:nvGraphicFramePr>
          <p:cNvPr id="8" name="Object 6"/>
          <p:cNvGraphicFramePr>
            <a:graphicFrameLocks noChangeAspect="1"/>
          </p:cNvGraphicFramePr>
          <p:nvPr/>
        </p:nvGraphicFramePr>
        <p:xfrm>
          <a:off x="2028825" y="2995613"/>
          <a:ext cx="5514975" cy="571500"/>
        </p:xfrm>
        <a:graphic>
          <a:graphicData uri="http://schemas.openxmlformats.org/presentationml/2006/ole">
            <p:oleObj spid="_x0000_s63492" name="Equation" r:id="rId5" imgW="2450880" imgH="253800" progId="Equation.DSMT4">
              <p:embed/>
            </p:oleObj>
          </a:graphicData>
        </a:graphic>
      </p:graphicFrame>
      <p:graphicFrame>
        <p:nvGraphicFramePr>
          <p:cNvPr id="9" name="Object 7"/>
          <p:cNvGraphicFramePr>
            <a:graphicFrameLocks noChangeAspect="1"/>
          </p:cNvGraphicFramePr>
          <p:nvPr/>
        </p:nvGraphicFramePr>
        <p:xfrm>
          <a:off x="2028825" y="4365625"/>
          <a:ext cx="5343525" cy="571500"/>
        </p:xfrm>
        <a:graphic>
          <a:graphicData uri="http://schemas.openxmlformats.org/presentationml/2006/ole">
            <p:oleObj spid="_x0000_s63493" name="Equation" r:id="rId6" imgW="2374560" imgH="253800" progId="Equation.DSMT4">
              <p:embed/>
            </p:oleObj>
          </a:graphicData>
        </a:graphic>
      </p:graphicFrame>
      <p:graphicFrame>
        <p:nvGraphicFramePr>
          <p:cNvPr id="10" name="Object 8"/>
          <p:cNvGraphicFramePr>
            <a:graphicFrameLocks noChangeAspect="1"/>
          </p:cNvGraphicFramePr>
          <p:nvPr/>
        </p:nvGraphicFramePr>
        <p:xfrm>
          <a:off x="2028825" y="3716338"/>
          <a:ext cx="5457825" cy="571500"/>
        </p:xfrm>
        <a:graphic>
          <a:graphicData uri="http://schemas.openxmlformats.org/presentationml/2006/ole">
            <p:oleObj spid="_x0000_s63494" name="Equation" r:id="rId7" imgW="2425680" imgH="253800" progId="Equation.DSMT4">
              <p:embed/>
            </p:oleObj>
          </a:graphicData>
        </a:graphic>
      </p:graphicFrame>
      <p:graphicFrame>
        <p:nvGraphicFramePr>
          <p:cNvPr id="11" name="Object 9"/>
          <p:cNvGraphicFramePr>
            <a:graphicFrameLocks noChangeAspect="1"/>
          </p:cNvGraphicFramePr>
          <p:nvPr/>
        </p:nvGraphicFramePr>
        <p:xfrm>
          <a:off x="2028825" y="5013325"/>
          <a:ext cx="5400675" cy="571500"/>
        </p:xfrm>
        <a:graphic>
          <a:graphicData uri="http://schemas.openxmlformats.org/presentationml/2006/ole">
            <p:oleObj spid="_x0000_s63495" name="Equation" r:id="rId8" imgW="2400120" imgH="253800" progId="Equation.DSMT4">
              <p:embed/>
            </p:oleObj>
          </a:graphicData>
        </a:graphic>
      </p:graphicFrame>
      <p:sp>
        <p:nvSpPr>
          <p:cNvPr id="12" name="Rectangle 2"/>
          <p:cNvSpPr>
            <a:spLocks noGrp="1" noChangeArrowheads="1"/>
          </p:cNvSpPr>
          <p:nvPr>
            <p:ph type="title"/>
          </p:nvPr>
        </p:nvSpPr>
        <p:spPr bwMode="auto">
          <a:xfrm>
            <a:off x="3048000" y="332656"/>
            <a:ext cx="3124200" cy="533400"/>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it-IT" sz="3600" u="sng" dirty="0" err="1" smtClean="0">
                <a:solidFill>
                  <a:schemeClr val="hlink"/>
                </a:solidFill>
                <a:latin typeface="Arial" charset="0"/>
              </a:rPr>
              <a:t>Example</a:t>
            </a:r>
            <a:r>
              <a:rPr lang="it-IT" sz="3600" u="sng" dirty="0" smtClean="0">
                <a:solidFill>
                  <a:schemeClr val="hlink"/>
                </a:solidFill>
                <a:latin typeface="Arial" charset="0"/>
              </a:rPr>
              <a:t> 2</a:t>
            </a:r>
            <a:endParaRPr lang="it-IT" u="sng" dirty="0" smtClean="0">
              <a:solidFill>
                <a:schemeClr val="hlink"/>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71600" y="1052736"/>
            <a:ext cx="7391400" cy="1569660"/>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Due to the difference of temperature and relative humidity between internal and external environment there is a difference between the water vapor partial pressures:</a:t>
            </a:r>
            <a:endParaRPr lang="it-IT" sz="2400" b="1" dirty="0">
              <a:solidFill>
                <a:schemeClr val="folHlink"/>
              </a:solidFill>
              <a:latin typeface="Arial" charset="0"/>
            </a:endParaRPr>
          </a:p>
        </p:txBody>
      </p:sp>
      <p:sp>
        <p:nvSpPr>
          <p:cNvPr id="5" name="AutoShape 6"/>
          <p:cNvSpPr>
            <a:spLocks noChangeArrowheads="1"/>
          </p:cNvSpPr>
          <p:nvPr/>
        </p:nvSpPr>
        <p:spPr bwMode="auto">
          <a:xfrm>
            <a:off x="2819400" y="3352800"/>
            <a:ext cx="838200" cy="152400"/>
          </a:xfrm>
          <a:prstGeom prst="rightArrow">
            <a:avLst>
              <a:gd name="adj1" fmla="val 50000"/>
              <a:gd name="adj2" fmla="val 137500"/>
            </a:avLst>
          </a:prstGeom>
          <a:solidFill>
            <a:schemeClr val="hlink"/>
          </a:solidFill>
          <a:ln w="9525">
            <a:solidFill>
              <a:schemeClr val="tx1"/>
            </a:solidFill>
            <a:miter lim="800000"/>
            <a:headEnd/>
            <a:tailEnd/>
          </a:ln>
        </p:spPr>
        <p:txBody>
          <a:bodyPr wrap="none" anchor="ctr"/>
          <a:lstStyle/>
          <a:p>
            <a:endParaRPr lang="it-IT"/>
          </a:p>
        </p:txBody>
      </p:sp>
      <p:sp>
        <p:nvSpPr>
          <p:cNvPr id="6" name="AutoShape 7"/>
          <p:cNvSpPr>
            <a:spLocks noChangeArrowheads="1"/>
          </p:cNvSpPr>
          <p:nvPr/>
        </p:nvSpPr>
        <p:spPr bwMode="auto">
          <a:xfrm rot="3610724">
            <a:off x="5187950" y="3962400"/>
            <a:ext cx="152400" cy="1143000"/>
          </a:xfrm>
          <a:prstGeom prst="downArrow">
            <a:avLst>
              <a:gd name="adj1" fmla="val 50000"/>
              <a:gd name="adj2" fmla="val 187500"/>
            </a:avLst>
          </a:prstGeom>
          <a:solidFill>
            <a:schemeClr val="hlink"/>
          </a:solidFill>
          <a:ln w="9525">
            <a:solidFill>
              <a:schemeClr val="tx1"/>
            </a:solidFill>
            <a:miter lim="800000"/>
            <a:headEnd/>
            <a:tailEnd/>
          </a:ln>
        </p:spPr>
        <p:txBody>
          <a:bodyPr wrap="none" anchor="ctr"/>
          <a:lstStyle/>
          <a:p>
            <a:endParaRPr lang="it-IT"/>
          </a:p>
        </p:txBody>
      </p:sp>
      <p:graphicFrame>
        <p:nvGraphicFramePr>
          <p:cNvPr id="7" name="Object 10"/>
          <p:cNvGraphicFramePr>
            <a:graphicFrameLocks noChangeAspect="1"/>
          </p:cNvGraphicFramePr>
          <p:nvPr/>
        </p:nvGraphicFramePr>
        <p:xfrm>
          <a:off x="228600" y="2970213"/>
          <a:ext cx="2519363" cy="949325"/>
        </p:xfrm>
        <a:graphic>
          <a:graphicData uri="http://schemas.openxmlformats.org/presentationml/2006/ole">
            <p:oleObj spid="_x0000_s64514" name="Equation" r:id="rId3" imgW="1346040" imgH="507960" progId="Equation.DSMT4">
              <p:embed/>
            </p:oleObj>
          </a:graphicData>
        </a:graphic>
      </p:graphicFrame>
      <p:graphicFrame>
        <p:nvGraphicFramePr>
          <p:cNvPr id="8" name="Object 11"/>
          <p:cNvGraphicFramePr>
            <a:graphicFrameLocks noChangeAspect="1"/>
          </p:cNvGraphicFramePr>
          <p:nvPr/>
        </p:nvGraphicFramePr>
        <p:xfrm>
          <a:off x="3952875" y="2970213"/>
          <a:ext cx="5038725" cy="944562"/>
        </p:xfrm>
        <a:graphic>
          <a:graphicData uri="http://schemas.openxmlformats.org/presentationml/2006/ole">
            <p:oleObj spid="_x0000_s64515" name="Equation" r:id="rId4" imgW="2705040" imgH="507960" progId="Equation.DSMT4">
              <p:embed/>
            </p:oleObj>
          </a:graphicData>
        </a:graphic>
      </p:graphicFrame>
      <p:graphicFrame>
        <p:nvGraphicFramePr>
          <p:cNvPr id="9" name="Object 12"/>
          <p:cNvGraphicFramePr>
            <a:graphicFrameLocks noChangeAspect="1"/>
          </p:cNvGraphicFramePr>
          <p:nvPr/>
        </p:nvGraphicFramePr>
        <p:xfrm>
          <a:off x="1752600" y="5257800"/>
          <a:ext cx="5757863" cy="568325"/>
        </p:xfrm>
        <a:graphic>
          <a:graphicData uri="http://schemas.openxmlformats.org/presentationml/2006/ole">
            <p:oleObj spid="_x0000_s64516" name="Equation" r:id="rId5" imgW="2311200" imgH="228600" progId="Equation.DSMT4">
              <p:embed/>
            </p:oleObj>
          </a:graphicData>
        </a:graphic>
      </p:graphicFrame>
      <p:sp>
        <p:nvSpPr>
          <p:cNvPr id="10" name="Rectangle 2"/>
          <p:cNvSpPr>
            <a:spLocks noGrp="1" noChangeArrowheads="1"/>
          </p:cNvSpPr>
          <p:nvPr>
            <p:ph type="title"/>
          </p:nvPr>
        </p:nvSpPr>
        <p:spPr bwMode="auto">
          <a:xfrm>
            <a:off x="3048000" y="332656"/>
            <a:ext cx="3124200" cy="533400"/>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it-IT" sz="3600" u="sng" dirty="0" err="1" smtClean="0">
                <a:solidFill>
                  <a:schemeClr val="hlink"/>
                </a:solidFill>
                <a:latin typeface="Arial" charset="0"/>
              </a:rPr>
              <a:t>Example</a:t>
            </a:r>
            <a:r>
              <a:rPr lang="it-IT" sz="3600" u="sng" dirty="0" smtClean="0">
                <a:solidFill>
                  <a:schemeClr val="hlink"/>
                </a:solidFill>
                <a:latin typeface="Arial" charset="0"/>
              </a:rPr>
              <a:t> 2</a:t>
            </a:r>
            <a:endParaRPr lang="it-IT" u="sng" dirty="0" smtClean="0">
              <a:solidFill>
                <a:schemeClr val="hlink"/>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228600" y="1029072"/>
            <a:ext cx="4343400" cy="2677656"/>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If it is assumed that the resistance to water vapor at the interfaces a-internal and d-external are zero because </a:t>
            </a:r>
            <a:r>
              <a:rPr lang="it-IT" sz="2400" b="1" dirty="0" smtClean="0">
                <a:solidFill>
                  <a:schemeClr val="folHlink"/>
                </a:solidFill>
                <a:latin typeface="Arial" charset="0"/>
              </a:rPr>
              <a:t> </a:t>
            </a:r>
            <a:r>
              <a:rPr lang="it-IT" sz="2400" b="1" dirty="0" err="1">
                <a:solidFill>
                  <a:schemeClr val="folHlink"/>
                </a:solidFill>
                <a:latin typeface="Arial" charset="0"/>
              </a:rPr>
              <a:t>p</a:t>
            </a:r>
            <a:r>
              <a:rPr lang="it-IT" sz="2400" b="1" baseline="-25000" dirty="0" err="1">
                <a:solidFill>
                  <a:schemeClr val="folHlink"/>
                </a:solidFill>
                <a:latin typeface="Arial" charset="0"/>
              </a:rPr>
              <a:t>va</a:t>
            </a:r>
            <a:r>
              <a:rPr lang="it-IT" sz="2400" b="1" baseline="-25000" dirty="0">
                <a:solidFill>
                  <a:schemeClr val="folHlink"/>
                </a:solidFill>
                <a:latin typeface="Arial" charset="0"/>
              </a:rPr>
              <a:t> </a:t>
            </a:r>
            <a:r>
              <a:rPr lang="it-IT" sz="2400" b="1" dirty="0">
                <a:solidFill>
                  <a:schemeClr val="folHlink"/>
                </a:solidFill>
                <a:latin typeface="Arial" charset="0"/>
              </a:rPr>
              <a:t>= </a:t>
            </a:r>
            <a:r>
              <a:rPr lang="it-IT" sz="2400" b="1" dirty="0" err="1">
                <a:solidFill>
                  <a:schemeClr val="folHlink"/>
                </a:solidFill>
                <a:latin typeface="Arial" charset="0"/>
              </a:rPr>
              <a:t>p</a:t>
            </a:r>
            <a:r>
              <a:rPr lang="it-IT" sz="2400" b="1" baseline="-25000" dirty="0" err="1">
                <a:solidFill>
                  <a:schemeClr val="folHlink"/>
                </a:solidFill>
                <a:latin typeface="Arial" charset="0"/>
              </a:rPr>
              <a:t>vi</a:t>
            </a:r>
            <a:r>
              <a:rPr lang="it-IT" sz="2400" b="1" dirty="0">
                <a:solidFill>
                  <a:schemeClr val="folHlink"/>
                </a:solidFill>
                <a:latin typeface="Arial" charset="0"/>
              </a:rPr>
              <a:t> e </a:t>
            </a:r>
            <a:r>
              <a:rPr lang="it-IT" sz="2400" b="1" dirty="0" err="1">
                <a:solidFill>
                  <a:schemeClr val="folHlink"/>
                </a:solidFill>
                <a:latin typeface="Arial" charset="0"/>
              </a:rPr>
              <a:t>p</a:t>
            </a:r>
            <a:r>
              <a:rPr lang="it-IT" sz="2400" b="1" baseline="-25000" dirty="0" err="1">
                <a:solidFill>
                  <a:schemeClr val="folHlink"/>
                </a:solidFill>
                <a:latin typeface="Arial" charset="0"/>
              </a:rPr>
              <a:t>vd</a:t>
            </a:r>
            <a:r>
              <a:rPr lang="it-IT" sz="2400" b="1" dirty="0">
                <a:solidFill>
                  <a:schemeClr val="folHlink"/>
                </a:solidFill>
                <a:latin typeface="Arial" charset="0"/>
              </a:rPr>
              <a:t> = </a:t>
            </a:r>
            <a:r>
              <a:rPr lang="it-IT" sz="2400" b="1" dirty="0" err="1">
                <a:solidFill>
                  <a:schemeClr val="folHlink"/>
                </a:solidFill>
                <a:latin typeface="Arial" charset="0"/>
              </a:rPr>
              <a:t>p</a:t>
            </a:r>
            <a:r>
              <a:rPr lang="it-IT" sz="2400" b="1" baseline="-25000" dirty="0" err="1">
                <a:solidFill>
                  <a:schemeClr val="folHlink"/>
                </a:solidFill>
                <a:latin typeface="Arial" charset="0"/>
              </a:rPr>
              <a:t>ve</a:t>
            </a:r>
            <a:r>
              <a:rPr lang="it-IT" sz="2400" b="1" dirty="0">
                <a:solidFill>
                  <a:schemeClr val="folHlink"/>
                </a:solidFill>
                <a:latin typeface="Arial" charset="0"/>
              </a:rPr>
              <a:t> </a:t>
            </a:r>
            <a:r>
              <a:rPr lang="en-US" sz="2400" b="1" dirty="0" smtClean="0">
                <a:solidFill>
                  <a:schemeClr val="folHlink"/>
                </a:solidFill>
                <a:latin typeface="Arial" charset="0"/>
              </a:rPr>
              <a:t>water vapor flux will be given by the following relationship</a:t>
            </a:r>
            <a:r>
              <a:rPr lang="it-IT" sz="2400" b="1" dirty="0" smtClean="0">
                <a:solidFill>
                  <a:schemeClr val="folHlink"/>
                </a:solidFill>
                <a:latin typeface="Arial" charset="0"/>
              </a:rPr>
              <a:t>:</a:t>
            </a:r>
            <a:endParaRPr lang="it-IT" sz="2400" b="1" dirty="0">
              <a:solidFill>
                <a:schemeClr val="folHlink"/>
              </a:solidFill>
              <a:latin typeface="Arial" charset="0"/>
            </a:endParaRPr>
          </a:p>
        </p:txBody>
      </p:sp>
      <p:pic>
        <p:nvPicPr>
          <p:cNvPr id="5" name="Picture 10" descr="composito nterno - esterno (particolare)"/>
          <p:cNvPicPr>
            <a:picLocks noChangeAspect="1" noChangeArrowheads="1"/>
          </p:cNvPicPr>
          <p:nvPr/>
        </p:nvPicPr>
        <p:blipFill>
          <a:blip r:embed="rId3" cstate="print"/>
          <a:srcRect/>
          <a:stretch>
            <a:fillRect/>
          </a:stretch>
        </p:blipFill>
        <p:spPr bwMode="auto">
          <a:xfrm>
            <a:off x="4749800" y="959222"/>
            <a:ext cx="4318000" cy="3117850"/>
          </a:xfrm>
          <a:prstGeom prst="rect">
            <a:avLst/>
          </a:prstGeom>
          <a:noFill/>
          <a:ln w="9525">
            <a:noFill/>
            <a:miter lim="800000"/>
            <a:headEnd/>
            <a:tailEnd/>
          </a:ln>
        </p:spPr>
      </p:pic>
      <p:graphicFrame>
        <p:nvGraphicFramePr>
          <p:cNvPr id="6" name="Object 12"/>
          <p:cNvGraphicFramePr>
            <a:graphicFrameLocks noChangeAspect="1"/>
          </p:cNvGraphicFramePr>
          <p:nvPr/>
        </p:nvGraphicFramePr>
        <p:xfrm>
          <a:off x="457200" y="4133850"/>
          <a:ext cx="7572375" cy="2343150"/>
        </p:xfrm>
        <a:graphic>
          <a:graphicData uri="http://schemas.openxmlformats.org/presentationml/2006/ole">
            <p:oleObj spid="_x0000_s65538" name="Equation" r:id="rId4" imgW="3365280" imgH="1041120" progId="Equation.DSMT4">
              <p:embed/>
            </p:oleObj>
          </a:graphicData>
        </a:graphic>
      </p:graphicFrame>
      <p:sp>
        <p:nvSpPr>
          <p:cNvPr id="7" name="Rectangle 2"/>
          <p:cNvSpPr>
            <a:spLocks noGrp="1" noChangeArrowheads="1"/>
          </p:cNvSpPr>
          <p:nvPr>
            <p:ph type="title"/>
          </p:nvPr>
        </p:nvSpPr>
        <p:spPr bwMode="auto">
          <a:xfrm>
            <a:off x="2987824" y="332656"/>
            <a:ext cx="3124200" cy="533400"/>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it-IT" sz="3600" u="sng" dirty="0" err="1" smtClean="0">
                <a:solidFill>
                  <a:schemeClr val="hlink"/>
                </a:solidFill>
                <a:latin typeface="Arial" charset="0"/>
              </a:rPr>
              <a:t>Example</a:t>
            </a:r>
            <a:r>
              <a:rPr lang="it-IT" sz="3600" u="sng" dirty="0" smtClean="0">
                <a:solidFill>
                  <a:schemeClr val="hlink"/>
                </a:solidFill>
                <a:latin typeface="Arial" charset="0"/>
              </a:rPr>
              <a:t> 2</a:t>
            </a:r>
            <a:endParaRPr lang="it-IT" u="sng" dirty="0" smtClean="0">
              <a:solidFill>
                <a:schemeClr val="hlink"/>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257300" y="762000"/>
            <a:ext cx="65913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cs typeface="Arial" charset="0"/>
              </a:rPr>
              <a:t>It is possible to evaluate the intermediate vapor pressure</a:t>
            </a:r>
            <a:endParaRPr lang="it-IT" sz="2400" b="1" dirty="0">
              <a:solidFill>
                <a:schemeClr val="folHlink"/>
              </a:solidFill>
              <a:latin typeface="Arial" charset="0"/>
            </a:endParaRPr>
          </a:p>
        </p:txBody>
      </p:sp>
      <p:graphicFrame>
        <p:nvGraphicFramePr>
          <p:cNvPr id="5" name="Object 7"/>
          <p:cNvGraphicFramePr>
            <a:graphicFrameLocks noChangeAspect="1"/>
          </p:cNvGraphicFramePr>
          <p:nvPr/>
        </p:nvGraphicFramePr>
        <p:xfrm>
          <a:off x="517525" y="2708275"/>
          <a:ext cx="8086725" cy="971550"/>
        </p:xfrm>
        <a:graphic>
          <a:graphicData uri="http://schemas.openxmlformats.org/presentationml/2006/ole">
            <p:oleObj spid="_x0000_s66562" name="Equation" r:id="rId3" imgW="3593880" imgH="431640" progId="Equation.DSMT4">
              <p:embed/>
            </p:oleObj>
          </a:graphicData>
        </a:graphic>
      </p:graphicFrame>
      <p:sp>
        <p:nvSpPr>
          <p:cNvPr id="6" name="Text Box 8"/>
          <p:cNvSpPr txBox="1">
            <a:spLocks noChangeArrowheads="1"/>
          </p:cNvSpPr>
          <p:nvPr/>
        </p:nvSpPr>
        <p:spPr bwMode="auto">
          <a:xfrm>
            <a:off x="4067175" y="1981200"/>
            <a:ext cx="990600" cy="457200"/>
          </a:xfrm>
          <a:prstGeom prst="rect">
            <a:avLst/>
          </a:prstGeom>
          <a:noFill/>
          <a:ln w="9525">
            <a:noFill/>
            <a:miter lim="800000"/>
            <a:headEnd/>
            <a:tailEnd/>
          </a:ln>
        </p:spPr>
        <p:txBody>
          <a:bodyPr>
            <a:spAutoFit/>
          </a:bodyPr>
          <a:lstStyle/>
          <a:p>
            <a:pPr marL="190500" indent="-190500" algn="ctr">
              <a:spcBef>
                <a:spcPct val="50000"/>
              </a:spcBef>
            </a:pPr>
            <a:r>
              <a:rPr lang="it-IT" sz="2400" b="1" dirty="0">
                <a:solidFill>
                  <a:schemeClr val="hlink"/>
                </a:solidFill>
                <a:latin typeface="Arial" charset="0"/>
                <a:sym typeface="Wingdings" pitchFamily="2" charset="2"/>
              </a:rPr>
              <a:t></a:t>
            </a:r>
            <a:endParaRPr lang="it-IT" sz="2400" b="1" dirty="0">
              <a:solidFill>
                <a:schemeClr val="hlink"/>
              </a:solidFill>
              <a:latin typeface="Arial" charset="0"/>
            </a:endParaRPr>
          </a:p>
        </p:txBody>
      </p:sp>
      <p:graphicFrame>
        <p:nvGraphicFramePr>
          <p:cNvPr id="7" name="Object 9"/>
          <p:cNvGraphicFramePr>
            <a:graphicFrameLocks noChangeAspect="1"/>
          </p:cNvGraphicFramePr>
          <p:nvPr/>
        </p:nvGraphicFramePr>
        <p:xfrm>
          <a:off x="517525" y="3933825"/>
          <a:ext cx="7972425" cy="971550"/>
        </p:xfrm>
        <a:graphic>
          <a:graphicData uri="http://schemas.openxmlformats.org/presentationml/2006/ole">
            <p:oleObj spid="_x0000_s66563" name="Equation" r:id="rId4" imgW="3543120" imgH="431640" progId="Equation.DSMT4">
              <p:embed/>
            </p:oleObj>
          </a:graphicData>
        </a:graphic>
      </p:graphicFrame>
      <p:graphicFrame>
        <p:nvGraphicFramePr>
          <p:cNvPr id="8" name="Object 11"/>
          <p:cNvGraphicFramePr>
            <a:graphicFrameLocks noChangeAspect="1"/>
          </p:cNvGraphicFramePr>
          <p:nvPr/>
        </p:nvGraphicFramePr>
        <p:xfrm>
          <a:off x="517525" y="5138738"/>
          <a:ext cx="7658100" cy="971550"/>
        </p:xfrm>
        <a:graphic>
          <a:graphicData uri="http://schemas.openxmlformats.org/presentationml/2006/ole">
            <p:oleObj spid="_x0000_s66564" name="Equation" r:id="rId5" imgW="3403440" imgH="431640" progId="Equation.DSMT4">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4114800" y="3200400"/>
            <a:ext cx="990600" cy="519113"/>
          </a:xfrm>
          <a:prstGeom prst="rect">
            <a:avLst/>
          </a:prstGeom>
          <a:noFill/>
          <a:ln w="9525">
            <a:noFill/>
            <a:miter lim="800000"/>
            <a:headEnd/>
            <a:tailEnd/>
          </a:ln>
          <a:effectLst/>
        </p:spPr>
        <p:txBody>
          <a:bodyPr>
            <a:spAutoFit/>
          </a:bodyPr>
          <a:lstStyle/>
          <a:p>
            <a:pPr>
              <a:spcBef>
                <a:spcPct val="50000"/>
              </a:spcBef>
              <a:defRPr/>
            </a:pPr>
            <a:r>
              <a:rPr lang="it-IT" sz="2800" b="1">
                <a:solidFill>
                  <a:schemeClr val="hlink"/>
                </a:solidFill>
                <a:effectLst>
                  <a:outerShdw blurRad="38100" dist="38100" dir="2700000" algn="tl">
                    <a:srgbClr val="000000"/>
                  </a:outerShdw>
                </a:effectLst>
                <a:latin typeface="Arial" charset="0"/>
                <a:sym typeface="Symbol" pitchFamily="18" charset="2"/>
              </a:rPr>
              <a:t></a:t>
            </a:r>
          </a:p>
        </p:txBody>
      </p:sp>
      <p:sp>
        <p:nvSpPr>
          <p:cNvPr id="5" name="Rectangle 11"/>
          <p:cNvSpPr>
            <a:spLocks noChangeArrowheads="1"/>
          </p:cNvSpPr>
          <p:nvPr/>
        </p:nvSpPr>
        <p:spPr bwMode="auto">
          <a:xfrm>
            <a:off x="914400" y="4114800"/>
            <a:ext cx="7762056" cy="1250950"/>
          </a:xfrm>
          <a:prstGeom prst="rect">
            <a:avLst/>
          </a:prstGeom>
          <a:noFill/>
          <a:ln w="9525">
            <a:noFill/>
            <a:miter lim="800000"/>
            <a:headEnd/>
            <a:tailEnd/>
          </a:ln>
        </p:spPr>
        <p:txBody>
          <a:bodyPr wrap="none"/>
          <a:lstStyle/>
          <a:p>
            <a:r>
              <a:rPr lang="en-US" sz="2400" b="1" dirty="0" smtClean="0">
                <a:solidFill>
                  <a:schemeClr val="folHlink"/>
                </a:solidFill>
                <a:latin typeface="Arial" charset="0"/>
              </a:rPr>
              <a:t>The real unknown of the problem is the temperature</a:t>
            </a:r>
          </a:p>
          <a:p>
            <a:r>
              <a:rPr lang="en-US" sz="2400" b="1" dirty="0" smtClean="0">
                <a:solidFill>
                  <a:schemeClr val="folHlink"/>
                </a:solidFill>
                <a:latin typeface="Arial" charset="0"/>
              </a:rPr>
              <a:t>internal surface whose determination</a:t>
            </a:r>
          </a:p>
          <a:p>
            <a:r>
              <a:rPr lang="en-US" sz="2400" b="1" dirty="0" smtClean="0">
                <a:solidFill>
                  <a:schemeClr val="folHlink"/>
                </a:solidFill>
                <a:latin typeface="Arial" charset="0"/>
              </a:rPr>
              <a:t>It is complicated by the presence of thermal bridges</a:t>
            </a:r>
            <a:endParaRPr lang="it-IT" sz="2400" b="1" dirty="0">
              <a:solidFill>
                <a:schemeClr val="folHlink"/>
              </a:solidFill>
              <a:latin typeface="Arial" charset="0"/>
            </a:endParaRPr>
          </a:p>
        </p:txBody>
      </p:sp>
      <p:graphicFrame>
        <p:nvGraphicFramePr>
          <p:cNvPr id="6" name="Object 12"/>
          <p:cNvGraphicFramePr>
            <a:graphicFrameLocks noChangeAspect="1"/>
          </p:cNvGraphicFramePr>
          <p:nvPr/>
        </p:nvGraphicFramePr>
        <p:xfrm>
          <a:off x="3214688" y="1828800"/>
          <a:ext cx="2728912" cy="835025"/>
        </p:xfrm>
        <a:graphic>
          <a:graphicData uri="http://schemas.openxmlformats.org/presentationml/2006/ole">
            <p:oleObj spid="_x0000_s5122" name="Equation" r:id="rId3" imgW="825480" imgH="253800" progId="Equation.DSMT4">
              <p:embed/>
            </p:oleObj>
          </a:graphicData>
        </a:graphic>
      </p:graphicFrame>
      <p:sp>
        <p:nvSpPr>
          <p:cNvPr id="7" name="Rectangle 2"/>
          <p:cNvSpPr>
            <a:spLocks noGrp="1" noChangeArrowheads="1"/>
          </p:cNvSpPr>
          <p:nvPr>
            <p:ph type="title"/>
          </p:nvPr>
        </p:nvSpPr>
        <p:spPr bwMode="auto">
          <a:xfrm>
            <a:off x="755650" y="476672"/>
            <a:ext cx="7632700" cy="719138"/>
          </a:xfrm>
          <a:ln>
            <a:miter lim="800000"/>
            <a:headEnd/>
            <a:tailEnd/>
          </a:ln>
        </p:spPr>
        <p:txBody>
          <a:bodyPr vert="horz" wrap="square" lIns="91440" tIns="45720" rIns="91440" bIns="45720" numCol="1" anchor="t" anchorCtr="0" compatLnSpc="1">
            <a:prstTxWarp prst="textNoShape">
              <a:avLst/>
            </a:prstTxWarp>
            <a:normAutofit/>
          </a:bodyPr>
          <a:lstStyle/>
          <a:p>
            <a:pPr eaLnBrk="1" hangingPunct="1">
              <a:defRPr/>
            </a:pPr>
            <a:r>
              <a:rPr lang="en-US" sz="3600" b="1" dirty="0" smtClean="0">
                <a:solidFill>
                  <a:schemeClr val="hlink"/>
                </a:solidFill>
                <a:latin typeface="Arial" charset="0"/>
              </a:rPr>
              <a:t>CONDENSATION ON A SURFACE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115616" y="685800"/>
            <a:ext cx="6840760" cy="1200329"/>
          </a:xfrm>
          <a:prstGeom prst="rect">
            <a:avLst/>
          </a:prstGeom>
          <a:noFill/>
          <a:ln w="9525">
            <a:noFill/>
            <a:miter lim="800000"/>
            <a:headEnd/>
            <a:tailEnd/>
          </a:ln>
        </p:spPr>
        <p:txBody>
          <a:bodyPr wrap="square">
            <a:spAutoFit/>
          </a:bodyPr>
          <a:lstStyle/>
          <a:p>
            <a:pPr eaLnBrk="0" hangingPunct="0">
              <a:spcBef>
                <a:spcPct val="50000"/>
              </a:spcBef>
            </a:pPr>
            <a:r>
              <a:rPr lang="en-US" sz="2400" b="1" dirty="0" smtClean="0">
                <a:solidFill>
                  <a:schemeClr val="folHlink"/>
                </a:solidFill>
                <a:latin typeface="Arial" charset="0"/>
              </a:rPr>
              <a:t>By means the numerical evaluated data it is possible to carry out the Glaser diagram which valid in the following </a:t>
            </a:r>
            <a:r>
              <a:rPr lang="en-US" sz="2400" b="1" dirty="0" err="1" smtClean="0">
                <a:solidFill>
                  <a:schemeClr val="folHlink"/>
                </a:solidFill>
                <a:latin typeface="Arial" charset="0"/>
              </a:rPr>
              <a:t>hypoteses</a:t>
            </a:r>
            <a:r>
              <a:rPr lang="en-US" sz="2400" b="1" dirty="0" smtClean="0">
                <a:solidFill>
                  <a:schemeClr val="folHlink"/>
                </a:solidFill>
                <a:latin typeface="Arial" charset="0"/>
              </a:rPr>
              <a:t>:</a:t>
            </a:r>
            <a:endParaRPr lang="it-IT" sz="2400" b="1" dirty="0">
              <a:solidFill>
                <a:schemeClr val="folHlink"/>
              </a:solidFill>
              <a:latin typeface="Arial" charset="0"/>
            </a:endParaRPr>
          </a:p>
        </p:txBody>
      </p:sp>
      <p:sp>
        <p:nvSpPr>
          <p:cNvPr id="5" name="Text Box 5"/>
          <p:cNvSpPr txBox="1">
            <a:spLocks noChangeArrowheads="1"/>
          </p:cNvSpPr>
          <p:nvPr/>
        </p:nvSpPr>
        <p:spPr bwMode="auto">
          <a:xfrm>
            <a:off x="4114800" y="2209800"/>
            <a:ext cx="990600" cy="457200"/>
          </a:xfrm>
          <a:prstGeom prst="rect">
            <a:avLst/>
          </a:prstGeom>
          <a:noFill/>
          <a:ln w="9525">
            <a:noFill/>
            <a:miter lim="800000"/>
            <a:headEnd/>
            <a:tailEnd/>
          </a:ln>
        </p:spPr>
        <p:txBody>
          <a:bodyPr>
            <a:spAutoFit/>
          </a:bodyPr>
          <a:lstStyle/>
          <a:p>
            <a:pPr marL="190500" indent="-190500" algn="ctr">
              <a:spcBef>
                <a:spcPct val="50000"/>
              </a:spcBef>
            </a:pPr>
            <a:r>
              <a:rPr lang="it-IT" sz="2400" b="1" dirty="0">
                <a:solidFill>
                  <a:schemeClr val="hlink"/>
                </a:solidFill>
                <a:latin typeface="Arial" charset="0"/>
                <a:sym typeface="Wingdings" pitchFamily="2" charset="2"/>
              </a:rPr>
              <a:t></a:t>
            </a:r>
            <a:endParaRPr lang="it-IT" sz="2400" b="1" dirty="0">
              <a:solidFill>
                <a:schemeClr val="hlink"/>
              </a:solidFill>
              <a:latin typeface="Arial" charset="0"/>
            </a:endParaRPr>
          </a:p>
        </p:txBody>
      </p:sp>
      <p:sp>
        <p:nvSpPr>
          <p:cNvPr id="6" name="Text Box 6"/>
          <p:cNvSpPr txBox="1">
            <a:spLocks noChangeArrowheads="1"/>
          </p:cNvSpPr>
          <p:nvPr/>
        </p:nvSpPr>
        <p:spPr bwMode="auto">
          <a:xfrm>
            <a:off x="304800" y="2959100"/>
            <a:ext cx="8534400" cy="2308324"/>
          </a:xfrm>
          <a:prstGeom prst="rect">
            <a:avLst/>
          </a:prstGeom>
          <a:noFill/>
          <a:ln w="9525">
            <a:noFill/>
            <a:miter lim="800000"/>
            <a:headEnd/>
            <a:tailEnd/>
          </a:ln>
        </p:spPr>
        <p:txBody>
          <a:bodyPr>
            <a:spAutoFit/>
          </a:bodyPr>
          <a:lstStyle/>
          <a:p>
            <a:pPr marL="381000" indent="-381000" algn="l" eaLnBrk="0" hangingPunct="0">
              <a:spcBef>
                <a:spcPct val="50000"/>
              </a:spcBef>
              <a:buClr>
                <a:schemeClr val="hlink"/>
              </a:buClr>
              <a:buFont typeface="Wingdings" pitchFamily="2" charset="2"/>
              <a:buChar char="ü"/>
            </a:pPr>
            <a:r>
              <a:rPr lang="it-IT" sz="2400" b="1" dirty="0" smtClean="0">
                <a:solidFill>
                  <a:schemeClr val="folHlink"/>
                </a:solidFill>
                <a:latin typeface="Arial" charset="0"/>
              </a:rPr>
              <a:t>Mass transfer </a:t>
            </a:r>
            <a:r>
              <a:rPr lang="en-US" sz="2400" b="1" dirty="0" smtClean="0">
                <a:solidFill>
                  <a:schemeClr val="folHlink"/>
                </a:solidFill>
                <a:latin typeface="Arial" charset="0"/>
              </a:rPr>
              <a:t>due to only by diffusion</a:t>
            </a:r>
          </a:p>
          <a:p>
            <a:pPr marL="381000" indent="-381000" algn="just" eaLnBrk="0" hangingPunct="0">
              <a:spcBef>
                <a:spcPct val="50000"/>
              </a:spcBef>
              <a:buClr>
                <a:schemeClr val="hlink"/>
              </a:buClr>
              <a:buFont typeface="Wingdings" pitchFamily="2" charset="2"/>
              <a:buChar char="ü"/>
            </a:pPr>
            <a:r>
              <a:rPr lang="en-US" sz="2400" b="1" dirty="0" smtClean="0">
                <a:solidFill>
                  <a:schemeClr val="folHlink"/>
                </a:solidFill>
                <a:latin typeface="Arial" charset="0"/>
              </a:rPr>
              <a:t>Steady state regime, </a:t>
            </a:r>
            <a:r>
              <a:rPr lang="en-US" sz="2400" b="1" dirty="0" err="1" smtClean="0">
                <a:solidFill>
                  <a:schemeClr val="folHlink"/>
                </a:solidFill>
                <a:latin typeface="Arial" charset="0"/>
              </a:rPr>
              <a:t>i</a:t>
            </a:r>
            <a:r>
              <a:rPr lang="en-US" sz="2400" b="1" dirty="0" smtClean="0">
                <a:solidFill>
                  <a:schemeClr val="folHlink"/>
                </a:solidFill>
                <a:latin typeface="Arial" charset="0"/>
              </a:rPr>
              <a:t>. e., temperature and vapor pressure (concentration) fields constant with respect to the time</a:t>
            </a:r>
          </a:p>
          <a:p>
            <a:pPr marL="381000" indent="-381000" algn="just" eaLnBrk="0" hangingPunct="0">
              <a:spcBef>
                <a:spcPct val="50000"/>
              </a:spcBef>
              <a:buClr>
                <a:schemeClr val="hlink"/>
              </a:buClr>
              <a:buFont typeface="Wingdings" pitchFamily="2" charset="2"/>
              <a:buChar char="ü"/>
            </a:pPr>
            <a:r>
              <a:rPr lang="en-US" sz="2400" b="1" dirty="0" smtClean="0">
                <a:solidFill>
                  <a:schemeClr val="folHlink"/>
                </a:solidFill>
                <a:latin typeface="Arial" charset="0"/>
              </a:rPr>
              <a:t>Mass and energy transfer one-dimensional</a:t>
            </a:r>
            <a:endParaRPr lang="it-IT" sz="2400" b="1" dirty="0">
              <a:solidFill>
                <a:schemeClr val="folHlink"/>
              </a:solidFill>
              <a:latin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143000" y="962025"/>
            <a:ext cx="6858000" cy="1569660"/>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The Glaser diagram is obtained by plotting the water vapor pressure</a:t>
            </a:r>
            <a:r>
              <a:rPr lang="it-IT" sz="2400" b="1" dirty="0" smtClean="0">
                <a:solidFill>
                  <a:schemeClr val="folHlink"/>
                </a:solidFill>
                <a:latin typeface="Arial" charset="0"/>
              </a:rPr>
              <a:t>, </a:t>
            </a:r>
            <a:r>
              <a:rPr lang="it-IT" sz="2400" b="1" dirty="0" err="1">
                <a:solidFill>
                  <a:schemeClr val="folHlink"/>
                </a:solidFill>
                <a:latin typeface="Arial" charset="0"/>
              </a:rPr>
              <a:t>p</a:t>
            </a:r>
            <a:r>
              <a:rPr lang="it-IT" sz="2400" b="1" baseline="-25000" dirty="0" err="1">
                <a:solidFill>
                  <a:schemeClr val="folHlink"/>
                </a:solidFill>
                <a:latin typeface="Arial" charset="0"/>
              </a:rPr>
              <a:t>v</a:t>
            </a:r>
            <a:r>
              <a:rPr lang="it-IT" sz="2400" b="1" dirty="0">
                <a:solidFill>
                  <a:schemeClr val="folHlink"/>
                </a:solidFill>
                <a:latin typeface="Arial" charset="0"/>
              </a:rPr>
              <a:t>, </a:t>
            </a:r>
            <a:r>
              <a:rPr lang="it-IT" sz="2400" b="1" dirty="0" smtClean="0">
                <a:solidFill>
                  <a:schemeClr val="folHlink"/>
                </a:solidFill>
                <a:latin typeface="Arial" charset="0"/>
              </a:rPr>
              <a:t>and </a:t>
            </a:r>
            <a:r>
              <a:rPr lang="en-US" sz="2400" b="1" dirty="0" smtClean="0">
                <a:solidFill>
                  <a:schemeClr val="folHlink"/>
                </a:solidFill>
                <a:latin typeface="Arial" charset="0"/>
              </a:rPr>
              <a:t>the corresponding vapor saturation pressure</a:t>
            </a:r>
            <a:r>
              <a:rPr lang="it-IT" sz="2400" b="1" dirty="0" smtClean="0">
                <a:solidFill>
                  <a:schemeClr val="folHlink"/>
                </a:solidFill>
                <a:latin typeface="Arial" charset="0"/>
              </a:rPr>
              <a:t>, </a:t>
            </a:r>
            <a:r>
              <a:rPr lang="it-IT" sz="2400" b="1" dirty="0" err="1" smtClean="0">
                <a:solidFill>
                  <a:schemeClr val="folHlink"/>
                </a:solidFill>
                <a:latin typeface="Arial" charset="0"/>
              </a:rPr>
              <a:t>p</a:t>
            </a:r>
            <a:r>
              <a:rPr lang="it-IT" sz="2400" b="1" baseline="-25000" dirty="0" err="1" smtClean="0">
                <a:solidFill>
                  <a:schemeClr val="folHlink"/>
                </a:solidFill>
                <a:latin typeface="Arial" charset="0"/>
              </a:rPr>
              <a:t>vs</a:t>
            </a:r>
            <a:r>
              <a:rPr lang="it-IT" sz="2400" b="1" dirty="0" smtClean="0">
                <a:solidFill>
                  <a:schemeClr val="folHlink"/>
                </a:solidFill>
                <a:latin typeface="Arial" charset="0"/>
              </a:rPr>
              <a:t>, </a:t>
            </a:r>
            <a:r>
              <a:rPr lang="en-US" sz="2400" b="1" dirty="0" smtClean="0">
                <a:solidFill>
                  <a:schemeClr val="folHlink"/>
                </a:solidFill>
                <a:latin typeface="Arial" charset="0"/>
              </a:rPr>
              <a:t>as a function of x</a:t>
            </a:r>
            <a:endParaRPr lang="it-IT" sz="2400" b="1" dirty="0">
              <a:solidFill>
                <a:schemeClr val="folHlink"/>
              </a:solidFill>
              <a:latin typeface="Arial" charset="0"/>
            </a:endParaRPr>
          </a:p>
        </p:txBody>
      </p:sp>
      <p:sp>
        <p:nvSpPr>
          <p:cNvPr id="5" name="Text Box 3"/>
          <p:cNvSpPr txBox="1">
            <a:spLocks noChangeArrowheads="1"/>
          </p:cNvSpPr>
          <p:nvPr/>
        </p:nvSpPr>
        <p:spPr bwMode="auto">
          <a:xfrm>
            <a:off x="4114800" y="30480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6" name="Text Box 4"/>
          <p:cNvSpPr txBox="1">
            <a:spLocks noChangeArrowheads="1"/>
          </p:cNvSpPr>
          <p:nvPr/>
        </p:nvSpPr>
        <p:spPr bwMode="auto">
          <a:xfrm>
            <a:off x="304800" y="3841750"/>
            <a:ext cx="8534400" cy="1569660"/>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By means of the diagram it is possible to detect if some area inside the wall, is </a:t>
            </a:r>
            <a:r>
              <a:rPr lang="it-IT" sz="2400" b="1" dirty="0" err="1" smtClean="0">
                <a:solidFill>
                  <a:schemeClr val="folHlink"/>
                </a:solidFill>
                <a:latin typeface="Arial" charset="0"/>
              </a:rPr>
              <a:t>p</a:t>
            </a:r>
            <a:r>
              <a:rPr lang="it-IT" sz="2400" b="1" baseline="-25000" dirty="0" err="1" smtClean="0">
                <a:solidFill>
                  <a:schemeClr val="folHlink"/>
                </a:solidFill>
                <a:latin typeface="Arial" charset="0"/>
              </a:rPr>
              <a:t>v</a:t>
            </a:r>
            <a:r>
              <a:rPr lang="it-IT" sz="2400" b="1" dirty="0" smtClean="0">
                <a:solidFill>
                  <a:schemeClr val="folHlink"/>
                </a:solidFill>
                <a:latin typeface="Arial" charset="0"/>
              </a:rPr>
              <a:t>&gt;</a:t>
            </a:r>
            <a:r>
              <a:rPr lang="it-IT" sz="2400" b="1" dirty="0" err="1" smtClean="0">
                <a:solidFill>
                  <a:schemeClr val="folHlink"/>
                </a:solidFill>
                <a:latin typeface="Arial" charset="0"/>
              </a:rPr>
              <a:t>p</a:t>
            </a:r>
            <a:r>
              <a:rPr lang="it-IT" sz="2400" b="1" baseline="-25000" dirty="0" err="1" smtClean="0">
                <a:solidFill>
                  <a:schemeClr val="folHlink"/>
                </a:solidFill>
                <a:latin typeface="Arial" charset="0"/>
              </a:rPr>
              <a:t>vs</a:t>
            </a:r>
            <a:r>
              <a:rPr lang="it-IT" sz="2400" b="1" dirty="0" smtClean="0">
                <a:solidFill>
                  <a:schemeClr val="folHlink"/>
                </a:solidFill>
                <a:latin typeface="Arial" charset="0"/>
              </a:rPr>
              <a:t> and </a:t>
            </a:r>
            <a:r>
              <a:rPr lang="en-US" sz="2400" b="1" dirty="0" smtClean="0">
                <a:solidFill>
                  <a:schemeClr val="folHlink"/>
                </a:solidFill>
                <a:latin typeface="Arial" charset="0"/>
              </a:rPr>
              <a:t>then highlight the possible formation of interstitial condensation (inside the wall condensation)</a:t>
            </a:r>
            <a:endParaRPr lang="it-IT" sz="2400" b="1" dirty="0">
              <a:solidFill>
                <a:schemeClr val="folHlink"/>
              </a:solidFill>
              <a:latin typeface="Arial"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904875" y="542925"/>
          <a:ext cx="7334250" cy="5235575"/>
        </p:xfrm>
        <a:graphic>
          <a:graphicData uri="http://schemas.openxmlformats.org/presentationml/2006/ole">
            <p:oleObj spid="_x0000_s67586" name="Foglio di lavoro" r:id="rId3" imgW="4331160" imgH="3318840" progId="Excel.Sheet.8">
              <p:embed/>
            </p:oleObj>
          </a:graphicData>
        </a:graphic>
      </p:graphicFrame>
      <p:sp>
        <p:nvSpPr>
          <p:cNvPr id="5" name="Oval 3"/>
          <p:cNvSpPr>
            <a:spLocks noChangeArrowheads="1"/>
          </p:cNvSpPr>
          <p:nvPr/>
        </p:nvSpPr>
        <p:spPr bwMode="auto">
          <a:xfrm>
            <a:off x="5943600" y="3505200"/>
            <a:ext cx="1143000" cy="1143000"/>
          </a:xfrm>
          <a:prstGeom prst="ellipse">
            <a:avLst/>
          </a:prstGeom>
          <a:noFill/>
          <a:ln w="28575">
            <a:solidFill>
              <a:srgbClr val="FF0000"/>
            </a:solidFill>
            <a:round/>
            <a:headEnd/>
            <a:tailEnd/>
          </a:ln>
        </p:spPr>
        <p:txBody>
          <a:bodyPr wrap="none" anchor="ctr"/>
          <a:lstStyle/>
          <a:p>
            <a:endParaRPr lang="it-IT"/>
          </a:p>
        </p:txBody>
      </p:sp>
      <p:sp>
        <p:nvSpPr>
          <p:cNvPr id="6" name="Line 4"/>
          <p:cNvSpPr>
            <a:spLocks noChangeShapeType="1"/>
          </p:cNvSpPr>
          <p:nvPr/>
        </p:nvSpPr>
        <p:spPr bwMode="auto">
          <a:xfrm flipH="1">
            <a:off x="4800600" y="4572000"/>
            <a:ext cx="1371600" cy="1371600"/>
          </a:xfrm>
          <a:prstGeom prst="line">
            <a:avLst/>
          </a:prstGeom>
          <a:noFill/>
          <a:ln w="28575">
            <a:solidFill>
              <a:srgbClr val="FF3300"/>
            </a:solidFill>
            <a:round/>
            <a:headEnd type="oval" w="med" len="med"/>
            <a:tailEnd type="oval" w="med" len="med"/>
          </a:ln>
        </p:spPr>
        <p:txBody>
          <a:bodyPr wrap="none" anchor="ctr"/>
          <a:lstStyle/>
          <a:p>
            <a:endParaRPr lang="it-IT"/>
          </a:p>
        </p:txBody>
      </p:sp>
      <p:sp>
        <p:nvSpPr>
          <p:cNvPr id="7" name="Text Box 5"/>
          <p:cNvSpPr txBox="1">
            <a:spLocks noChangeArrowheads="1"/>
          </p:cNvSpPr>
          <p:nvPr/>
        </p:nvSpPr>
        <p:spPr bwMode="auto">
          <a:xfrm>
            <a:off x="3419872" y="6096000"/>
            <a:ext cx="3816424" cy="461665"/>
          </a:xfrm>
          <a:prstGeom prst="rect">
            <a:avLst/>
          </a:prstGeom>
          <a:noFill/>
          <a:ln w="9525">
            <a:noFill/>
            <a:miter lim="800000"/>
            <a:headEnd/>
            <a:tailEnd/>
          </a:ln>
        </p:spPr>
        <p:txBody>
          <a:bodyPr wrap="square">
            <a:spAutoFit/>
          </a:bodyPr>
          <a:lstStyle/>
          <a:p>
            <a:pPr algn="l" eaLnBrk="0" hangingPunct="0">
              <a:spcBef>
                <a:spcPct val="50000"/>
              </a:spcBef>
            </a:pPr>
            <a:r>
              <a:rPr lang="it-IT" sz="2400" dirty="0" smtClean="0">
                <a:solidFill>
                  <a:schemeClr val="folHlink"/>
                </a:solidFill>
                <a:latin typeface="Times New Roman" pitchFamily="18" charset="0"/>
              </a:rPr>
              <a:t>CONDENSATION ZONE</a:t>
            </a:r>
            <a:endParaRPr lang="it-IT" sz="2400" dirty="0">
              <a:solidFill>
                <a:schemeClr val="folHlink"/>
              </a:solidFill>
              <a:latin typeface="Times New Roman" pitchFamily="18" charset="0"/>
            </a:endParaRPr>
          </a:p>
        </p:txBody>
      </p:sp>
      <p:grpSp>
        <p:nvGrpSpPr>
          <p:cNvPr id="8" name="Group 14"/>
          <p:cNvGrpSpPr>
            <a:grpSpLocks/>
          </p:cNvGrpSpPr>
          <p:nvPr/>
        </p:nvGrpSpPr>
        <p:grpSpPr bwMode="auto">
          <a:xfrm>
            <a:off x="2209800" y="838200"/>
            <a:ext cx="1066800" cy="3962400"/>
            <a:chOff x="1392" y="528"/>
            <a:chExt cx="672" cy="2496"/>
          </a:xfrm>
        </p:grpSpPr>
        <p:sp>
          <p:nvSpPr>
            <p:cNvPr id="9" name="Line 6"/>
            <p:cNvSpPr>
              <a:spLocks noChangeShapeType="1"/>
            </p:cNvSpPr>
            <p:nvPr/>
          </p:nvSpPr>
          <p:spPr bwMode="auto">
            <a:xfrm>
              <a:off x="1488" y="528"/>
              <a:ext cx="0" cy="2256"/>
            </a:xfrm>
            <a:prstGeom prst="line">
              <a:avLst/>
            </a:prstGeom>
            <a:noFill/>
            <a:ln w="9525">
              <a:solidFill>
                <a:srgbClr val="008000"/>
              </a:solidFill>
              <a:round/>
              <a:headEnd/>
              <a:tailEnd/>
            </a:ln>
          </p:spPr>
          <p:txBody>
            <a:bodyPr wrap="none" anchor="ctr"/>
            <a:lstStyle/>
            <a:p>
              <a:endParaRPr lang="it-IT"/>
            </a:p>
          </p:txBody>
        </p:sp>
        <p:sp>
          <p:nvSpPr>
            <p:cNvPr id="10" name="Line 7"/>
            <p:cNvSpPr>
              <a:spLocks noChangeShapeType="1"/>
            </p:cNvSpPr>
            <p:nvPr/>
          </p:nvSpPr>
          <p:spPr bwMode="auto">
            <a:xfrm>
              <a:off x="1632" y="528"/>
              <a:ext cx="0" cy="2256"/>
            </a:xfrm>
            <a:prstGeom prst="line">
              <a:avLst/>
            </a:prstGeom>
            <a:noFill/>
            <a:ln w="9525">
              <a:solidFill>
                <a:srgbClr val="008000"/>
              </a:solidFill>
              <a:round/>
              <a:headEnd/>
              <a:tailEnd/>
            </a:ln>
          </p:spPr>
          <p:txBody>
            <a:bodyPr wrap="none" anchor="ctr"/>
            <a:lstStyle/>
            <a:p>
              <a:endParaRPr lang="it-IT"/>
            </a:p>
          </p:txBody>
        </p:sp>
        <p:sp>
          <p:nvSpPr>
            <p:cNvPr id="11" name="Line 8"/>
            <p:cNvSpPr>
              <a:spLocks noChangeShapeType="1"/>
            </p:cNvSpPr>
            <p:nvPr/>
          </p:nvSpPr>
          <p:spPr bwMode="auto">
            <a:xfrm>
              <a:off x="1872" y="528"/>
              <a:ext cx="0" cy="2256"/>
            </a:xfrm>
            <a:prstGeom prst="line">
              <a:avLst/>
            </a:prstGeom>
            <a:noFill/>
            <a:ln w="9525">
              <a:solidFill>
                <a:srgbClr val="008000"/>
              </a:solidFill>
              <a:round/>
              <a:headEnd/>
              <a:tailEnd/>
            </a:ln>
          </p:spPr>
          <p:txBody>
            <a:bodyPr wrap="none" anchor="ctr"/>
            <a:lstStyle/>
            <a:p>
              <a:endParaRPr lang="it-IT"/>
            </a:p>
          </p:txBody>
        </p:sp>
        <p:sp>
          <p:nvSpPr>
            <p:cNvPr id="12" name="Text Box 12"/>
            <p:cNvSpPr txBox="1">
              <a:spLocks noChangeArrowheads="1"/>
            </p:cNvSpPr>
            <p:nvPr/>
          </p:nvSpPr>
          <p:spPr bwMode="auto">
            <a:xfrm>
              <a:off x="1392" y="2812"/>
              <a:ext cx="672" cy="212"/>
            </a:xfrm>
            <a:prstGeom prst="rect">
              <a:avLst/>
            </a:prstGeom>
            <a:noFill/>
            <a:ln w="9525">
              <a:noFill/>
              <a:miter lim="800000"/>
              <a:headEnd/>
              <a:tailEnd/>
            </a:ln>
          </p:spPr>
          <p:txBody>
            <a:bodyPr>
              <a:spAutoFit/>
            </a:bodyPr>
            <a:lstStyle/>
            <a:p>
              <a:pPr algn="l" eaLnBrk="0" hangingPunct="0">
                <a:spcBef>
                  <a:spcPct val="50000"/>
                </a:spcBef>
              </a:pPr>
              <a:r>
                <a:rPr lang="it-IT" sz="1600" b="1">
                  <a:solidFill>
                    <a:srgbClr val="008000"/>
                  </a:solidFill>
                  <a:latin typeface="Arial" charset="0"/>
                </a:rPr>
                <a:t>i   a     b</a:t>
              </a:r>
            </a:p>
          </p:txBody>
        </p:sp>
      </p:grpSp>
      <p:grpSp>
        <p:nvGrpSpPr>
          <p:cNvPr id="13" name="Group 15"/>
          <p:cNvGrpSpPr>
            <a:grpSpLocks/>
          </p:cNvGrpSpPr>
          <p:nvPr/>
        </p:nvGrpSpPr>
        <p:grpSpPr bwMode="auto">
          <a:xfrm>
            <a:off x="6248400" y="914400"/>
            <a:ext cx="1295400" cy="3581400"/>
            <a:chOff x="3936" y="576"/>
            <a:chExt cx="816" cy="2256"/>
          </a:xfrm>
        </p:grpSpPr>
        <p:sp>
          <p:nvSpPr>
            <p:cNvPr id="14" name="Line 9"/>
            <p:cNvSpPr>
              <a:spLocks noChangeShapeType="1"/>
            </p:cNvSpPr>
            <p:nvPr/>
          </p:nvSpPr>
          <p:spPr bwMode="auto">
            <a:xfrm>
              <a:off x="4128" y="576"/>
              <a:ext cx="0" cy="2256"/>
            </a:xfrm>
            <a:prstGeom prst="line">
              <a:avLst/>
            </a:prstGeom>
            <a:noFill/>
            <a:ln w="9525">
              <a:solidFill>
                <a:srgbClr val="008000"/>
              </a:solidFill>
              <a:round/>
              <a:headEnd/>
              <a:tailEnd/>
            </a:ln>
          </p:spPr>
          <p:txBody>
            <a:bodyPr wrap="none" anchor="ctr"/>
            <a:lstStyle/>
            <a:p>
              <a:endParaRPr lang="it-IT"/>
            </a:p>
          </p:txBody>
        </p:sp>
        <p:sp>
          <p:nvSpPr>
            <p:cNvPr id="15" name="Line 10"/>
            <p:cNvSpPr>
              <a:spLocks noChangeShapeType="1"/>
            </p:cNvSpPr>
            <p:nvPr/>
          </p:nvSpPr>
          <p:spPr bwMode="auto">
            <a:xfrm>
              <a:off x="4416" y="576"/>
              <a:ext cx="0" cy="2256"/>
            </a:xfrm>
            <a:prstGeom prst="line">
              <a:avLst/>
            </a:prstGeom>
            <a:noFill/>
            <a:ln w="9525">
              <a:solidFill>
                <a:srgbClr val="008000"/>
              </a:solidFill>
              <a:round/>
              <a:headEnd/>
              <a:tailEnd/>
            </a:ln>
          </p:spPr>
          <p:txBody>
            <a:bodyPr wrap="none" anchor="ctr"/>
            <a:lstStyle/>
            <a:p>
              <a:endParaRPr lang="it-IT"/>
            </a:p>
          </p:txBody>
        </p:sp>
        <p:sp>
          <p:nvSpPr>
            <p:cNvPr id="16" name="Line 11"/>
            <p:cNvSpPr>
              <a:spLocks noChangeShapeType="1"/>
            </p:cNvSpPr>
            <p:nvPr/>
          </p:nvSpPr>
          <p:spPr bwMode="auto">
            <a:xfrm>
              <a:off x="4560" y="576"/>
              <a:ext cx="0" cy="2256"/>
            </a:xfrm>
            <a:prstGeom prst="line">
              <a:avLst/>
            </a:prstGeom>
            <a:noFill/>
            <a:ln w="9525">
              <a:solidFill>
                <a:srgbClr val="008000"/>
              </a:solidFill>
              <a:round/>
              <a:headEnd/>
              <a:tailEnd/>
            </a:ln>
          </p:spPr>
          <p:txBody>
            <a:bodyPr wrap="none" anchor="ctr"/>
            <a:lstStyle/>
            <a:p>
              <a:endParaRPr lang="it-IT"/>
            </a:p>
          </p:txBody>
        </p:sp>
        <p:sp>
          <p:nvSpPr>
            <p:cNvPr id="17" name="Text Box 13"/>
            <p:cNvSpPr txBox="1">
              <a:spLocks noChangeArrowheads="1"/>
            </p:cNvSpPr>
            <p:nvPr/>
          </p:nvSpPr>
          <p:spPr bwMode="auto">
            <a:xfrm>
              <a:off x="3936" y="1104"/>
              <a:ext cx="816" cy="212"/>
            </a:xfrm>
            <a:prstGeom prst="rect">
              <a:avLst/>
            </a:prstGeom>
            <a:noFill/>
            <a:ln w="9525">
              <a:noFill/>
              <a:miter lim="800000"/>
              <a:headEnd/>
              <a:tailEnd/>
            </a:ln>
          </p:spPr>
          <p:txBody>
            <a:bodyPr>
              <a:spAutoFit/>
            </a:bodyPr>
            <a:lstStyle/>
            <a:p>
              <a:pPr algn="l" eaLnBrk="0" hangingPunct="0">
                <a:spcBef>
                  <a:spcPct val="50000"/>
                </a:spcBef>
              </a:pPr>
              <a:r>
                <a:rPr lang="it-IT" sz="1600" b="1">
                  <a:solidFill>
                    <a:srgbClr val="008000"/>
                  </a:solidFill>
                  <a:latin typeface="Arial" charset="0"/>
                </a:rPr>
                <a:t>c      d   e</a:t>
              </a: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2051720" y="188640"/>
            <a:ext cx="6192688" cy="633413"/>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it-IT" sz="3600" u="sng" dirty="0" err="1" smtClean="0">
                <a:solidFill>
                  <a:schemeClr val="hlink"/>
                </a:solidFill>
                <a:latin typeface="Arial" charset="0"/>
              </a:rPr>
              <a:t>Example</a:t>
            </a:r>
            <a:r>
              <a:rPr lang="it-IT" sz="3600" u="sng" dirty="0" smtClean="0">
                <a:solidFill>
                  <a:schemeClr val="hlink"/>
                </a:solidFill>
                <a:latin typeface="Arial" charset="0"/>
              </a:rPr>
              <a:t> 3</a:t>
            </a:r>
            <a:endParaRPr lang="it-IT" u="sng" dirty="0" smtClean="0">
              <a:solidFill>
                <a:schemeClr val="hlink"/>
              </a:solidFill>
            </a:endParaRPr>
          </a:p>
        </p:txBody>
      </p:sp>
      <p:sp>
        <p:nvSpPr>
          <p:cNvPr id="5" name="Text Box 8"/>
          <p:cNvSpPr txBox="1">
            <a:spLocks noChangeArrowheads="1"/>
          </p:cNvSpPr>
          <p:nvPr/>
        </p:nvSpPr>
        <p:spPr bwMode="auto">
          <a:xfrm>
            <a:off x="4953000" y="3962400"/>
            <a:ext cx="1295400" cy="457200"/>
          </a:xfrm>
          <a:prstGeom prst="rect">
            <a:avLst/>
          </a:prstGeom>
          <a:noFill/>
          <a:ln w="9525">
            <a:noFill/>
            <a:miter lim="800000"/>
            <a:headEnd/>
            <a:tailEnd/>
          </a:ln>
        </p:spPr>
        <p:txBody>
          <a:bodyPr>
            <a:spAutoFit/>
          </a:bodyPr>
          <a:lstStyle/>
          <a:p>
            <a:pPr algn="l" eaLnBrk="0" hangingPunct="0">
              <a:spcBef>
                <a:spcPct val="50000"/>
              </a:spcBef>
            </a:pPr>
            <a:r>
              <a:rPr lang="it-IT" sz="2400">
                <a:solidFill>
                  <a:schemeClr val="bg1"/>
                </a:solidFill>
                <a:latin typeface="Times New Roman" pitchFamily="18" charset="0"/>
              </a:rPr>
              <a:t>interno</a:t>
            </a:r>
            <a:endParaRPr lang="it-IT" sz="2400">
              <a:latin typeface="Times New Roman" pitchFamily="18" charset="0"/>
            </a:endParaRPr>
          </a:p>
        </p:txBody>
      </p:sp>
      <p:sp>
        <p:nvSpPr>
          <p:cNvPr id="6" name="Text Box 61"/>
          <p:cNvSpPr txBox="1">
            <a:spLocks noChangeArrowheads="1"/>
          </p:cNvSpPr>
          <p:nvPr/>
        </p:nvSpPr>
        <p:spPr bwMode="auto">
          <a:xfrm>
            <a:off x="251520" y="908720"/>
            <a:ext cx="8569325" cy="1569660"/>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Consider a wall of separation between an external environment to the temperature of 2.0 ° C and an internal environment at a temperature of 20 ° C consists of 5 different layers</a:t>
            </a:r>
            <a:endParaRPr lang="it-IT" sz="2400" b="1" dirty="0">
              <a:solidFill>
                <a:schemeClr val="folHlink"/>
              </a:solidFill>
              <a:latin typeface="Arial" charset="0"/>
            </a:endParaRPr>
          </a:p>
        </p:txBody>
      </p:sp>
      <p:pic>
        <p:nvPicPr>
          <p:cNvPr id="68611" name="Picture 3"/>
          <p:cNvPicPr>
            <a:picLocks noChangeAspect="1" noChangeArrowheads="1"/>
          </p:cNvPicPr>
          <p:nvPr/>
        </p:nvPicPr>
        <p:blipFill>
          <a:blip r:embed="rId2" cstate="print"/>
          <a:srcRect/>
          <a:stretch>
            <a:fillRect/>
          </a:stretch>
        </p:blipFill>
        <p:spPr bwMode="auto">
          <a:xfrm>
            <a:off x="1547664" y="2568277"/>
            <a:ext cx="5943600" cy="4029075"/>
          </a:xfrm>
          <a:prstGeom prst="rect">
            <a:avLst/>
          </a:prstGeom>
          <a:noFill/>
          <a:ln w="9525">
            <a:noFill/>
            <a:miter lim="800000"/>
            <a:headEnd/>
            <a:tailEnd/>
          </a:ln>
        </p:spPr>
      </p:pic>
      <p:sp>
        <p:nvSpPr>
          <p:cNvPr id="26" name="Rettangolo 25"/>
          <p:cNvSpPr/>
          <p:nvPr/>
        </p:nvSpPr>
        <p:spPr>
          <a:xfrm>
            <a:off x="5940152" y="3140968"/>
            <a:ext cx="2518638" cy="369332"/>
          </a:xfrm>
          <a:prstGeom prst="rect">
            <a:avLst/>
          </a:prstGeom>
        </p:spPr>
        <p:txBody>
          <a:bodyPr wrap="none">
            <a:spAutoFit/>
          </a:bodyPr>
          <a:lstStyle/>
          <a:p>
            <a:r>
              <a:rPr lang="en-US" b="1" dirty="0" smtClean="0">
                <a:solidFill>
                  <a:schemeClr val="folHlink"/>
                </a:solidFill>
                <a:latin typeface="Arial" charset="0"/>
              </a:rPr>
              <a:t>external environment</a:t>
            </a:r>
            <a:endParaRPr lang="it-IT" dirty="0"/>
          </a:p>
        </p:txBody>
      </p:sp>
      <p:sp>
        <p:nvSpPr>
          <p:cNvPr id="28" name="Rettangolo 27"/>
          <p:cNvSpPr/>
          <p:nvPr/>
        </p:nvSpPr>
        <p:spPr>
          <a:xfrm>
            <a:off x="611560" y="3068960"/>
            <a:ext cx="2467342" cy="369332"/>
          </a:xfrm>
          <a:prstGeom prst="rect">
            <a:avLst/>
          </a:prstGeom>
        </p:spPr>
        <p:txBody>
          <a:bodyPr wrap="none">
            <a:spAutoFit/>
          </a:bodyPr>
          <a:lstStyle/>
          <a:p>
            <a:r>
              <a:rPr lang="en-US" b="1" dirty="0" smtClean="0">
                <a:solidFill>
                  <a:schemeClr val="folHlink"/>
                </a:solidFill>
                <a:latin typeface="Arial" charset="0"/>
              </a:rPr>
              <a:t>internal environment</a:t>
            </a:r>
            <a:endParaRPr lang="it-IT"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89"/>
          <p:cNvGraphicFramePr>
            <a:graphicFrameLocks noGrp="1"/>
          </p:cNvGraphicFramePr>
          <p:nvPr/>
        </p:nvGraphicFramePr>
        <p:xfrm>
          <a:off x="609600" y="1341438"/>
          <a:ext cx="8001000" cy="4817875"/>
        </p:xfrm>
        <a:graphic>
          <a:graphicData uri="http://schemas.openxmlformats.org/drawingml/2006/table">
            <a:tbl>
              <a:tblPr/>
              <a:tblGrid>
                <a:gridCol w="2611438"/>
                <a:gridCol w="1346200"/>
                <a:gridCol w="1347787"/>
                <a:gridCol w="1347788"/>
                <a:gridCol w="1347787"/>
              </a:tblGrid>
              <a:tr h="7937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err="1" smtClean="0">
                          <a:ln>
                            <a:noFill/>
                          </a:ln>
                          <a:solidFill>
                            <a:schemeClr val="folHlink"/>
                          </a:solidFill>
                          <a:effectLst/>
                          <a:latin typeface="Arial" charset="0"/>
                        </a:rPr>
                        <a:t>Layer-material</a:t>
                      </a:r>
                      <a:endParaRPr kumimoji="0" lang="it-IT" sz="2000" b="1" i="0" u="none" strike="noStrike" cap="none" normalizeH="0" baseline="0" dirty="0" smtClean="0">
                        <a:ln>
                          <a:noFill/>
                        </a:ln>
                        <a:solidFill>
                          <a:schemeClr val="folHlink"/>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[kg/m</a:t>
                      </a:r>
                      <a:r>
                        <a:rPr kumimoji="0" lang="it-IT" sz="2000" b="1" i="0" u="none" strike="noStrike" cap="none" normalizeH="0" baseline="30000" smtClean="0">
                          <a:ln>
                            <a:noFill/>
                          </a:ln>
                          <a:solidFill>
                            <a:schemeClr val="folHlink"/>
                          </a:solidFill>
                          <a:effectLst/>
                          <a:latin typeface="Arial" charset="0"/>
                          <a:sym typeface="Symbol" pitchFamily="18" charset="2"/>
                        </a:rPr>
                        <a:t>3</a:t>
                      </a:r>
                      <a:r>
                        <a:rPr kumimoji="0" lang="it-IT" sz="2000" b="1" i="0" u="none" strike="noStrike" cap="none" normalizeH="0" baseline="0" smtClean="0">
                          <a:ln>
                            <a:noFill/>
                          </a:ln>
                          <a:solidFill>
                            <a:schemeClr val="folHlink"/>
                          </a:solidFill>
                          <a:effectLst/>
                          <a:latin typeface="Arial" charset="0"/>
                          <a:sym typeface="Symbol" pitchFamily="18" charset="2"/>
                        </a:rPr>
                        <a:t>]</a:t>
                      </a:r>
                      <a:endParaRPr kumimoji="0" lang="it-IT" sz="2000" b="1" i="0" u="none" strike="noStrike" cap="none" normalizeH="0" baseline="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[m]</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sym typeface="Symbol" pitchFamily="18" charset="2"/>
                        </a:rPr>
                        <a: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sym typeface="Symbol" pitchFamily="18" charset="2"/>
                        </a:rPr>
                        <a:t>[W/</a:t>
                      </a:r>
                      <a:r>
                        <a:rPr kumimoji="0" lang="it-IT" sz="2000" b="1" i="0" u="none" strike="noStrike" cap="none" normalizeH="0" baseline="0" dirty="0" err="1" smtClean="0">
                          <a:ln>
                            <a:noFill/>
                          </a:ln>
                          <a:solidFill>
                            <a:schemeClr val="folHlink"/>
                          </a:solidFill>
                          <a:effectLst/>
                          <a:latin typeface="Arial" charset="0"/>
                          <a:sym typeface="Symbol" pitchFamily="18" charset="2"/>
                        </a:rPr>
                        <a:t>mK</a:t>
                      </a:r>
                      <a:r>
                        <a:rPr kumimoji="0" lang="it-IT" sz="2000" b="1" i="0" u="none" strike="noStrike" cap="none" normalizeH="0" baseline="0" dirty="0" smtClean="0">
                          <a:ln>
                            <a:noFill/>
                          </a:ln>
                          <a:solidFill>
                            <a:schemeClr val="folHlink"/>
                          </a:solidFill>
                          <a:effectLst/>
                          <a:latin typeface="Arial" charset="0"/>
                          <a:sym typeface="Symbol" pitchFamily="18" charset="2"/>
                        </a:rPr>
                        <a:t>]</a:t>
                      </a:r>
                      <a:endParaRPr kumimoji="0" lang="it-IT" sz="2000" b="1" i="0" u="none" strike="noStrike" cap="none" normalizeH="0" baseline="0" dirty="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sym typeface="Symbol" pitchFamily="18" charset="2"/>
                        </a:rPr>
                        <a: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sym typeface="Symbol" pitchFamily="18" charset="2"/>
                        </a:rPr>
                        <a:t>[W/m</a:t>
                      </a:r>
                      <a:r>
                        <a:rPr kumimoji="0" lang="it-IT" sz="2000" b="1" i="0" u="none" strike="noStrike" cap="none" normalizeH="0" baseline="30000" dirty="0" smtClean="0">
                          <a:ln>
                            <a:noFill/>
                          </a:ln>
                          <a:solidFill>
                            <a:schemeClr val="folHlink"/>
                          </a:solidFill>
                          <a:effectLst/>
                          <a:latin typeface="Arial" charset="0"/>
                          <a:sym typeface="Symbol" pitchFamily="18" charset="2"/>
                        </a:rPr>
                        <a:t>2</a:t>
                      </a:r>
                      <a:r>
                        <a:rPr kumimoji="0" lang="it-IT" sz="2000" b="1" i="0" u="none" strike="noStrike" cap="none" normalizeH="0" baseline="0" dirty="0" smtClean="0">
                          <a:ln>
                            <a:noFill/>
                          </a:ln>
                          <a:solidFill>
                            <a:schemeClr val="folHlink"/>
                          </a:solidFill>
                          <a:effectLst/>
                          <a:latin typeface="Arial" charset="0"/>
                          <a:sym typeface="Symbol" pitchFamily="18" charset="2"/>
                        </a:rPr>
                        <a:t>K]</a:t>
                      </a:r>
                      <a:endParaRPr kumimoji="0" lang="it-IT" sz="2000" b="1" i="0" u="none" strike="noStrike" cap="none" normalizeH="0" baseline="0" dirty="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1525">
                <a:tc>
                  <a:txBody>
                    <a:bodyPr/>
                    <a:lstStyle/>
                    <a:p>
                      <a:pPr marL="533400" marR="0" lvl="0" indent="-5334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a:tabLst/>
                      </a:pPr>
                      <a:r>
                        <a:rPr kumimoji="0" lang="en-US" sz="2000" b="1" i="0" u="none" strike="noStrike" cap="none" normalizeH="0" baseline="0" noProof="0" dirty="0" smtClean="0">
                          <a:ln>
                            <a:noFill/>
                          </a:ln>
                          <a:solidFill>
                            <a:schemeClr val="folHlink"/>
                          </a:solidFill>
                          <a:effectLst/>
                          <a:latin typeface="Arial" charset="0"/>
                        </a:rPr>
                        <a:t>Internal gypsum plaster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1200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0.35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533400" marR="0" lvl="0" indent="-5334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2"/>
                        <a:tabLst/>
                      </a:pPr>
                      <a:r>
                        <a:rPr kumimoji="0" lang="en-US" sz="2000" b="1" i="0" u="none" strike="noStrike" cap="none" normalizeH="0" baseline="0" noProof="0" dirty="0" smtClean="0">
                          <a:ln>
                            <a:noFill/>
                          </a:ln>
                          <a:solidFill>
                            <a:schemeClr val="folHlink"/>
                          </a:solidFill>
                          <a:effectLst/>
                          <a:latin typeface="Arial" charset="0"/>
                        </a:rPr>
                        <a:t>Concrete with expanded clay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1700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0.07</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0.75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533400" marR="0" lvl="0" indent="-5334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3"/>
                        <a:tabLst/>
                      </a:pPr>
                      <a:r>
                        <a:rPr kumimoji="0" lang="en-US" sz="2000" b="1" i="0" u="none" strike="noStrike" kern="1200" cap="none" normalizeH="0" baseline="0" noProof="0" dirty="0" smtClean="0">
                          <a:ln>
                            <a:noFill/>
                          </a:ln>
                          <a:solidFill>
                            <a:schemeClr val="folHlink"/>
                          </a:solidFill>
                          <a:effectLst/>
                          <a:latin typeface="Arial" charset="0"/>
                          <a:ea typeface="+mn-ea"/>
                          <a:cs typeface="+mn-cs"/>
                        </a:rPr>
                        <a:t>Space between walls</a:t>
                      </a:r>
                      <a:r>
                        <a:rPr kumimoji="0" lang="it-IT" sz="2000" b="1" i="0" u="none" strike="noStrike" kern="1200" cap="none" normalizeH="0" baseline="0" noProof="0" dirty="0" smtClean="0">
                          <a:ln>
                            <a:noFill/>
                          </a:ln>
                          <a:solidFill>
                            <a:schemeClr val="folHlink"/>
                          </a:solidFill>
                          <a:effectLst/>
                          <a:latin typeface="Arial" charset="0"/>
                          <a:ea typeface="+mn-ea"/>
                          <a:cs typeface="+mn-cs"/>
                        </a:rPr>
                        <a:t> </a:t>
                      </a:r>
                      <a:endParaRPr kumimoji="0" lang="en-US" sz="2000" b="1" i="0" u="none" strike="noStrike" kern="1200" cap="none" normalizeH="0" baseline="0" noProof="0" dirty="0" smtClean="0">
                        <a:ln>
                          <a:noFill/>
                        </a:ln>
                        <a:solidFill>
                          <a:schemeClr val="folHlink"/>
                        </a:solidFill>
                        <a:effectLst/>
                        <a:latin typeface="Arial" charset="0"/>
                        <a:ea typeface="+mn-ea"/>
                        <a:cs typeface="+mn-cs"/>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6.40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533400" marR="0" lvl="0" indent="-5334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4"/>
                        <a:tabLst/>
                        <a:defRPr/>
                      </a:pPr>
                      <a:r>
                        <a:rPr kumimoji="0" lang="en-US" sz="2000" b="1" i="0" u="none" strike="noStrike" cap="none" normalizeH="0" baseline="0" noProof="0" dirty="0" smtClean="0">
                          <a:ln>
                            <a:noFill/>
                          </a:ln>
                          <a:solidFill>
                            <a:schemeClr val="folHlink"/>
                          </a:solidFill>
                          <a:effectLst/>
                          <a:latin typeface="Arial" charset="0"/>
                        </a:rPr>
                        <a:t>Concrete with expanded clay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1700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0.82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533400" marR="0" lvl="0" indent="-5334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5"/>
                        <a:tabLst/>
                      </a:pPr>
                      <a:r>
                        <a:rPr kumimoji="0" lang="en-US" sz="2000" b="1" i="0" u="none" strike="noStrike" cap="none" normalizeH="0" baseline="0" noProof="0" dirty="0" smtClean="0">
                          <a:ln>
                            <a:noFill/>
                          </a:ln>
                          <a:solidFill>
                            <a:schemeClr val="folHlink"/>
                          </a:solidFill>
                          <a:effectLst/>
                          <a:latin typeface="Arial" charset="0"/>
                        </a:rPr>
                        <a:t>External lime and gypsum plaster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1400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0.70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2"/>
          <p:cNvSpPr>
            <a:spLocks noGrp="1" noChangeArrowheads="1"/>
          </p:cNvSpPr>
          <p:nvPr>
            <p:ph type="title"/>
          </p:nvPr>
        </p:nvSpPr>
        <p:spPr bwMode="auto">
          <a:xfrm>
            <a:off x="2051720" y="188640"/>
            <a:ext cx="6192688" cy="633413"/>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u="sng" dirty="0" smtClean="0">
                <a:solidFill>
                  <a:schemeClr val="hlink"/>
                </a:solidFill>
                <a:latin typeface="Arial" charset="0"/>
              </a:rPr>
              <a:t>Example </a:t>
            </a:r>
            <a:r>
              <a:rPr lang="it-IT" sz="3600" u="sng" dirty="0" smtClean="0">
                <a:solidFill>
                  <a:schemeClr val="hlink"/>
                </a:solidFill>
                <a:latin typeface="Arial" charset="0"/>
              </a:rPr>
              <a:t>3</a:t>
            </a:r>
            <a:endParaRPr lang="it-IT" u="sng" dirty="0" smtClean="0">
              <a:solidFill>
                <a:schemeClr val="hlink"/>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1371600" y="852488"/>
          <a:ext cx="7197725" cy="2835275"/>
        </p:xfrm>
        <a:graphic>
          <a:graphicData uri="http://schemas.openxmlformats.org/presentationml/2006/ole">
            <p:oleObj spid="_x0000_s69634" name="Equation" r:id="rId3" imgW="3288960" imgH="1295280" progId="Equation.DSMT4">
              <p:embed/>
            </p:oleObj>
          </a:graphicData>
        </a:graphic>
      </p:graphicFrame>
      <p:sp>
        <p:nvSpPr>
          <p:cNvPr id="5" name="Text Box 4"/>
          <p:cNvSpPr txBox="1">
            <a:spLocks noChangeArrowheads="1"/>
          </p:cNvSpPr>
          <p:nvPr/>
        </p:nvSpPr>
        <p:spPr bwMode="auto">
          <a:xfrm>
            <a:off x="4067175" y="3886200"/>
            <a:ext cx="990600" cy="519113"/>
          </a:xfrm>
          <a:prstGeom prst="rect">
            <a:avLst/>
          </a:prstGeom>
          <a:noFill/>
          <a:ln w="9525">
            <a:noFill/>
            <a:miter lim="800000"/>
            <a:headEnd/>
            <a:tailEnd/>
          </a:ln>
        </p:spPr>
        <p:txBody>
          <a:bodyPr>
            <a:spAutoFit/>
          </a:bodyPr>
          <a:lstStyle/>
          <a:p>
            <a:pPr marL="190500" indent="-190500">
              <a:spcBef>
                <a:spcPct val="50000"/>
              </a:spcBef>
            </a:pPr>
            <a:r>
              <a:rPr lang="it-IT" sz="2800" b="1">
                <a:solidFill>
                  <a:schemeClr val="hlink"/>
                </a:solidFill>
                <a:latin typeface="Arial" charset="0"/>
                <a:sym typeface="Wingdings" pitchFamily="2" charset="2"/>
              </a:rPr>
              <a:t></a:t>
            </a:r>
            <a:endParaRPr lang="it-IT" sz="2800" b="1">
              <a:solidFill>
                <a:schemeClr val="hlink"/>
              </a:solidFill>
              <a:latin typeface="Arial" charset="0"/>
            </a:endParaRPr>
          </a:p>
        </p:txBody>
      </p:sp>
      <p:graphicFrame>
        <p:nvGraphicFramePr>
          <p:cNvPr id="6" name="Object 5"/>
          <p:cNvGraphicFramePr>
            <a:graphicFrameLocks noChangeAspect="1"/>
          </p:cNvGraphicFramePr>
          <p:nvPr/>
        </p:nvGraphicFramePr>
        <p:xfrm>
          <a:off x="2268538" y="4797425"/>
          <a:ext cx="4678362" cy="1074738"/>
        </p:xfrm>
        <a:graphic>
          <a:graphicData uri="http://schemas.openxmlformats.org/presentationml/2006/ole">
            <p:oleObj spid="_x0000_s69635" name="Equation" r:id="rId4" imgW="1765080" imgH="406080" progId="Equation.DSMT4">
              <p:embed/>
            </p:oleObj>
          </a:graphicData>
        </a:graphic>
      </p:graphicFrame>
      <p:sp>
        <p:nvSpPr>
          <p:cNvPr id="7" name="Rectangle 2"/>
          <p:cNvSpPr>
            <a:spLocks noGrp="1" noChangeArrowheads="1"/>
          </p:cNvSpPr>
          <p:nvPr>
            <p:ph type="title"/>
          </p:nvPr>
        </p:nvSpPr>
        <p:spPr bwMode="auto">
          <a:xfrm>
            <a:off x="2051720" y="188640"/>
            <a:ext cx="6192688" cy="633413"/>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u="sng" dirty="0" smtClean="0">
                <a:solidFill>
                  <a:schemeClr val="hlink"/>
                </a:solidFill>
                <a:latin typeface="Arial" charset="0"/>
              </a:rPr>
              <a:t>Example </a:t>
            </a:r>
            <a:r>
              <a:rPr lang="it-IT" sz="3600" u="sng" dirty="0" smtClean="0">
                <a:solidFill>
                  <a:schemeClr val="hlink"/>
                </a:solidFill>
                <a:latin typeface="Arial" charset="0"/>
              </a:rPr>
              <a:t>3</a:t>
            </a:r>
            <a:endParaRPr lang="it-IT" u="sng" dirty="0" smtClean="0">
              <a:solidFill>
                <a:schemeClr val="hlink"/>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1693863" y="824062"/>
          <a:ext cx="5757862" cy="1020762"/>
        </p:xfrm>
        <a:graphic>
          <a:graphicData uri="http://schemas.openxmlformats.org/presentationml/2006/ole">
            <p:oleObj spid="_x0000_s70658" name="Equation" r:id="rId3" imgW="2438280" imgH="431640" progId="Equation.DSMT4">
              <p:embed/>
            </p:oleObj>
          </a:graphicData>
        </a:graphic>
      </p:graphicFrame>
      <p:sp>
        <p:nvSpPr>
          <p:cNvPr id="5" name="Text Box 9"/>
          <p:cNvSpPr txBox="1">
            <a:spLocks noChangeArrowheads="1"/>
          </p:cNvSpPr>
          <p:nvPr/>
        </p:nvSpPr>
        <p:spPr bwMode="auto">
          <a:xfrm>
            <a:off x="4267200" y="1757759"/>
            <a:ext cx="533400" cy="519113"/>
          </a:xfrm>
          <a:prstGeom prst="rect">
            <a:avLst/>
          </a:prstGeom>
          <a:noFill/>
          <a:ln w="9525">
            <a:noFill/>
            <a:miter lim="800000"/>
            <a:headEnd/>
            <a:tailEnd/>
          </a:ln>
        </p:spPr>
        <p:txBody>
          <a:bodyPr>
            <a:spAutoFit/>
          </a:bodyPr>
          <a:lstStyle/>
          <a:p>
            <a:pPr marL="190500" indent="-190500">
              <a:spcBef>
                <a:spcPct val="50000"/>
              </a:spcBef>
            </a:pPr>
            <a:r>
              <a:rPr lang="it-IT" sz="2800" b="1" dirty="0">
                <a:solidFill>
                  <a:schemeClr val="hlink"/>
                </a:solidFill>
                <a:latin typeface="Arial" charset="0"/>
                <a:sym typeface="Wingdings" pitchFamily="2" charset="2"/>
              </a:rPr>
              <a:t></a:t>
            </a:r>
            <a:endParaRPr lang="it-IT" sz="2800" b="1" dirty="0">
              <a:solidFill>
                <a:schemeClr val="hlink"/>
              </a:solidFill>
              <a:latin typeface="Arial" charset="0"/>
            </a:endParaRPr>
          </a:p>
        </p:txBody>
      </p:sp>
      <p:graphicFrame>
        <p:nvGraphicFramePr>
          <p:cNvPr id="6" name="Object 12"/>
          <p:cNvGraphicFramePr>
            <a:graphicFrameLocks noChangeAspect="1"/>
          </p:cNvGraphicFramePr>
          <p:nvPr/>
        </p:nvGraphicFramePr>
        <p:xfrm>
          <a:off x="2590800" y="2133600"/>
          <a:ext cx="3865563" cy="698500"/>
        </p:xfrm>
        <a:graphic>
          <a:graphicData uri="http://schemas.openxmlformats.org/presentationml/2006/ole">
            <p:oleObj spid="_x0000_s70659" name="Equation" r:id="rId4" imgW="2387520" imgH="431640" progId="Equation.DSMT4">
              <p:embed/>
            </p:oleObj>
          </a:graphicData>
        </a:graphic>
      </p:graphicFrame>
      <p:graphicFrame>
        <p:nvGraphicFramePr>
          <p:cNvPr id="7" name="Object 13"/>
          <p:cNvGraphicFramePr>
            <a:graphicFrameLocks noChangeAspect="1"/>
          </p:cNvGraphicFramePr>
          <p:nvPr/>
        </p:nvGraphicFramePr>
        <p:xfrm>
          <a:off x="2590800" y="4343400"/>
          <a:ext cx="4237038" cy="698500"/>
        </p:xfrm>
        <a:graphic>
          <a:graphicData uri="http://schemas.openxmlformats.org/presentationml/2006/ole">
            <p:oleObj spid="_x0000_s70660" name="Equation" r:id="rId5" imgW="2616120" imgH="431640" progId="Equation.DSMT4">
              <p:embed/>
            </p:oleObj>
          </a:graphicData>
        </a:graphic>
      </p:graphicFrame>
      <p:graphicFrame>
        <p:nvGraphicFramePr>
          <p:cNvPr id="8" name="Object 14"/>
          <p:cNvGraphicFramePr>
            <a:graphicFrameLocks noChangeAspect="1"/>
          </p:cNvGraphicFramePr>
          <p:nvPr/>
        </p:nvGraphicFramePr>
        <p:xfrm>
          <a:off x="2590800" y="2895600"/>
          <a:ext cx="4297363" cy="698500"/>
        </p:xfrm>
        <a:graphic>
          <a:graphicData uri="http://schemas.openxmlformats.org/presentationml/2006/ole">
            <p:oleObj spid="_x0000_s70661" name="Equation" r:id="rId6" imgW="2654280" imgH="431640" progId="Equation.DSMT4">
              <p:embed/>
            </p:oleObj>
          </a:graphicData>
        </a:graphic>
      </p:graphicFrame>
      <p:graphicFrame>
        <p:nvGraphicFramePr>
          <p:cNvPr id="9" name="Object 15"/>
          <p:cNvGraphicFramePr>
            <a:graphicFrameLocks noChangeAspect="1"/>
          </p:cNvGraphicFramePr>
          <p:nvPr/>
        </p:nvGraphicFramePr>
        <p:xfrm>
          <a:off x="2590800" y="3657600"/>
          <a:ext cx="4197350" cy="698500"/>
        </p:xfrm>
        <a:graphic>
          <a:graphicData uri="http://schemas.openxmlformats.org/presentationml/2006/ole">
            <p:oleObj spid="_x0000_s70662" name="Equation" r:id="rId7" imgW="2590560" imgH="431640" progId="Equation.DSMT4">
              <p:embed/>
            </p:oleObj>
          </a:graphicData>
        </a:graphic>
      </p:graphicFrame>
      <p:graphicFrame>
        <p:nvGraphicFramePr>
          <p:cNvPr id="10" name="Object 16"/>
          <p:cNvGraphicFramePr>
            <a:graphicFrameLocks noChangeAspect="1"/>
          </p:cNvGraphicFramePr>
          <p:nvPr/>
        </p:nvGraphicFramePr>
        <p:xfrm>
          <a:off x="2570163" y="5029200"/>
          <a:ext cx="4298950" cy="698500"/>
        </p:xfrm>
        <a:graphic>
          <a:graphicData uri="http://schemas.openxmlformats.org/presentationml/2006/ole">
            <p:oleObj spid="_x0000_s70663" name="Equation" r:id="rId8" imgW="2654280" imgH="431640" progId="Equation.DSMT4">
              <p:embed/>
            </p:oleObj>
          </a:graphicData>
        </a:graphic>
      </p:graphicFrame>
      <p:graphicFrame>
        <p:nvGraphicFramePr>
          <p:cNvPr id="11" name="Object 17"/>
          <p:cNvGraphicFramePr>
            <a:graphicFrameLocks noChangeAspect="1"/>
          </p:cNvGraphicFramePr>
          <p:nvPr/>
        </p:nvGraphicFramePr>
        <p:xfrm>
          <a:off x="2581275" y="5791200"/>
          <a:ext cx="4278313" cy="698500"/>
        </p:xfrm>
        <a:graphic>
          <a:graphicData uri="http://schemas.openxmlformats.org/presentationml/2006/ole">
            <p:oleObj spid="_x0000_s70664" name="Equation" r:id="rId9" imgW="2641320" imgH="431640" progId="Equation.DSMT4">
              <p:embed/>
            </p:oleObj>
          </a:graphicData>
        </a:graphic>
      </p:graphicFrame>
      <p:sp>
        <p:nvSpPr>
          <p:cNvPr id="12" name="Rectangle 2"/>
          <p:cNvSpPr>
            <a:spLocks noGrp="1" noChangeArrowheads="1"/>
          </p:cNvSpPr>
          <p:nvPr>
            <p:ph type="title"/>
          </p:nvPr>
        </p:nvSpPr>
        <p:spPr bwMode="auto">
          <a:xfrm>
            <a:off x="2051720" y="44624"/>
            <a:ext cx="6192688" cy="633413"/>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u="sng" dirty="0" smtClean="0">
                <a:solidFill>
                  <a:schemeClr val="hlink"/>
                </a:solidFill>
                <a:latin typeface="Arial" charset="0"/>
              </a:rPr>
              <a:t>Example </a:t>
            </a:r>
            <a:r>
              <a:rPr lang="it-IT" sz="3600" u="sng" dirty="0" smtClean="0">
                <a:solidFill>
                  <a:schemeClr val="hlink"/>
                </a:solidFill>
                <a:latin typeface="Arial" charset="0"/>
              </a:rPr>
              <a:t>3</a:t>
            </a:r>
            <a:endParaRPr lang="it-IT" u="sng" dirty="0" smtClean="0">
              <a:solidFill>
                <a:schemeClr val="hlink"/>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3"/>
          <p:cNvSpPr>
            <a:spLocks noChangeShapeType="1"/>
          </p:cNvSpPr>
          <p:nvPr/>
        </p:nvSpPr>
        <p:spPr bwMode="auto">
          <a:xfrm>
            <a:off x="2438400" y="1981200"/>
            <a:ext cx="0" cy="304800"/>
          </a:xfrm>
          <a:prstGeom prst="line">
            <a:avLst/>
          </a:prstGeom>
          <a:noFill/>
          <a:ln w="9525">
            <a:noFill/>
            <a:round/>
            <a:headEnd/>
            <a:tailEnd type="triangle" w="med" len="med"/>
          </a:ln>
        </p:spPr>
        <p:txBody>
          <a:bodyPr wrap="none" anchor="ctr"/>
          <a:lstStyle/>
          <a:p>
            <a:endParaRPr lang="it-IT"/>
          </a:p>
        </p:txBody>
      </p:sp>
      <p:graphicFrame>
        <p:nvGraphicFramePr>
          <p:cNvPr id="5" name="Object 20"/>
          <p:cNvGraphicFramePr>
            <a:graphicFrameLocks noChangeAspect="1"/>
          </p:cNvGraphicFramePr>
          <p:nvPr/>
        </p:nvGraphicFramePr>
        <p:xfrm>
          <a:off x="1331913" y="1628775"/>
          <a:ext cx="6478587" cy="4443413"/>
        </p:xfrm>
        <a:graphic>
          <a:graphicData uri="http://schemas.openxmlformats.org/presentationml/2006/ole">
            <p:oleObj spid="_x0000_s71682" name="CorelDRAW" r:id="rId3" imgW="5932800" imgH="4070520" progId="">
              <p:embed/>
            </p:oleObj>
          </a:graphicData>
        </a:graphic>
      </p:graphicFrame>
      <p:sp>
        <p:nvSpPr>
          <p:cNvPr id="6" name="Rectangle 2"/>
          <p:cNvSpPr>
            <a:spLocks noGrp="1" noChangeArrowheads="1"/>
          </p:cNvSpPr>
          <p:nvPr>
            <p:ph type="title"/>
          </p:nvPr>
        </p:nvSpPr>
        <p:spPr bwMode="auto">
          <a:xfrm>
            <a:off x="2051720" y="188640"/>
            <a:ext cx="6192688" cy="633413"/>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u="sng" dirty="0" smtClean="0">
                <a:solidFill>
                  <a:schemeClr val="hlink"/>
                </a:solidFill>
                <a:latin typeface="Arial" charset="0"/>
              </a:rPr>
              <a:t>Example </a:t>
            </a:r>
            <a:r>
              <a:rPr lang="it-IT" sz="3600" u="sng" dirty="0" smtClean="0">
                <a:solidFill>
                  <a:schemeClr val="hlink"/>
                </a:solidFill>
                <a:latin typeface="Arial" charset="0"/>
              </a:rPr>
              <a:t>3</a:t>
            </a:r>
            <a:endParaRPr lang="it-IT" u="sng" dirty="0" smtClean="0">
              <a:solidFill>
                <a:schemeClr val="hlink"/>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81000" y="533400"/>
            <a:ext cx="84582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With temperature values known it is possible to evaluate the vapor saturation pressure values</a:t>
            </a:r>
            <a:endParaRPr lang="it-IT" sz="2400" b="1" dirty="0">
              <a:solidFill>
                <a:schemeClr val="folHlink"/>
              </a:solidFill>
              <a:latin typeface="Arial" charset="0"/>
            </a:endParaRPr>
          </a:p>
        </p:txBody>
      </p:sp>
      <p:sp>
        <p:nvSpPr>
          <p:cNvPr id="5" name="Text Box 3"/>
          <p:cNvSpPr txBox="1">
            <a:spLocks noChangeArrowheads="1"/>
          </p:cNvSpPr>
          <p:nvPr/>
        </p:nvSpPr>
        <p:spPr bwMode="auto">
          <a:xfrm>
            <a:off x="4114800" y="12954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graphicFrame>
        <p:nvGraphicFramePr>
          <p:cNvPr id="6" name="Object 4"/>
          <p:cNvGraphicFramePr>
            <a:graphicFrameLocks noChangeAspect="1"/>
          </p:cNvGraphicFramePr>
          <p:nvPr/>
        </p:nvGraphicFramePr>
        <p:xfrm>
          <a:off x="1981200" y="1717675"/>
          <a:ext cx="5229225" cy="568325"/>
        </p:xfrm>
        <a:graphic>
          <a:graphicData uri="http://schemas.openxmlformats.org/presentationml/2006/ole">
            <p:oleObj spid="_x0000_s72706" name="Equation" r:id="rId3" imgW="2323800" imgH="253800" progId="Equation.DSMT4">
              <p:embed/>
            </p:oleObj>
          </a:graphicData>
        </a:graphic>
      </p:graphicFrame>
      <p:graphicFrame>
        <p:nvGraphicFramePr>
          <p:cNvPr id="7" name="Object 5"/>
          <p:cNvGraphicFramePr>
            <a:graphicFrameLocks noChangeAspect="1"/>
          </p:cNvGraphicFramePr>
          <p:nvPr/>
        </p:nvGraphicFramePr>
        <p:xfrm>
          <a:off x="1981200" y="5908675"/>
          <a:ext cx="5200650" cy="568325"/>
        </p:xfrm>
        <a:graphic>
          <a:graphicData uri="http://schemas.openxmlformats.org/presentationml/2006/ole">
            <p:oleObj spid="_x0000_s72707" name="Equation" r:id="rId4" imgW="2311200" imgH="253800" progId="Equation.DSMT4">
              <p:embed/>
            </p:oleObj>
          </a:graphicData>
        </a:graphic>
      </p:graphicFrame>
      <p:graphicFrame>
        <p:nvGraphicFramePr>
          <p:cNvPr id="8" name="Object 6"/>
          <p:cNvGraphicFramePr>
            <a:graphicFrameLocks noChangeAspect="1"/>
          </p:cNvGraphicFramePr>
          <p:nvPr/>
        </p:nvGraphicFramePr>
        <p:xfrm>
          <a:off x="1981200" y="3624263"/>
          <a:ext cx="5486400" cy="566737"/>
        </p:xfrm>
        <a:graphic>
          <a:graphicData uri="http://schemas.openxmlformats.org/presentationml/2006/ole">
            <p:oleObj spid="_x0000_s72708" name="Equation" r:id="rId5" imgW="2438280" imgH="253800" progId="Equation.DSMT4">
              <p:embed/>
            </p:oleObj>
          </a:graphicData>
        </a:graphic>
      </p:graphicFrame>
      <p:graphicFrame>
        <p:nvGraphicFramePr>
          <p:cNvPr id="9" name="Object 7"/>
          <p:cNvGraphicFramePr>
            <a:graphicFrameLocks noChangeAspect="1"/>
          </p:cNvGraphicFramePr>
          <p:nvPr/>
        </p:nvGraphicFramePr>
        <p:xfrm>
          <a:off x="1981200" y="2328863"/>
          <a:ext cx="5514975" cy="566737"/>
        </p:xfrm>
        <a:graphic>
          <a:graphicData uri="http://schemas.openxmlformats.org/presentationml/2006/ole">
            <p:oleObj spid="_x0000_s72709" name="Equation" r:id="rId6" imgW="2450880" imgH="253800" progId="Equation.DSMT4">
              <p:embed/>
            </p:oleObj>
          </a:graphicData>
        </a:graphic>
      </p:graphicFrame>
      <p:graphicFrame>
        <p:nvGraphicFramePr>
          <p:cNvPr id="10" name="Object 8"/>
          <p:cNvGraphicFramePr>
            <a:graphicFrameLocks noChangeAspect="1"/>
          </p:cNvGraphicFramePr>
          <p:nvPr/>
        </p:nvGraphicFramePr>
        <p:xfrm>
          <a:off x="1981200" y="2936875"/>
          <a:ext cx="5514975" cy="568325"/>
        </p:xfrm>
        <a:graphic>
          <a:graphicData uri="http://schemas.openxmlformats.org/presentationml/2006/ole">
            <p:oleObj spid="_x0000_s72710" name="Equation" r:id="rId7" imgW="2450880" imgH="253800" progId="Equation.DSMT4">
              <p:embed/>
            </p:oleObj>
          </a:graphicData>
        </a:graphic>
      </p:graphicFrame>
      <p:graphicFrame>
        <p:nvGraphicFramePr>
          <p:cNvPr id="11" name="Object 9"/>
          <p:cNvGraphicFramePr>
            <a:graphicFrameLocks noChangeAspect="1"/>
          </p:cNvGraphicFramePr>
          <p:nvPr/>
        </p:nvGraphicFramePr>
        <p:xfrm>
          <a:off x="1981200" y="4233863"/>
          <a:ext cx="5543550" cy="566737"/>
        </p:xfrm>
        <a:graphic>
          <a:graphicData uri="http://schemas.openxmlformats.org/presentationml/2006/ole">
            <p:oleObj spid="_x0000_s72711" name="Equation" r:id="rId8" imgW="2463480" imgH="253800" progId="Equation.DSMT4">
              <p:embed/>
            </p:oleObj>
          </a:graphicData>
        </a:graphic>
      </p:graphicFrame>
      <p:graphicFrame>
        <p:nvGraphicFramePr>
          <p:cNvPr id="12" name="Object 10"/>
          <p:cNvGraphicFramePr>
            <a:graphicFrameLocks noChangeAspect="1"/>
          </p:cNvGraphicFramePr>
          <p:nvPr/>
        </p:nvGraphicFramePr>
        <p:xfrm>
          <a:off x="1981200" y="4781550"/>
          <a:ext cx="5429250" cy="628650"/>
        </p:xfrm>
        <a:graphic>
          <a:graphicData uri="http://schemas.openxmlformats.org/presentationml/2006/ole">
            <p:oleObj spid="_x0000_s72712" name="Equation" r:id="rId9" imgW="2412720" imgH="279360" progId="Equation.DSMT4">
              <p:embed/>
            </p:oleObj>
          </a:graphicData>
        </a:graphic>
      </p:graphicFrame>
      <p:graphicFrame>
        <p:nvGraphicFramePr>
          <p:cNvPr id="13" name="Object 11"/>
          <p:cNvGraphicFramePr>
            <a:graphicFrameLocks noChangeAspect="1"/>
          </p:cNvGraphicFramePr>
          <p:nvPr/>
        </p:nvGraphicFramePr>
        <p:xfrm>
          <a:off x="1981200" y="5314950"/>
          <a:ext cx="5429250" cy="628650"/>
        </p:xfrm>
        <a:graphic>
          <a:graphicData uri="http://schemas.openxmlformats.org/presentationml/2006/ole">
            <p:oleObj spid="_x0000_s72713" name="Equation" r:id="rId10" imgW="2412720" imgH="279360" progId="Equation.DSMT4">
              <p:embed/>
            </p:oleObj>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14400" y="762000"/>
            <a:ext cx="7391400" cy="1569660"/>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Due to the difference of temperature and relative humidity between internal and external environment there is a difference between the water vapor partial pressures:</a:t>
            </a:r>
            <a:endParaRPr lang="it-IT" sz="2400" b="1" dirty="0">
              <a:solidFill>
                <a:schemeClr val="folHlink"/>
              </a:solidFill>
              <a:latin typeface="Arial" charset="0"/>
            </a:endParaRPr>
          </a:p>
        </p:txBody>
      </p:sp>
      <p:sp>
        <p:nvSpPr>
          <p:cNvPr id="5" name="AutoShape 3"/>
          <p:cNvSpPr>
            <a:spLocks noChangeArrowheads="1"/>
          </p:cNvSpPr>
          <p:nvPr/>
        </p:nvSpPr>
        <p:spPr bwMode="auto">
          <a:xfrm>
            <a:off x="2819400" y="3352800"/>
            <a:ext cx="838200" cy="152400"/>
          </a:xfrm>
          <a:prstGeom prst="rightArrow">
            <a:avLst>
              <a:gd name="adj1" fmla="val 50000"/>
              <a:gd name="adj2" fmla="val 137500"/>
            </a:avLst>
          </a:prstGeom>
          <a:solidFill>
            <a:schemeClr val="hlink"/>
          </a:solidFill>
          <a:ln w="9525">
            <a:solidFill>
              <a:schemeClr val="tx1"/>
            </a:solidFill>
            <a:miter lim="800000"/>
            <a:headEnd/>
            <a:tailEnd/>
          </a:ln>
        </p:spPr>
        <p:txBody>
          <a:bodyPr wrap="none" anchor="ctr"/>
          <a:lstStyle/>
          <a:p>
            <a:endParaRPr lang="it-IT"/>
          </a:p>
        </p:txBody>
      </p:sp>
      <p:sp>
        <p:nvSpPr>
          <p:cNvPr id="6" name="AutoShape 4"/>
          <p:cNvSpPr>
            <a:spLocks noChangeArrowheads="1"/>
          </p:cNvSpPr>
          <p:nvPr/>
        </p:nvSpPr>
        <p:spPr bwMode="auto">
          <a:xfrm rot="3610724">
            <a:off x="5187950" y="3962400"/>
            <a:ext cx="152400" cy="1143000"/>
          </a:xfrm>
          <a:prstGeom prst="downArrow">
            <a:avLst>
              <a:gd name="adj1" fmla="val 50000"/>
              <a:gd name="adj2" fmla="val 187500"/>
            </a:avLst>
          </a:prstGeom>
          <a:solidFill>
            <a:schemeClr val="hlink"/>
          </a:solidFill>
          <a:ln w="9525">
            <a:solidFill>
              <a:schemeClr val="tx1"/>
            </a:solidFill>
            <a:miter lim="800000"/>
            <a:headEnd/>
            <a:tailEnd/>
          </a:ln>
        </p:spPr>
        <p:txBody>
          <a:bodyPr wrap="none" anchor="ctr"/>
          <a:lstStyle/>
          <a:p>
            <a:endParaRPr lang="it-IT"/>
          </a:p>
        </p:txBody>
      </p:sp>
      <p:graphicFrame>
        <p:nvGraphicFramePr>
          <p:cNvPr id="7" name="Object 5"/>
          <p:cNvGraphicFramePr>
            <a:graphicFrameLocks noChangeAspect="1"/>
          </p:cNvGraphicFramePr>
          <p:nvPr/>
        </p:nvGraphicFramePr>
        <p:xfrm>
          <a:off x="228600" y="2970213"/>
          <a:ext cx="2519363" cy="949325"/>
        </p:xfrm>
        <a:graphic>
          <a:graphicData uri="http://schemas.openxmlformats.org/presentationml/2006/ole">
            <p:oleObj spid="_x0000_s75778" name="Equation" r:id="rId3" imgW="1346040" imgH="507960" progId="Equation.DSMT4">
              <p:embed/>
            </p:oleObj>
          </a:graphicData>
        </a:graphic>
      </p:graphicFrame>
      <p:graphicFrame>
        <p:nvGraphicFramePr>
          <p:cNvPr id="8" name="Object 6"/>
          <p:cNvGraphicFramePr>
            <a:graphicFrameLocks noChangeAspect="1"/>
          </p:cNvGraphicFramePr>
          <p:nvPr/>
        </p:nvGraphicFramePr>
        <p:xfrm>
          <a:off x="3929063" y="2970213"/>
          <a:ext cx="5086350" cy="944562"/>
        </p:xfrm>
        <a:graphic>
          <a:graphicData uri="http://schemas.openxmlformats.org/presentationml/2006/ole">
            <p:oleObj spid="_x0000_s75779" name="Equation" r:id="rId4" imgW="2730240" imgH="507960" progId="Equation.DSMT4">
              <p:embed/>
            </p:oleObj>
          </a:graphicData>
        </a:graphic>
      </p:graphicFrame>
      <p:graphicFrame>
        <p:nvGraphicFramePr>
          <p:cNvPr id="9" name="Object 7"/>
          <p:cNvGraphicFramePr>
            <a:graphicFrameLocks noChangeAspect="1"/>
          </p:cNvGraphicFramePr>
          <p:nvPr/>
        </p:nvGraphicFramePr>
        <p:xfrm>
          <a:off x="1736725" y="5257800"/>
          <a:ext cx="5789613" cy="568325"/>
        </p:xfrm>
        <a:graphic>
          <a:graphicData uri="http://schemas.openxmlformats.org/presentationml/2006/ole">
            <p:oleObj spid="_x0000_s75780" name="Equation" r:id="rId5" imgW="2323800" imgH="228600" progId="Equation.DSMT4">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762000"/>
            <a:ext cx="8229600" cy="685800"/>
          </a:xfrm>
          <a:ln>
            <a:miter lim="800000"/>
            <a:headEnd/>
            <a:tailEnd/>
          </a:ln>
        </p:spPr>
        <p:txBody>
          <a:bodyPr vert="horz" wrap="square" lIns="91440" tIns="45720" rIns="91440" bIns="45720" numCol="1" anchor="t" anchorCtr="0" compatLnSpc="1">
            <a:prstTxWarp prst="textNoShape">
              <a:avLst/>
            </a:prstTxWarp>
          </a:bodyPr>
          <a:lstStyle/>
          <a:p>
            <a:pPr>
              <a:defRPr/>
            </a:pPr>
            <a:r>
              <a:rPr lang="en-US" sz="3600" b="1" dirty="0" smtClean="0">
                <a:solidFill>
                  <a:schemeClr val="hlink"/>
                </a:solidFill>
                <a:latin typeface="Arial" charset="0"/>
              </a:rPr>
              <a:t>CONDENSATION INSIDE A WALL</a:t>
            </a:r>
            <a:endParaRPr lang="it-IT" sz="3600" dirty="0" smtClean="0">
              <a:solidFill>
                <a:schemeClr val="hlink"/>
              </a:solidFill>
              <a:latin typeface="Arial" charset="0"/>
            </a:endParaRPr>
          </a:p>
        </p:txBody>
      </p:sp>
      <p:sp>
        <p:nvSpPr>
          <p:cNvPr id="5" name="Rectangle 3"/>
          <p:cNvSpPr>
            <a:spLocks noChangeArrowheads="1"/>
          </p:cNvSpPr>
          <p:nvPr/>
        </p:nvSpPr>
        <p:spPr bwMode="auto">
          <a:xfrm>
            <a:off x="431800" y="1677988"/>
            <a:ext cx="8243888" cy="1569660"/>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Building materials present in their structure many empty spaces with different dimensions. They are due to the manufacturing processes and the nature of the material</a:t>
            </a:r>
            <a:endParaRPr lang="en-US" sz="2400" b="1" dirty="0">
              <a:solidFill>
                <a:schemeClr val="folHlink"/>
              </a:solidFill>
              <a:latin typeface="Arial" charset="0"/>
            </a:endParaRPr>
          </a:p>
        </p:txBody>
      </p:sp>
      <p:sp>
        <p:nvSpPr>
          <p:cNvPr id="6" name="Text Box 4"/>
          <p:cNvSpPr txBox="1">
            <a:spLocks noChangeArrowheads="1"/>
          </p:cNvSpPr>
          <p:nvPr/>
        </p:nvSpPr>
        <p:spPr bwMode="auto">
          <a:xfrm>
            <a:off x="4114800" y="3595688"/>
            <a:ext cx="990600" cy="646331"/>
          </a:xfrm>
          <a:prstGeom prst="rect">
            <a:avLst/>
          </a:prstGeom>
          <a:noFill/>
          <a:ln w="9525">
            <a:noFill/>
            <a:miter lim="800000"/>
            <a:headEnd/>
            <a:tailEnd/>
          </a:ln>
          <a:effectLst/>
        </p:spPr>
        <p:txBody>
          <a:bodyPr>
            <a:spAutoFit/>
          </a:bodyPr>
          <a:lstStyle/>
          <a:p>
            <a:pPr>
              <a:spcBef>
                <a:spcPct val="50000"/>
              </a:spcBef>
              <a:defRPr/>
            </a:pPr>
            <a:r>
              <a:rPr lang="it-IT" sz="3600" b="1" dirty="0">
                <a:solidFill>
                  <a:schemeClr val="hlink"/>
                </a:solidFill>
                <a:effectLst>
                  <a:outerShdw blurRad="38100" dist="38100" dir="2700000" algn="tl">
                    <a:srgbClr val="000000"/>
                  </a:outerShdw>
                </a:effectLst>
                <a:latin typeface="Arial" charset="0"/>
                <a:sym typeface="Symbol" pitchFamily="18" charset="2"/>
              </a:rPr>
              <a:t></a:t>
            </a:r>
          </a:p>
        </p:txBody>
      </p:sp>
      <p:sp>
        <p:nvSpPr>
          <p:cNvPr id="7" name="Rectangle 5"/>
          <p:cNvSpPr>
            <a:spLocks noChangeArrowheads="1"/>
          </p:cNvSpPr>
          <p:nvPr/>
        </p:nvSpPr>
        <p:spPr bwMode="auto">
          <a:xfrm>
            <a:off x="457200" y="4419600"/>
            <a:ext cx="8243888" cy="1200329"/>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The empty spaces can be connected with the outside environment and/or connected inside among them or fully insulated i.e. each cavity is sealed</a:t>
            </a:r>
            <a:endParaRPr lang="en-US" sz="2400" b="1" dirty="0">
              <a:solidFill>
                <a:schemeClr val="folHlink"/>
              </a:solidFill>
              <a:latin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05"/>
          <p:cNvGraphicFramePr>
            <a:graphicFrameLocks noGrp="1"/>
          </p:cNvGraphicFramePr>
          <p:nvPr>
            <p:ph idx="1"/>
          </p:nvPr>
        </p:nvGraphicFramePr>
        <p:xfrm>
          <a:off x="457200" y="1333500"/>
          <a:ext cx="8229600" cy="4913999"/>
        </p:xfrm>
        <a:graphic>
          <a:graphicData uri="http://schemas.openxmlformats.org/drawingml/2006/table">
            <a:tbl>
              <a:tblPr/>
              <a:tblGrid>
                <a:gridCol w="2674938"/>
                <a:gridCol w="1727200"/>
                <a:gridCol w="2160587"/>
                <a:gridCol w="1666875"/>
              </a:tblGrid>
              <a:tr h="7556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dirty="0" smtClean="0">
                          <a:ln>
                            <a:noFill/>
                          </a:ln>
                          <a:solidFill>
                            <a:schemeClr val="folHlink"/>
                          </a:solidFill>
                          <a:effectLst/>
                          <a:latin typeface="Arial" charset="0"/>
                        </a:rPr>
                        <a:t>Layer-material</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[kg/m</a:t>
                      </a:r>
                      <a:r>
                        <a:rPr kumimoji="0" lang="it-IT" sz="2000" b="1" i="0" u="none" strike="noStrike" cap="none" normalizeH="0" baseline="30000" smtClean="0">
                          <a:ln>
                            <a:noFill/>
                          </a:ln>
                          <a:solidFill>
                            <a:schemeClr val="folHlink"/>
                          </a:solidFill>
                          <a:effectLst/>
                          <a:latin typeface="Arial" charset="0"/>
                          <a:sym typeface="Symbol" pitchFamily="18" charset="2"/>
                        </a:rPr>
                        <a:t>3</a:t>
                      </a:r>
                      <a:r>
                        <a:rPr kumimoji="0" lang="it-IT" sz="2000" b="1" i="0" u="none" strike="noStrike" cap="none" normalizeH="0" baseline="0" smtClean="0">
                          <a:ln>
                            <a:noFill/>
                          </a:ln>
                          <a:solidFill>
                            <a:schemeClr val="folHlink"/>
                          </a:solidFill>
                          <a:effectLst/>
                          <a:latin typeface="Arial" charset="0"/>
                          <a:sym typeface="Symbol" pitchFamily="18" charset="2"/>
                        </a:rPr>
                        <a:t>]</a:t>
                      </a:r>
                      <a:endParaRPr kumimoji="0" lang="it-IT" sz="2000" b="1" i="0" u="none" strike="noStrike" cap="none" normalizeH="0" baseline="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[m]</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sym typeface="Symbol" pitchFamily="18" charset="2"/>
                        </a:rPr>
                        <a:t></a:t>
                      </a:r>
                      <a:r>
                        <a:rPr kumimoji="0" lang="it-IT" sz="2000" b="1" i="0" u="none" strike="noStrike" cap="none" normalizeH="0" baseline="-25000" dirty="0" smtClean="0">
                          <a:ln>
                            <a:noFill/>
                          </a:ln>
                          <a:solidFill>
                            <a:schemeClr val="folHlink"/>
                          </a:solidFill>
                          <a:effectLst/>
                          <a:latin typeface="Arial" charset="0"/>
                          <a:sym typeface="Symbol" pitchFamily="18" charset="2"/>
                        </a:rPr>
                        <a:t>a</a:t>
                      </a:r>
                      <a:endParaRPr kumimoji="0" lang="it-IT" sz="2000" b="1" i="0" u="none" strike="noStrike" cap="none" normalizeH="0" baseline="0" dirty="0" smtClean="0">
                        <a:ln>
                          <a:noFill/>
                        </a:ln>
                        <a:solidFill>
                          <a:schemeClr val="folHlink"/>
                        </a:solidFill>
                        <a:effectLst/>
                        <a:latin typeface="Arial" charset="0"/>
                        <a:sym typeface="Symbol" pitchFamily="18" charset="2"/>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sym typeface="Symbol" pitchFamily="18" charset="2"/>
                        </a:rPr>
                        <a:t>[kg/s m Pa]</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533400" marR="0" lvl="0" indent="-5334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a:tabLst/>
                      </a:pPr>
                      <a:r>
                        <a:rPr kumimoji="0" lang="en-US" sz="2000" b="1" i="0" u="none" strike="noStrike" cap="none" normalizeH="0" baseline="0" noProof="0" dirty="0" smtClean="0">
                          <a:ln>
                            <a:noFill/>
                          </a:ln>
                          <a:solidFill>
                            <a:schemeClr val="folHlink"/>
                          </a:solidFill>
                          <a:effectLst/>
                          <a:latin typeface="Arial" charset="0"/>
                        </a:rPr>
                        <a:t>Internal gypsum plaster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1200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18*10</a:t>
                      </a:r>
                      <a:r>
                        <a:rPr kumimoji="0" lang="it-IT" sz="2000" b="1" i="0" u="none" strike="noStrike" cap="none" normalizeH="0" baseline="30000" dirty="0" smtClean="0">
                          <a:ln>
                            <a:noFill/>
                          </a:ln>
                          <a:solidFill>
                            <a:schemeClr val="folHlink"/>
                          </a:solidFill>
                          <a:effectLst/>
                          <a:latin typeface="Arial" charset="0"/>
                        </a:rPr>
                        <a:t>-12</a:t>
                      </a:r>
                      <a:endParaRPr kumimoji="0" lang="it-IT" sz="2000" b="1" i="0" u="none" strike="noStrike" cap="none" normalizeH="0" baseline="0" dirty="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533400" marR="0" lvl="0" indent="-5334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2"/>
                        <a:tabLst/>
                      </a:pPr>
                      <a:r>
                        <a:rPr kumimoji="0" lang="en-US" sz="2000" b="1" i="0" u="none" strike="noStrike" cap="none" normalizeH="0" baseline="0" noProof="0" dirty="0" smtClean="0">
                          <a:ln>
                            <a:noFill/>
                          </a:ln>
                          <a:solidFill>
                            <a:schemeClr val="folHlink"/>
                          </a:solidFill>
                          <a:effectLst/>
                          <a:latin typeface="Arial" charset="0"/>
                        </a:rPr>
                        <a:t>Concrete with expanded clay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1700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0.07</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18*10</a:t>
                      </a:r>
                      <a:r>
                        <a:rPr kumimoji="0" lang="it-IT" sz="2000" b="1" i="0" u="none" strike="noStrike" cap="none" normalizeH="0" baseline="30000" dirty="0" smtClean="0">
                          <a:ln>
                            <a:noFill/>
                          </a:ln>
                          <a:solidFill>
                            <a:schemeClr val="folHlink"/>
                          </a:solidFill>
                          <a:effectLst/>
                          <a:latin typeface="Arial" charset="0"/>
                        </a:rPr>
                        <a:t>-12</a:t>
                      </a:r>
                      <a:endParaRPr kumimoji="0" lang="it-IT" sz="2000" b="1" i="0" u="none" strike="noStrike" cap="none" normalizeH="0" baseline="0" dirty="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9319">
                <a:tc>
                  <a:txBody>
                    <a:bodyPr/>
                    <a:lstStyle/>
                    <a:p>
                      <a:pPr marL="533400" marR="0" lvl="0" indent="-5334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3"/>
                        <a:tabLst/>
                      </a:pPr>
                      <a:r>
                        <a:rPr kumimoji="0" lang="en-US" sz="2000" b="1" i="0" u="none" strike="noStrike" kern="1200" cap="none" normalizeH="0" baseline="0" noProof="0" dirty="0" smtClean="0">
                          <a:ln>
                            <a:noFill/>
                          </a:ln>
                          <a:solidFill>
                            <a:schemeClr val="folHlink"/>
                          </a:solidFill>
                          <a:effectLst/>
                          <a:latin typeface="Arial" charset="0"/>
                          <a:ea typeface="+mn-ea"/>
                          <a:cs typeface="+mn-cs"/>
                        </a:rPr>
                        <a:t>Space between walls</a:t>
                      </a:r>
                      <a:r>
                        <a:rPr kumimoji="0" lang="it-IT" sz="2000" b="1" i="0" u="none" strike="noStrike" kern="1200" cap="none" normalizeH="0" baseline="0" noProof="0" dirty="0" smtClean="0">
                          <a:ln>
                            <a:noFill/>
                          </a:ln>
                          <a:solidFill>
                            <a:schemeClr val="folHlink"/>
                          </a:solidFill>
                          <a:effectLst/>
                          <a:latin typeface="Arial" charset="0"/>
                          <a:ea typeface="+mn-ea"/>
                          <a:cs typeface="+mn-cs"/>
                        </a:rPr>
                        <a:t> </a:t>
                      </a:r>
                      <a:endParaRPr kumimoji="0" lang="en-US" sz="2000" b="1" i="0" u="none" strike="noStrike" kern="1200" cap="none" normalizeH="0" baseline="0" noProof="0" dirty="0" smtClean="0">
                        <a:ln>
                          <a:noFill/>
                        </a:ln>
                        <a:solidFill>
                          <a:schemeClr val="folHlink"/>
                        </a:solidFill>
                        <a:effectLst/>
                        <a:latin typeface="Arial" charset="0"/>
                        <a:ea typeface="+mn-ea"/>
                        <a:cs typeface="+mn-cs"/>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193*10</a:t>
                      </a:r>
                      <a:r>
                        <a:rPr kumimoji="0" lang="it-IT" sz="2000" b="1" i="0" u="none" strike="noStrike" cap="none" normalizeH="0" baseline="30000" dirty="0" smtClean="0">
                          <a:ln>
                            <a:noFill/>
                          </a:ln>
                          <a:solidFill>
                            <a:schemeClr val="folHlink"/>
                          </a:solidFill>
                          <a:effectLst/>
                          <a:latin typeface="Arial" charset="0"/>
                        </a:rPr>
                        <a:t>-12</a:t>
                      </a:r>
                      <a:endParaRPr kumimoji="0" lang="it-IT" sz="2000" b="1" i="0" u="none" strike="noStrike" cap="none" normalizeH="0" baseline="0" dirty="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533400" marR="0" lvl="0" indent="-5334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4"/>
                        <a:tabLst/>
                        <a:defRPr/>
                      </a:pPr>
                      <a:r>
                        <a:rPr kumimoji="0" lang="en-US" sz="2000" b="1" i="0" u="none" strike="noStrike" cap="none" normalizeH="0" baseline="0" noProof="0" dirty="0" smtClean="0">
                          <a:ln>
                            <a:noFill/>
                          </a:ln>
                          <a:solidFill>
                            <a:schemeClr val="folHlink"/>
                          </a:solidFill>
                          <a:effectLst/>
                          <a:latin typeface="Arial" charset="0"/>
                        </a:rPr>
                        <a:t>Concrete with expanded clay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1700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36*10</a:t>
                      </a:r>
                      <a:r>
                        <a:rPr kumimoji="0" lang="it-IT" sz="2000" b="1" i="0" u="none" strike="noStrike" cap="none" normalizeH="0" baseline="30000" dirty="0" smtClean="0">
                          <a:ln>
                            <a:noFill/>
                          </a:ln>
                          <a:solidFill>
                            <a:schemeClr val="folHlink"/>
                          </a:solidFill>
                          <a:effectLst/>
                          <a:latin typeface="Arial" charset="0"/>
                        </a:rPr>
                        <a:t>-12</a:t>
                      </a:r>
                      <a:endParaRPr kumimoji="0" lang="it-IT" sz="2000" b="1" i="0" u="none" strike="noStrike" cap="none" normalizeH="0" baseline="0" dirty="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533400" marR="0" lvl="0" indent="-5334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5"/>
                        <a:tabLst/>
                      </a:pPr>
                      <a:r>
                        <a:rPr kumimoji="0" lang="en-US" sz="2000" b="1" i="0" u="none" strike="noStrike" cap="none" normalizeH="0" baseline="0" noProof="0" dirty="0" smtClean="0">
                          <a:ln>
                            <a:noFill/>
                          </a:ln>
                          <a:solidFill>
                            <a:schemeClr val="folHlink"/>
                          </a:solidFill>
                          <a:effectLst/>
                          <a:latin typeface="Arial" charset="0"/>
                        </a:rPr>
                        <a:t>External lime and gypsum plaster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1400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it-IT" sz="2000" b="1" i="0" u="none" strike="noStrike" cap="none" normalizeH="0" baseline="0" dirty="0" smtClean="0">
                        <a:ln>
                          <a:noFill/>
                        </a:ln>
                        <a:solidFill>
                          <a:schemeClr val="folHlink"/>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18*10</a:t>
                      </a:r>
                      <a:r>
                        <a:rPr kumimoji="0" lang="it-IT" sz="2000" b="1" i="0" u="none" strike="noStrike" cap="none" normalizeH="0" baseline="30000" dirty="0" smtClean="0">
                          <a:ln>
                            <a:noFill/>
                          </a:ln>
                          <a:solidFill>
                            <a:schemeClr val="folHlink"/>
                          </a:solidFill>
                          <a:effectLst/>
                          <a:latin typeface="Arial" charset="0"/>
                        </a:rPr>
                        <a:t>-12</a:t>
                      </a:r>
                      <a:endParaRPr kumimoji="0" lang="it-IT" sz="2000" b="1" i="0" u="none" strike="noStrike" cap="none" normalizeH="0" baseline="0" dirty="0" smtClean="0">
                        <a:ln>
                          <a:noFill/>
                        </a:ln>
                        <a:solidFill>
                          <a:schemeClr val="folHlink"/>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it-IT" sz="2000" b="1" i="0" u="none" strike="noStrike" cap="none" normalizeH="0" baseline="0" dirty="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2133600" y="4286250"/>
          <a:ext cx="4678363" cy="1657350"/>
        </p:xfrm>
        <a:graphic>
          <a:graphicData uri="http://schemas.openxmlformats.org/presentationml/2006/ole">
            <p:oleObj spid="_x0000_s73730" name="Equation" r:id="rId3" imgW="1752480" imgH="622080" progId="Equation.DSMT4">
              <p:embed/>
            </p:oleObj>
          </a:graphicData>
        </a:graphic>
      </p:graphicFrame>
      <p:graphicFrame>
        <p:nvGraphicFramePr>
          <p:cNvPr id="6" name="Object 5"/>
          <p:cNvGraphicFramePr>
            <a:graphicFrameLocks noChangeAspect="1"/>
          </p:cNvGraphicFramePr>
          <p:nvPr/>
        </p:nvGraphicFramePr>
        <p:xfrm>
          <a:off x="4648200" y="609600"/>
          <a:ext cx="4318000" cy="3230563"/>
        </p:xfrm>
        <a:graphic>
          <a:graphicData uri="http://schemas.openxmlformats.org/presentationml/2006/ole">
            <p:oleObj spid="_x0000_s73731" name="CorelDRAW" r:id="rId4" imgW="5932800" imgH="4070520" progId="">
              <p:embed/>
            </p:oleObj>
          </a:graphicData>
        </a:graphic>
      </p:graphicFrame>
      <p:sp>
        <p:nvSpPr>
          <p:cNvPr id="7" name="AutoShape 6"/>
          <p:cNvSpPr>
            <a:spLocks noChangeArrowheads="1"/>
          </p:cNvSpPr>
          <p:nvPr/>
        </p:nvSpPr>
        <p:spPr bwMode="auto">
          <a:xfrm>
            <a:off x="7467600" y="4724400"/>
            <a:ext cx="838200" cy="152400"/>
          </a:xfrm>
          <a:prstGeom prst="rightArrow">
            <a:avLst>
              <a:gd name="adj1" fmla="val 50000"/>
              <a:gd name="adj2" fmla="val 137500"/>
            </a:avLst>
          </a:prstGeom>
          <a:solidFill>
            <a:schemeClr val="hlink"/>
          </a:solidFill>
          <a:ln w="9525">
            <a:solidFill>
              <a:schemeClr val="tx1"/>
            </a:solidFill>
            <a:miter lim="800000"/>
            <a:headEnd/>
            <a:tailEnd/>
          </a:ln>
        </p:spPr>
        <p:txBody>
          <a:bodyPr wrap="none" anchor="ctr"/>
          <a:lstStyle/>
          <a:p>
            <a:endParaRPr lang="it-IT"/>
          </a:p>
        </p:txBody>
      </p:sp>
      <p:sp>
        <p:nvSpPr>
          <p:cNvPr id="8" name="Text Box 8"/>
          <p:cNvSpPr txBox="1">
            <a:spLocks noChangeArrowheads="1"/>
          </p:cNvSpPr>
          <p:nvPr/>
        </p:nvSpPr>
        <p:spPr bwMode="auto">
          <a:xfrm>
            <a:off x="395536" y="836712"/>
            <a:ext cx="4343400" cy="2677656"/>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If it is assumed that the resistance to water vapor at the interfaces a-internal and g-external are zero because </a:t>
            </a:r>
            <a:r>
              <a:rPr lang="it-IT" sz="2400" b="1" dirty="0" smtClean="0">
                <a:solidFill>
                  <a:schemeClr val="folHlink"/>
                </a:solidFill>
                <a:latin typeface="Arial" charset="0"/>
              </a:rPr>
              <a:t> </a:t>
            </a:r>
            <a:r>
              <a:rPr lang="it-IT" sz="2400" b="1" dirty="0" err="1">
                <a:solidFill>
                  <a:schemeClr val="folHlink"/>
                </a:solidFill>
                <a:latin typeface="Arial" charset="0"/>
              </a:rPr>
              <a:t>p</a:t>
            </a:r>
            <a:r>
              <a:rPr lang="it-IT" sz="2400" b="1" baseline="-25000" dirty="0" err="1">
                <a:solidFill>
                  <a:schemeClr val="folHlink"/>
                </a:solidFill>
                <a:latin typeface="Arial" charset="0"/>
              </a:rPr>
              <a:t>va</a:t>
            </a:r>
            <a:r>
              <a:rPr lang="it-IT" sz="2400" b="1" baseline="-25000" dirty="0">
                <a:solidFill>
                  <a:schemeClr val="folHlink"/>
                </a:solidFill>
                <a:latin typeface="Arial" charset="0"/>
              </a:rPr>
              <a:t> </a:t>
            </a:r>
            <a:r>
              <a:rPr lang="it-IT" sz="2400" b="1" dirty="0">
                <a:solidFill>
                  <a:schemeClr val="folHlink"/>
                </a:solidFill>
                <a:latin typeface="Arial" charset="0"/>
              </a:rPr>
              <a:t>= </a:t>
            </a:r>
            <a:r>
              <a:rPr lang="it-IT" sz="2400" b="1" dirty="0" err="1">
                <a:solidFill>
                  <a:schemeClr val="folHlink"/>
                </a:solidFill>
                <a:latin typeface="Arial" charset="0"/>
              </a:rPr>
              <a:t>p</a:t>
            </a:r>
            <a:r>
              <a:rPr lang="it-IT" sz="2400" b="1" baseline="-25000" dirty="0" err="1">
                <a:solidFill>
                  <a:schemeClr val="folHlink"/>
                </a:solidFill>
                <a:latin typeface="Arial" charset="0"/>
              </a:rPr>
              <a:t>vi</a:t>
            </a:r>
            <a:r>
              <a:rPr lang="it-IT" sz="2400" b="1" dirty="0">
                <a:solidFill>
                  <a:schemeClr val="folHlink"/>
                </a:solidFill>
                <a:latin typeface="Arial" charset="0"/>
              </a:rPr>
              <a:t> e </a:t>
            </a:r>
            <a:r>
              <a:rPr lang="it-IT" sz="2400" b="1" dirty="0" err="1">
                <a:solidFill>
                  <a:schemeClr val="folHlink"/>
                </a:solidFill>
                <a:latin typeface="Arial" charset="0"/>
              </a:rPr>
              <a:t>p</a:t>
            </a:r>
            <a:r>
              <a:rPr lang="it-IT" sz="2400" b="1" baseline="-25000" dirty="0" err="1">
                <a:solidFill>
                  <a:schemeClr val="folHlink"/>
                </a:solidFill>
                <a:latin typeface="Arial" charset="0"/>
              </a:rPr>
              <a:t>vd</a:t>
            </a:r>
            <a:r>
              <a:rPr lang="it-IT" sz="2400" b="1" dirty="0">
                <a:solidFill>
                  <a:schemeClr val="folHlink"/>
                </a:solidFill>
                <a:latin typeface="Arial" charset="0"/>
              </a:rPr>
              <a:t> = </a:t>
            </a:r>
            <a:r>
              <a:rPr lang="it-IT" sz="2400" b="1" dirty="0" err="1">
                <a:solidFill>
                  <a:schemeClr val="folHlink"/>
                </a:solidFill>
                <a:latin typeface="Arial" charset="0"/>
              </a:rPr>
              <a:t>p</a:t>
            </a:r>
            <a:r>
              <a:rPr lang="it-IT" sz="2400" b="1" baseline="-25000" dirty="0" err="1">
                <a:solidFill>
                  <a:schemeClr val="folHlink"/>
                </a:solidFill>
                <a:latin typeface="Arial" charset="0"/>
              </a:rPr>
              <a:t>ve</a:t>
            </a:r>
            <a:r>
              <a:rPr lang="it-IT" sz="2400" b="1" dirty="0">
                <a:solidFill>
                  <a:schemeClr val="folHlink"/>
                </a:solidFill>
                <a:latin typeface="Arial" charset="0"/>
              </a:rPr>
              <a:t> </a:t>
            </a:r>
            <a:r>
              <a:rPr lang="en-US" sz="2400" b="1" dirty="0" smtClean="0">
                <a:solidFill>
                  <a:schemeClr val="folHlink"/>
                </a:solidFill>
                <a:latin typeface="Arial" charset="0"/>
              </a:rPr>
              <a:t>water vapor flux will be given by the following relationship</a:t>
            </a:r>
            <a:r>
              <a:rPr lang="it-IT" sz="2400" b="1" dirty="0" smtClean="0">
                <a:solidFill>
                  <a:schemeClr val="folHlink"/>
                </a:solidFill>
                <a:latin typeface="Arial" charset="0"/>
              </a:rPr>
              <a:t>:</a:t>
            </a:r>
            <a:endParaRPr lang="it-IT" sz="2400" b="1" dirty="0">
              <a:solidFill>
                <a:schemeClr val="folHlink"/>
              </a:solidFill>
              <a:latin typeface="Arial"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485775" y="2590800"/>
          <a:ext cx="8277225" cy="2047875"/>
        </p:xfrm>
        <a:graphic>
          <a:graphicData uri="http://schemas.openxmlformats.org/presentationml/2006/ole">
            <p:oleObj spid="_x0000_s74754" name="Equation" r:id="rId3" imgW="4000320" imgH="990360" progId="Equation.DSMT4">
              <p:embed/>
            </p:oleObj>
          </a:graphicData>
        </a:graphic>
      </p:graphicFrame>
      <p:sp>
        <p:nvSpPr>
          <p:cNvPr id="5" name="Text Box 6"/>
          <p:cNvSpPr txBox="1">
            <a:spLocks noChangeArrowheads="1"/>
          </p:cNvSpPr>
          <p:nvPr/>
        </p:nvSpPr>
        <p:spPr bwMode="auto">
          <a:xfrm>
            <a:off x="4114800" y="1462088"/>
            <a:ext cx="990600" cy="519112"/>
          </a:xfrm>
          <a:prstGeom prst="rect">
            <a:avLst/>
          </a:prstGeom>
          <a:noFill/>
          <a:ln w="9525">
            <a:noFill/>
            <a:miter lim="800000"/>
            <a:headEnd/>
            <a:tailEnd/>
          </a:ln>
        </p:spPr>
        <p:txBody>
          <a:bodyPr>
            <a:spAutoFit/>
          </a:bodyPr>
          <a:lstStyle/>
          <a:p>
            <a:pPr marL="190500" indent="-190500">
              <a:spcBef>
                <a:spcPct val="50000"/>
              </a:spcBef>
            </a:pPr>
            <a:r>
              <a:rPr lang="it-IT" sz="2800" b="1">
                <a:solidFill>
                  <a:schemeClr val="hlink"/>
                </a:solidFill>
                <a:latin typeface="Arial" charset="0"/>
                <a:sym typeface="Wingdings" pitchFamily="2" charset="2"/>
              </a:rPr>
              <a:t></a:t>
            </a:r>
            <a:endParaRPr lang="it-IT" sz="2400" b="1">
              <a:solidFill>
                <a:schemeClr val="hlink"/>
              </a:solidFill>
              <a:latin typeface="Arial"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257300" y="762000"/>
            <a:ext cx="65913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cs typeface="Arial" charset="0"/>
              </a:rPr>
              <a:t>It is possible to evaluate the intermediate vapor pressure</a:t>
            </a:r>
            <a:endParaRPr lang="it-IT" sz="2400" b="1" dirty="0">
              <a:solidFill>
                <a:schemeClr val="folHlink"/>
              </a:solidFill>
              <a:latin typeface="Arial" charset="0"/>
            </a:endParaRPr>
          </a:p>
        </p:txBody>
      </p:sp>
      <p:graphicFrame>
        <p:nvGraphicFramePr>
          <p:cNvPr id="5" name="Object 4"/>
          <p:cNvGraphicFramePr>
            <a:graphicFrameLocks noChangeAspect="1"/>
          </p:cNvGraphicFramePr>
          <p:nvPr/>
        </p:nvGraphicFramePr>
        <p:xfrm>
          <a:off x="552450" y="2308225"/>
          <a:ext cx="8115300" cy="968375"/>
        </p:xfrm>
        <a:graphic>
          <a:graphicData uri="http://schemas.openxmlformats.org/presentationml/2006/ole">
            <p:oleObj spid="_x0000_s76802" name="Equation" r:id="rId3" imgW="3606480" imgH="431640" progId="Equation.DSMT4">
              <p:embed/>
            </p:oleObj>
          </a:graphicData>
        </a:graphic>
      </p:graphicFrame>
      <p:sp>
        <p:nvSpPr>
          <p:cNvPr id="6" name="Text Box 5"/>
          <p:cNvSpPr txBox="1">
            <a:spLocks noChangeArrowheads="1"/>
          </p:cNvSpPr>
          <p:nvPr/>
        </p:nvSpPr>
        <p:spPr bwMode="auto">
          <a:xfrm>
            <a:off x="4114800" y="16764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graphicFrame>
        <p:nvGraphicFramePr>
          <p:cNvPr id="7" name="Object 7"/>
          <p:cNvGraphicFramePr>
            <a:graphicFrameLocks noChangeAspect="1"/>
          </p:cNvGraphicFramePr>
          <p:nvPr/>
        </p:nvGraphicFramePr>
        <p:xfrm>
          <a:off x="538163" y="4899025"/>
          <a:ext cx="8315325" cy="968375"/>
        </p:xfrm>
        <a:graphic>
          <a:graphicData uri="http://schemas.openxmlformats.org/presentationml/2006/ole">
            <p:oleObj spid="_x0000_s76803" name="Equation" r:id="rId4" imgW="3695400" imgH="431640" progId="Equation.DSMT4">
              <p:embed/>
            </p:oleObj>
          </a:graphicData>
        </a:graphic>
      </p:graphicFrame>
      <p:graphicFrame>
        <p:nvGraphicFramePr>
          <p:cNvPr id="8" name="Object 8"/>
          <p:cNvGraphicFramePr>
            <a:graphicFrameLocks noChangeAspect="1"/>
          </p:cNvGraphicFramePr>
          <p:nvPr/>
        </p:nvGraphicFramePr>
        <p:xfrm>
          <a:off x="552450" y="3603625"/>
          <a:ext cx="8143875" cy="968375"/>
        </p:xfrm>
        <a:graphic>
          <a:graphicData uri="http://schemas.openxmlformats.org/presentationml/2006/ole">
            <p:oleObj spid="_x0000_s76804" name="Equation" r:id="rId5" imgW="3619440" imgH="431640" progId="Equation.DSMT4">
              <p:embed/>
            </p:oleObj>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nvGraphicFramePr>
        <p:xfrm>
          <a:off x="581025" y="1752600"/>
          <a:ext cx="8058150" cy="968375"/>
        </p:xfrm>
        <a:graphic>
          <a:graphicData uri="http://schemas.openxmlformats.org/presentationml/2006/ole">
            <p:oleObj spid="_x0000_s77826" name="Equation" r:id="rId3" imgW="3581280" imgH="431640" progId="Equation.DSMT4">
              <p:embed/>
            </p:oleObj>
          </a:graphicData>
        </a:graphic>
      </p:graphicFrame>
      <p:sp>
        <p:nvSpPr>
          <p:cNvPr id="5" name="Text Box 5"/>
          <p:cNvSpPr txBox="1">
            <a:spLocks noChangeArrowheads="1"/>
          </p:cNvSpPr>
          <p:nvPr/>
        </p:nvSpPr>
        <p:spPr bwMode="auto">
          <a:xfrm>
            <a:off x="4114800" y="685800"/>
            <a:ext cx="990600" cy="457200"/>
          </a:xfrm>
          <a:prstGeom prst="rect">
            <a:avLst/>
          </a:prstGeom>
          <a:noFill/>
          <a:ln w="9525">
            <a:noFill/>
            <a:miter lim="800000"/>
            <a:headEnd/>
            <a:tailEnd/>
          </a:ln>
        </p:spPr>
        <p:txBody>
          <a:bodyPr>
            <a:spAutoFit/>
          </a:bodyPr>
          <a:lstStyle/>
          <a:p>
            <a:pPr marL="190500" indent="-190500" algn="ctr">
              <a:spcBef>
                <a:spcPct val="50000"/>
              </a:spcBef>
            </a:pPr>
            <a:r>
              <a:rPr lang="it-IT" sz="2400" b="1" dirty="0">
                <a:solidFill>
                  <a:schemeClr val="hlink"/>
                </a:solidFill>
                <a:latin typeface="Arial" charset="0"/>
                <a:sym typeface="Wingdings" pitchFamily="2" charset="2"/>
              </a:rPr>
              <a:t></a:t>
            </a:r>
            <a:endParaRPr lang="it-IT" sz="2400" b="1" dirty="0">
              <a:solidFill>
                <a:schemeClr val="hlink"/>
              </a:solidFill>
              <a:latin typeface="Arial" charset="0"/>
            </a:endParaRPr>
          </a:p>
        </p:txBody>
      </p:sp>
      <p:graphicFrame>
        <p:nvGraphicFramePr>
          <p:cNvPr id="6" name="Object 7"/>
          <p:cNvGraphicFramePr>
            <a:graphicFrameLocks noChangeAspect="1"/>
          </p:cNvGraphicFramePr>
          <p:nvPr/>
        </p:nvGraphicFramePr>
        <p:xfrm>
          <a:off x="595313" y="3603625"/>
          <a:ext cx="7829550" cy="968375"/>
        </p:xfrm>
        <a:graphic>
          <a:graphicData uri="http://schemas.openxmlformats.org/presentationml/2006/ole">
            <p:oleObj spid="_x0000_s77827" name="Equation" r:id="rId4" imgW="3479760" imgH="431640" progId="Equation.DSMT4">
              <p:embed/>
            </p:oleObj>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914400" y="533400"/>
          <a:ext cx="7315200" cy="5254625"/>
        </p:xfrm>
        <a:graphic>
          <a:graphicData uri="http://schemas.openxmlformats.org/presentationml/2006/ole">
            <p:oleObj spid="_x0000_s78850" name="Foglio di lavoro" r:id="rId3" imgW="4338000" imgH="3195000" progId="Excel.Sheet.8">
              <p:embed/>
            </p:oleObj>
          </a:graphicData>
        </a:graphic>
      </p:graphicFrame>
      <p:sp>
        <p:nvSpPr>
          <p:cNvPr id="5" name="Oval 3"/>
          <p:cNvSpPr>
            <a:spLocks noChangeArrowheads="1"/>
          </p:cNvSpPr>
          <p:nvPr/>
        </p:nvSpPr>
        <p:spPr bwMode="auto">
          <a:xfrm>
            <a:off x="4767263" y="2862263"/>
            <a:ext cx="719137" cy="719137"/>
          </a:xfrm>
          <a:prstGeom prst="ellipse">
            <a:avLst/>
          </a:prstGeom>
          <a:noFill/>
          <a:ln w="28575">
            <a:solidFill>
              <a:srgbClr val="FF0000"/>
            </a:solidFill>
            <a:round/>
            <a:headEnd/>
            <a:tailEnd/>
          </a:ln>
        </p:spPr>
        <p:txBody>
          <a:bodyPr wrap="none" anchor="ctr"/>
          <a:lstStyle/>
          <a:p>
            <a:endParaRPr lang="it-IT"/>
          </a:p>
        </p:txBody>
      </p:sp>
      <p:sp>
        <p:nvSpPr>
          <p:cNvPr id="6" name="Line 4"/>
          <p:cNvSpPr>
            <a:spLocks noChangeShapeType="1"/>
          </p:cNvSpPr>
          <p:nvPr/>
        </p:nvSpPr>
        <p:spPr bwMode="auto">
          <a:xfrm flipH="1">
            <a:off x="4800600" y="3657600"/>
            <a:ext cx="304800" cy="2362200"/>
          </a:xfrm>
          <a:prstGeom prst="line">
            <a:avLst/>
          </a:prstGeom>
          <a:noFill/>
          <a:ln w="28575">
            <a:solidFill>
              <a:srgbClr val="FF3300"/>
            </a:solidFill>
            <a:round/>
            <a:headEnd type="oval" w="med" len="med"/>
            <a:tailEnd type="oval" w="med" len="med"/>
          </a:ln>
        </p:spPr>
        <p:txBody>
          <a:bodyPr wrap="none" anchor="ctr"/>
          <a:lstStyle/>
          <a:p>
            <a:endParaRPr lang="it-IT"/>
          </a:p>
        </p:txBody>
      </p:sp>
      <p:sp>
        <p:nvSpPr>
          <p:cNvPr id="7" name="Line 6"/>
          <p:cNvSpPr>
            <a:spLocks noChangeShapeType="1"/>
          </p:cNvSpPr>
          <p:nvPr/>
        </p:nvSpPr>
        <p:spPr bwMode="auto">
          <a:xfrm>
            <a:off x="2514600" y="990600"/>
            <a:ext cx="0" cy="3581400"/>
          </a:xfrm>
          <a:prstGeom prst="line">
            <a:avLst/>
          </a:prstGeom>
          <a:noFill/>
          <a:ln w="9525">
            <a:solidFill>
              <a:srgbClr val="008000"/>
            </a:solidFill>
            <a:round/>
            <a:headEnd/>
            <a:tailEnd/>
          </a:ln>
        </p:spPr>
        <p:txBody>
          <a:bodyPr wrap="none" anchor="ctr"/>
          <a:lstStyle/>
          <a:p>
            <a:endParaRPr lang="it-IT"/>
          </a:p>
        </p:txBody>
      </p:sp>
      <p:sp>
        <p:nvSpPr>
          <p:cNvPr id="8" name="Line 7"/>
          <p:cNvSpPr>
            <a:spLocks noChangeShapeType="1"/>
          </p:cNvSpPr>
          <p:nvPr/>
        </p:nvSpPr>
        <p:spPr bwMode="auto">
          <a:xfrm>
            <a:off x="2895600" y="990600"/>
            <a:ext cx="0" cy="3581400"/>
          </a:xfrm>
          <a:prstGeom prst="line">
            <a:avLst/>
          </a:prstGeom>
          <a:noFill/>
          <a:ln w="9525">
            <a:solidFill>
              <a:srgbClr val="008000"/>
            </a:solidFill>
            <a:round/>
            <a:headEnd/>
            <a:tailEnd/>
          </a:ln>
        </p:spPr>
        <p:txBody>
          <a:bodyPr wrap="none" anchor="ctr"/>
          <a:lstStyle/>
          <a:p>
            <a:endParaRPr lang="it-IT"/>
          </a:p>
        </p:txBody>
      </p:sp>
      <p:sp>
        <p:nvSpPr>
          <p:cNvPr id="9" name="Line 8"/>
          <p:cNvSpPr>
            <a:spLocks noChangeShapeType="1"/>
          </p:cNvSpPr>
          <p:nvPr/>
        </p:nvSpPr>
        <p:spPr bwMode="auto">
          <a:xfrm>
            <a:off x="3200400" y="990600"/>
            <a:ext cx="0" cy="3581400"/>
          </a:xfrm>
          <a:prstGeom prst="line">
            <a:avLst/>
          </a:prstGeom>
          <a:noFill/>
          <a:ln w="9525">
            <a:solidFill>
              <a:srgbClr val="008000"/>
            </a:solidFill>
            <a:round/>
            <a:headEnd/>
            <a:tailEnd/>
          </a:ln>
        </p:spPr>
        <p:txBody>
          <a:bodyPr wrap="none" anchor="ctr"/>
          <a:lstStyle/>
          <a:p>
            <a:endParaRPr lang="it-IT"/>
          </a:p>
        </p:txBody>
      </p:sp>
      <p:sp>
        <p:nvSpPr>
          <p:cNvPr id="10" name="Line 9"/>
          <p:cNvSpPr>
            <a:spLocks noChangeShapeType="1"/>
          </p:cNvSpPr>
          <p:nvPr/>
        </p:nvSpPr>
        <p:spPr bwMode="auto">
          <a:xfrm>
            <a:off x="5105400" y="990600"/>
            <a:ext cx="0" cy="3581400"/>
          </a:xfrm>
          <a:prstGeom prst="line">
            <a:avLst/>
          </a:prstGeom>
          <a:noFill/>
          <a:ln w="9525">
            <a:solidFill>
              <a:srgbClr val="008000"/>
            </a:solidFill>
            <a:round/>
            <a:headEnd/>
            <a:tailEnd/>
          </a:ln>
        </p:spPr>
        <p:txBody>
          <a:bodyPr wrap="none" anchor="ctr"/>
          <a:lstStyle/>
          <a:p>
            <a:endParaRPr lang="it-IT"/>
          </a:p>
        </p:txBody>
      </p:sp>
      <p:sp>
        <p:nvSpPr>
          <p:cNvPr id="11" name="Line 10"/>
          <p:cNvSpPr>
            <a:spLocks noChangeShapeType="1"/>
          </p:cNvSpPr>
          <p:nvPr/>
        </p:nvSpPr>
        <p:spPr bwMode="auto">
          <a:xfrm>
            <a:off x="6781800" y="990600"/>
            <a:ext cx="0" cy="3581400"/>
          </a:xfrm>
          <a:prstGeom prst="line">
            <a:avLst/>
          </a:prstGeom>
          <a:noFill/>
          <a:ln w="9525">
            <a:solidFill>
              <a:srgbClr val="008000"/>
            </a:solidFill>
            <a:round/>
            <a:headEnd/>
            <a:tailEnd/>
          </a:ln>
        </p:spPr>
        <p:txBody>
          <a:bodyPr wrap="none" anchor="ctr"/>
          <a:lstStyle/>
          <a:p>
            <a:endParaRPr lang="it-IT"/>
          </a:p>
        </p:txBody>
      </p:sp>
      <p:sp>
        <p:nvSpPr>
          <p:cNvPr id="12" name="Line 11"/>
          <p:cNvSpPr>
            <a:spLocks noChangeShapeType="1"/>
          </p:cNvSpPr>
          <p:nvPr/>
        </p:nvSpPr>
        <p:spPr bwMode="auto">
          <a:xfrm>
            <a:off x="7086600" y="990600"/>
            <a:ext cx="0" cy="3581400"/>
          </a:xfrm>
          <a:prstGeom prst="line">
            <a:avLst/>
          </a:prstGeom>
          <a:noFill/>
          <a:ln w="9525">
            <a:solidFill>
              <a:srgbClr val="008000"/>
            </a:solidFill>
            <a:round/>
            <a:headEnd/>
            <a:tailEnd/>
          </a:ln>
        </p:spPr>
        <p:txBody>
          <a:bodyPr wrap="none" anchor="ctr"/>
          <a:lstStyle/>
          <a:p>
            <a:endParaRPr lang="it-IT"/>
          </a:p>
        </p:txBody>
      </p:sp>
      <p:sp>
        <p:nvSpPr>
          <p:cNvPr id="13" name="Text Box 12"/>
          <p:cNvSpPr txBox="1">
            <a:spLocks noChangeArrowheads="1"/>
          </p:cNvSpPr>
          <p:nvPr/>
        </p:nvSpPr>
        <p:spPr bwMode="auto">
          <a:xfrm>
            <a:off x="2438400" y="4495800"/>
            <a:ext cx="1066800" cy="336550"/>
          </a:xfrm>
          <a:prstGeom prst="rect">
            <a:avLst/>
          </a:prstGeom>
          <a:noFill/>
          <a:ln w="9525">
            <a:noFill/>
            <a:miter lim="800000"/>
            <a:headEnd/>
            <a:tailEnd/>
          </a:ln>
        </p:spPr>
        <p:txBody>
          <a:bodyPr>
            <a:spAutoFit/>
          </a:bodyPr>
          <a:lstStyle/>
          <a:p>
            <a:pPr algn="l" eaLnBrk="0" hangingPunct="0">
              <a:spcBef>
                <a:spcPct val="50000"/>
              </a:spcBef>
            </a:pPr>
            <a:r>
              <a:rPr lang="it-IT" sz="1600" b="1">
                <a:solidFill>
                  <a:srgbClr val="008000"/>
                </a:solidFill>
                <a:latin typeface="Arial" charset="0"/>
              </a:rPr>
              <a:t>i   a     b</a:t>
            </a:r>
          </a:p>
        </p:txBody>
      </p:sp>
      <p:sp>
        <p:nvSpPr>
          <p:cNvPr id="14" name="Text Box 13"/>
          <p:cNvSpPr txBox="1">
            <a:spLocks noChangeArrowheads="1"/>
          </p:cNvSpPr>
          <p:nvPr/>
        </p:nvSpPr>
        <p:spPr bwMode="auto">
          <a:xfrm>
            <a:off x="6553200" y="1752600"/>
            <a:ext cx="1295400" cy="336550"/>
          </a:xfrm>
          <a:prstGeom prst="rect">
            <a:avLst/>
          </a:prstGeom>
          <a:noFill/>
          <a:ln w="9525">
            <a:noFill/>
            <a:miter lim="800000"/>
            <a:headEnd/>
            <a:tailEnd/>
          </a:ln>
        </p:spPr>
        <p:txBody>
          <a:bodyPr>
            <a:spAutoFit/>
          </a:bodyPr>
          <a:lstStyle/>
          <a:p>
            <a:pPr algn="l" eaLnBrk="0" hangingPunct="0">
              <a:spcBef>
                <a:spcPct val="50000"/>
              </a:spcBef>
            </a:pPr>
            <a:r>
              <a:rPr lang="it-IT" sz="1600" b="1">
                <a:solidFill>
                  <a:srgbClr val="008000"/>
                </a:solidFill>
                <a:latin typeface="Arial" charset="0"/>
              </a:rPr>
              <a:t>f    g    e</a:t>
            </a:r>
          </a:p>
        </p:txBody>
      </p:sp>
      <p:sp>
        <p:nvSpPr>
          <p:cNvPr id="15" name="Line 14"/>
          <p:cNvSpPr>
            <a:spLocks noChangeShapeType="1"/>
          </p:cNvSpPr>
          <p:nvPr/>
        </p:nvSpPr>
        <p:spPr bwMode="auto">
          <a:xfrm>
            <a:off x="4419600" y="990600"/>
            <a:ext cx="0" cy="3581400"/>
          </a:xfrm>
          <a:prstGeom prst="line">
            <a:avLst/>
          </a:prstGeom>
          <a:noFill/>
          <a:ln w="9525">
            <a:solidFill>
              <a:srgbClr val="008000"/>
            </a:solidFill>
            <a:round/>
            <a:headEnd/>
            <a:tailEnd/>
          </a:ln>
        </p:spPr>
        <p:txBody>
          <a:bodyPr wrap="none" anchor="ctr"/>
          <a:lstStyle/>
          <a:p>
            <a:endParaRPr lang="it-IT"/>
          </a:p>
        </p:txBody>
      </p:sp>
      <p:sp>
        <p:nvSpPr>
          <p:cNvPr id="16" name="Line 15"/>
          <p:cNvSpPr>
            <a:spLocks noChangeShapeType="1"/>
          </p:cNvSpPr>
          <p:nvPr/>
        </p:nvSpPr>
        <p:spPr bwMode="auto">
          <a:xfrm>
            <a:off x="7467600" y="990600"/>
            <a:ext cx="0" cy="3581400"/>
          </a:xfrm>
          <a:prstGeom prst="line">
            <a:avLst/>
          </a:prstGeom>
          <a:noFill/>
          <a:ln w="9525">
            <a:solidFill>
              <a:srgbClr val="008000"/>
            </a:solidFill>
            <a:round/>
            <a:headEnd/>
            <a:tailEnd/>
          </a:ln>
        </p:spPr>
        <p:txBody>
          <a:bodyPr wrap="none" anchor="ctr"/>
          <a:lstStyle/>
          <a:p>
            <a:endParaRPr lang="it-IT"/>
          </a:p>
        </p:txBody>
      </p:sp>
      <p:sp>
        <p:nvSpPr>
          <p:cNvPr id="17" name="Text Box 16"/>
          <p:cNvSpPr txBox="1">
            <a:spLocks noChangeArrowheads="1"/>
          </p:cNvSpPr>
          <p:nvPr/>
        </p:nvSpPr>
        <p:spPr bwMode="auto">
          <a:xfrm>
            <a:off x="4267200" y="4495800"/>
            <a:ext cx="1066800" cy="336550"/>
          </a:xfrm>
          <a:prstGeom prst="rect">
            <a:avLst/>
          </a:prstGeom>
          <a:noFill/>
          <a:ln w="9525">
            <a:noFill/>
            <a:miter lim="800000"/>
            <a:headEnd/>
            <a:tailEnd/>
          </a:ln>
        </p:spPr>
        <p:txBody>
          <a:bodyPr>
            <a:spAutoFit/>
          </a:bodyPr>
          <a:lstStyle/>
          <a:p>
            <a:pPr algn="l" eaLnBrk="0" hangingPunct="0">
              <a:spcBef>
                <a:spcPct val="50000"/>
              </a:spcBef>
            </a:pPr>
            <a:r>
              <a:rPr lang="it-IT" sz="1600" b="1">
                <a:solidFill>
                  <a:srgbClr val="008000"/>
                </a:solidFill>
                <a:latin typeface="Arial" charset="0"/>
              </a:rPr>
              <a:t>c          d</a:t>
            </a:r>
          </a:p>
        </p:txBody>
      </p:sp>
      <p:sp>
        <p:nvSpPr>
          <p:cNvPr id="18" name="Text Box 5"/>
          <p:cNvSpPr txBox="1">
            <a:spLocks noChangeArrowheads="1"/>
          </p:cNvSpPr>
          <p:nvPr/>
        </p:nvSpPr>
        <p:spPr bwMode="auto">
          <a:xfrm>
            <a:off x="3810000" y="6096000"/>
            <a:ext cx="4074368" cy="457200"/>
          </a:xfrm>
          <a:prstGeom prst="rect">
            <a:avLst/>
          </a:prstGeom>
          <a:noFill/>
          <a:ln w="9525">
            <a:noFill/>
            <a:miter lim="800000"/>
            <a:headEnd/>
            <a:tailEnd/>
          </a:ln>
        </p:spPr>
        <p:txBody>
          <a:bodyPr wrap="square">
            <a:spAutoFit/>
          </a:bodyPr>
          <a:lstStyle/>
          <a:p>
            <a:pPr algn="l" eaLnBrk="0" hangingPunct="0">
              <a:spcBef>
                <a:spcPct val="50000"/>
              </a:spcBef>
            </a:pPr>
            <a:r>
              <a:rPr lang="it-IT" sz="2400" dirty="0" smtClean="0">
                <a:solidFill>
                  <a:schemeClr val="folHlink"/>
                </a:solidFill>
                <a:latin typeface="Times New Roman" pitchFamily="18" charset="0"/>
              </a:rPr>
              <a:t>CONDENSATION ZONE</a:t>
            </a:r>
            <a:endParaRPr lang="it-IT" sz="2400" dirty="0">
              <a:solidFill>
                <a:schemeClr val="folHlink"/>
              </a:solidFill>
              <a:latin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bwMode="auto">
          <a:xfrm>
            <a:off x="152400" y="609600"/>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METHODS TO ELIMINATE THE CONDENSATION</a:t>
            </a:r>
            <a:endParaRPr lang="it-IT" sz="3600" dirty="0" smtClean="0">
              <a:solidFill>
                <a:schemeClr val="bg2"/>
              </a:solidFill>
              <a:latin typeface="Arial" charset="0"/>
            </a:endParaRPr>
          </a:p>
        </p:txBody>
      </p:sp>
      <p:sp>
        <p:nvSpPr>
          <p:cNvPr id="5" name="Text Box 4"/>
          <p:cNvSpPr txBox="1">
            <a:spLocks noChangeArrowheads="1"/>
          </p:cNvSpPr>
          <p:nvPr/>
        </p:nvSpPr>
        <p:spPr bwMode="auto">
          <a:xfrm>
            <a:off x="228600" y="2486025"/>
            <a:ext cx="8763000" cy="1569660"/>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Verified the existence of the condensation phenomenon inside a wall or on the wall surfaces it is necessary to identify the appropriate constructive operations to eliminate the condensation</a:t>
            </a:r>
            <a:endParaRPr lang="it-IT" sz="2400" dirty="0">
              <a:solidFill>
                <a:schemeClr val="folHlink"/>
              </a:solidFill>
              <a:latin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28600" y="1768475"/>
            <a:ext cx="8763000" cy="4339650"/>
          </a:xfrm>
          <a:prstGeom prst="rect">
            <a:avLst/>
          </a:prstGeom>
          <a:noFill/>
          <a:ln w="9525">
            <a:noFill/>
            <a:miter lim="800000"/>
            <a:headEnd/>
            <a:tailEnd/>
          </a:ln>
        </p:spPr>
        <p:txBody>
          <a:bodyPr>
            <a:spAutoFit/>
          </a:bodyPr>
          <a:lstStyle/>
          <a:p>
            <a:pPr eaLnBrk="0" hangingPunct="0">
              <a:spcBef>
                <a:spcPct val="50000"/>
              </a:spcBef>
              <a:buClr>
                <a:schemeClr val="hlink"/>
              </a:buClr>
            </a:pPr>
            <a:r>
              <a:rPr lang="en-US" sz="2400" b="1" dirty="0" smtClean="0">
                <a:solidFill>
                  <a:schemeClr val="folHlink"/>
                </a:solidFill>
                <a:latin typeface="Arial" charset="0"/>
              </a:rPr>
              <a:t>The possible techniques to eliminate the condensation should allow</a:t>
            </a:r>
            <a:r>
              <a:rPr lang="it-IT" sz="2400" b="1" dirty="0" smtClean="0">
                <a:solidFill>
                  <a:schemeClr val="folHlink"/>
                </a:solidFill>
                <a:latin typeface="Arial" charset="0"/>
              </a:rPr>
              <a:t>:</a:t>
            </a:r>
            <a:endParaRPr lang="it-IT" sz="2400" b="1" dirty="0">
              <a:solidFill>
                <a:schemeClr val="folHlink"/>
              </a:solidFill>
              <a:latin typeface="Arial" charset="0"/>
            </a:endParaRPr>
          </a:p>
          <a:p>
            <a:pPr eaLnBrk="0" hangingPunct="0">
              <a:spcBef>
                <a:spcPct val="50000"/>
              </a:spcBef>
              <a:buClr>
                <a:schemeClr val="hlink"/>
              </a:buClr>
            </a:pPr>
            <a:r>
              <a:rPr lang="it-IT" sz="2400" b="1" dirty="0">
                <a:solidFill>
                  <a:schemeClr val="hlink"/>
                </a:solidFill>
                <a:latin typeface="Arial" charset="0"/>
              </a:rPr>
              <a:t>a)</a:t>
            </a:r>
            <a:r>
              <a:rPr lang="it-IT" sz="2400" dirty="0">
                <a:solidFill>
                  <a:schemeClr val="folHlink"/>
                </a:solidFill>
                <a:latin typeface="Times New Roman" pitchFamily="18" charset="0"/>
              </a:rPr>
              <a:t> </a:t>
            </a:r>
            <a:r>
              <a:rPr lang="en-US" sz="2400" b="1" dirty="0" smtClean="0">
                <a:solidFill>
                  <a:schemeClr val="folHlink"/>
                </a:solidFill>
                <a:latin typeface="Arial" charset="0"/>
              </a:rPr>
              <a:t>increase the saturated vapor pressure values in the affected area with the  condensation in order to have their values higher than the values of</a:t>
            </a:r>
            <a:r>
              <a:rPr lang="it-IT" sz="2400" b="1" dirty="0" smtClean="0">
                <a:solidFill>
                  <a:schemeClr val="folHlink"/>
                </a:solidFill>
                <a:latin typeface="Arial" charset="0"/>
              </a:rPr>
              <a:t> </a:t>
            </a:r>
            <a:r>
              <a:rPr lang="it-IT" sz="2400" b="1" dirty="0" err="1">
                <a:solidFill>
                  <a:schemeClr val="folHlink"/>
                </a:solidFill>
                <a:latin typeface="Arial" charset="0"/>
              </a:rPr>
              <a:t>p</a:t>
            </a:r>
            <a:r>
              <a:rPr lang="it-IT" sz="2400" b="1" baseline="-25000" dirty="0" err="1">
                <a:solidFill>
                  <a:schemeClr val="folHlink"/>
                </a:solidFill>
                <a:latin typeface="Arial" charset="0"/>
              </a:rPr>
              <a:t>v</a:t>
            </a:r>
            <a:endParaRPr lang="it-IT" sz="2400" b="1" dirty="0">
              <a:solidFill>
                <a:schemeClr val="folHlink"/>
              </a:solidFill>
              <a:latin typeface="Arial" charset="0"/>
            </a:endParaRPr>
          </a:p>
          <a:p>
            <a:pPr eaLnBrk="0" hangingPunct="0">
              <a:spcBef>
                <a:spcPct val="50000"/>
              </a:spcBef>
              <a:buClr>
                <a:schemeClr val="hlink"/>
              </a:buClr>
            </a:pPr>
            <a:r>
              <a:rPr lang="it-IT" sz="2400" b="1" dirty="0">
                <a:solidFill>
                  <a:schemeClr val="hlink"/>
                </a:solidFill>
                <a:latin typeface="Arial" charset="0"/>
              </a:rPr>
              <a:t>b)</a:t>
            </a:r>
            <a:r>
              <a:rPr lang="it-IT" sz="2400" b="1" dirty="0">
                <a:solidFill>
                  <a:schemeClr val="folHlink"/>
                </a:solidFill>
                <a:latin typeface="Arial" charset="0"/>
              </a:rPr>
              <a:t> </a:t>
            </a:r>
            <a:r>
              <a:rPr lang="en-US" sz="2400" b="1" dirty="0" smtClean="0">
                <a:solidFill>
                  <a:schemeClr val="folHlink"/>
                </a:solidFill>
                <a:latin typeface="Arial" charset="0"/>
              </a:rPr>
              <a:t>reducing the vapor partial pressure values in the affected area with the condensation in order to realize that they are lower than the values of</a:t>
            </a:r>
            <a:r>
              <a:rPr lang="it-IT" sz="2400" b="1" dirty="0" smtClean="0">
                <a:solidFill>
                  <a:schemeClr val="folHlink"/>
                </a:solidFill>
                <a:latin typeface="Arial" charset="0"/>
              </a:rPr>
              <a:t> </a:t>
            </a:r>
            <a:r>
              <a:rPr lang="it-IT" sz="2400" b="1" dirty="0" err="1">
                <a:solidFill>
                  <a:schemeClr val="folHlink"/>
                </a:solidFill>
                <a:latin typeface="Arial" charset="0"/>
              </a:rPr>
              <a:t>p</a:t>
            </a:r>
            <a:r>
              <a:rPr lang="it-IT" sz="2400" b="1" baseline="-25000" dirty="0" err="1">
                <a:solidFill>
                  <a:schemeClr val="folHlink"/>
                </a:solidFill>
                <a:latin typeface="Arial" charset="0"/>
              </a:rPr>
              <a:t>vs</a:t>
            </a:r>
            <a:endParaRPr lang="it-IT" sz="2400" b="1" dirty="0">
              <a:solidFill>
                <a:schemeClr val="folHlink"/>
              </a:solidFill>
              <a:latin typeface="Arial" charset="0"/>
            </a:endParaRPr>
          </a:p>
          <a:p>
            <a:pPr eaLnBrk="0" hangingPunct="0">
              <a:spcBef>
                <a:spcPct val="50000"/>
              </a:spcBef>
              <a:buClr>
                <a:schemeClr val="hlink"/>
              </a:buClr>
            </a:pPr>
            <a:r>
              <a:rPr lang="it-IT" sz="2400" b="1" dirty="0">
                <a:solidFill>
                  <a:schemeClr val="hlink"/>
                </a:solidFill>
                <a:latin typeface="Arial" charset="0"/>
              </a:rPr>
              <a:t>c)</a:t>
            </a:r>
            <a:r>
              <a:rPr lang="it-IT" sz="2400" b="1" dirty="0">
                <a:solidFill>
                  <a:schemeClr val="folHlink"/>
                </a:solidFill>
                <a:latin typeface="Arial" charset="0"/>
              </a:rPr>
              <a:t> </a:t>
            </a:r>
            <a:r>
              <a:rPr lang="en-US" sz="2400" b="1" dirty="0" smtClean="0">
                <a:solidFill>
                  <a:schemeClr val="folHlink"/>
                </a:solidFill>
                <a:latin typeface="Arial" charset="0"/>
              </a:rPr>
              <a:t>modifying together in an appropriate way the values of </a:t>
            </a:r>
            <a:r>
              <a:rPr lang="it-IT" sz="2400" b="1" dirty="0" smtClean="0">
                <a:solidFill>
                  <a:schemeClr val="folHlink"/>
                </a:solidFill>
                <a:latin typeface="Arial" charset="0"/>
              </a:rPr>
              <a:t> </a:t>
            </a:r>
            <a:r>
              <a:rPr lang="it-IT" sz="2400" b="1" dirty="0" err="1">
                <a:solidFill>
                  <a:schemeClr val="folHlink"/>
                </a:solidFill>
                <a:latin typeface="Arial" charset="0"/>
              </a:rPr>
              <a:t>p</a:t>
            </a:r>
            <a:r>
              <a:rPr lang="it-IT" sz="2400" b="1" baseline="-25000" dirty="0" err="1">
                <a:solidFill>
                  <a:schemeClr val="folHlink"/>
                </a:solidFill>
                <a:latin typeface="Arial" charset="0"/>
              </a:rPr>
              <a:t>v</a:t>
            </a:r>
            <a:r>
              <a:rPr lang="it-IT" sz="2400" b="1" dirty="0">
                <a:solidFill>
                  <a:schemeClr val="folHlink"/>
                </a:solidFill>
                <a:latin typeface="Arial" charset="0"/>
              </a:rPr>
              <a:t> e </a:t>
            </a:r>
            <a:r>
              <a:rPr lang="en-US" sz="2400" b="1" dirty="0" err="1" smtClean="0">
                <a:solidFill>
                  <a:schemeClr val="folHlink"/>
                </a:solidFill>
                <a:latin typeface="Arial" charset="0"/>
              </a:rPr>
              <a:t>p</a:t>
            </a:r>
            <a:r>
              <a:rPr lang="en-US" sz="2400" b="1" baseline="-25000" dirty="0" err="1" smtClean="0">
                <a:solidFill>
                  <a:schemeClr val="folHlink"/>
                </a:solidFill>
                <a:latin typeface="Arial" charset="0"/>
              </a:rPr>
              <a:t>vs</a:t>
            </a:r>
            <a:r>
              <a:rPr lang="en-US" sz="2400" b="1" dirty="0" smtClean="0">
                <a:solidFill>
                  <a:schemeClr val="folHlink"/>
                </a:solidFill>
                <a:latin typeface="Arial" charset="0"/>
              </a:rPr>
              <a:t> in order to obtain </a:t>
            </a:r>
            <a:r>
              <a:rPr lang="en-US" sz="2400" b="1" dirty="0" err="1" smtClean="0">
                <a:solidFill>
                  <a:schemeClr val="folHlink"/>
                </a:solidFill>
                <a:latin typeface="Arial" charset="0"/>
              </a:rPr>
              <a:t>p</a:t>
            </a:r>
            <a:r>
              <a:rPr lang="en-US" sz="2400" b="1" baseline="-25000" dirty="0" err="1" smtClean="0">
                <a:solidFill>
                  <a:schemeClr val="folHlink"/>
                </a:solidFill>
                <a:latin typeface="Arial" charset="0"/>
              </a:rPr>
              <a:t>v</a:t>
            </a:r>
            <a:r>
              <a:rPr lang="en-US" sz="2400" b="1" dirty="0" smtClean="0">
                <a:solidFill>
                  <a:schemeClr val="folHlink"/>
                </a:solidFill>
                <a:latin typeface="Arial" charset="0"/>
              </a:rPr>
              <a:t>&lt;</a:t>
            </a:r>
            <a:r>
              <a:rPr lang="en-US" sz="2400" b="1" dirty="0" err="1" smtClean="0">
                <a:solidFill>
                  <a:schemeClr val="folHlink"/>
                </a:solidFill>
                <a:latin typeface="Arial" charset="0"/>
              </a:rPr>
              <a:t>p</a:t>
            </a:r>
            <a:r>
              <a:rPr lang="en-US" sz="2400" b="1" baseline="-25000" dirty="0" err="1" smtClean="0">
                <a:solidFill>
                  <a:schemeClr val="folHlink"/>
                </a:solidFill>
                <a:latin typeface="Arial" charset="0"/>
              </a:rPr>
              <a:t>vs</a:t>
            </a:r>
            <a:endParaRPr lang="en-US" sz="2400" dirty="0">
              <a:solidFill>
                <a:schemeClr val="folHlink"/>
              </a:solidFill>
              <a:latin typeface="Times New Roman" pitchFamily="18" charset="0"/>
            </a:endParaRPr>
          </a:p>
        </p:txBody>
      </p:sp>
      <p:sp>
        <p:nvSpPr>
          <p:cNvPr id="7" name="Rectangle 3"/>
          <p:cNvSpPr>
            <a:spLocks noGrp="1" noChangeArrowheads="1"/>
          </p:cNvSpPr>
          <p:nvPr>
            <p:ph type="title"/>
          </p:nvPr>
        </p:nvSpPr>
        <p:spPr bwMode="auto">
          <a:xfrm>
            <a:off x="152400" y="609600"/>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METHODS TO ELIMINATE THE CONDENSATION</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81000" y="1628800"/>
            <a:ext cx="8763000" cy="1938992"/>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it-IT" sz="2400" b="1" dirty="0" smtClean="0">
                <a:solidFill>
                  <a:schemeClr val="folHlink"/>
                </a:solidFill>
                <a:latin typeface="Arial" charset="0"/>
              </a:rPr>
              <a:t>The </a:t>
            </a:r>
            <a:r>
              <a:rPr lang="it-IT" sz="2400" b="1" dirty="0" err="1" smtClean="0">
                <a:solidFill>
                  <a:schemeClr val="folHlink"/>
                </a:solidFill>
                <a:latin typeface="Arial" charset="0"/>
              </a:rPr>
              <a:t>method</a:t>
            </a:r>
            <a:r>
              <a:rPr lang="it-IT" sz="2400" b="1" dirty="0" smtClean="0">
                <a:solidFill>
                  <a:schemeClr val="folHlink"/>
                </a:solidFill>
                <a:latin typeface="Arial" charset="0"/>
              </a:rPr>
              <a:t> </a:t>
            </a:r>
            <a:r>
              <a:rPr lang="it-IT" sz="2400" b="1" dirty="0">
                <a:solidFill>
                  <a:schemeClr val="hlink"/>
                </a:solidFill>
                <a:latin typeface="Arial" charset="0"/>
              </a:rPr>
              <a:t>a)</a:t>
            </a:r>
            <a:r>
              <a:rPr lang="it-IT" sz="2400" b="1" dirty="0">
                <a:solidFill>
                  <a:schemeClr val="folHlink"/>
                </a:solidFill>
                <a:latin typeface="Arial" charset="0"/>
              </a:rPr>
              <a:t> </a:t>
            </a:r>
            <a:r>
              <a:rPr lang="en-US" sz="2400" b="1" dirty="0" smtClean="0">
                <a:solidFill>
                  <a:schemeClr val="folHlink"/>
                </a:solidFill>
                <a:latin typeface="Arial" charset="0"/>
              </a:rPr>
              <a:t>is based on the consideration that the temperature difference between the inside and the outside, and then the variation of the</a:t>
            </a:r>
            <a:r>
              <a:rPr lang="it-IT" sz="2400" b="1" dirty="0" smtClean="0">
                <a:solidFill>
                  <a:schemeClr val="folHlink"/>
                </a:solidFill>
                <a:latin typeface="Arial" charset="0"/>
              </a:rPr>
              <a:t> </a:t>
            </a:r>
            <a:r>
              <a:rPr lang="it-IT" sz="2400" b="1" dirty="0" err="1">
                <a:solidFill>
                  <a:schemeClr val="folHlink"/>
                </a:solidFill>
                <a:latin typeface="Arial" charset="0"/>
              </a:rPr>
              <a:t>p</a:t>
            </a:r>
            <a:r>
              <a:rPr lang="it-IT" sz="2400" b="1" baseline="-25000" dirty="0" err="1">
                <a:solidFill>
                  <a:schemeClr val="folHlink"/>
                </a:solidFill>
                <a:latin typeface="Arial" charset="0"/>
              </a:rPr>
              <a:t>vs</a:t>
            </a:r>
            <a:r>
              <a:rPr lang="it-IT" sz="2400" b="1" dirty="0">
                <a:solidFill>
                  <a:schemeClr val="folHlink"/>
                </a:solidFill>
                <a:latin typeface="Arial" charset="0"/>
              </a:rPr>
              <a:t>, </a:t>
            </a:r>
            <a:r>
              <a:rPr lang="en-US" sz="2400" b="1" dirty="0" smtClean="0">
                <a:solidFill>
                  <a:schemeClr val="folHlink"/>
                </a:solidFill>
                <a:latin typeface="Arial" charset="0"/>
              </a:rPr>
              <a:t>is shared among the different layers of the wall in relation to the thermal resistance of each layer</a:t>
            </a:r>
            <a:endParaRPr lang="it-IT" sz="2400" dirty="0">
              <a:solidFill>
                <a:schemeClr val="folHlink"/>
              </a:solidFill>
              <a:latin typeface="Times New Roman" pitchFamily="18" charset="0"/>
            </a:endParaRPr>
          </a:p>
        </p:txBody>
      </p:sp>
      <p:sp>
        <p:nvSpPr>
          <p:cNvPr id="6" name="Text Box 4"/>
          <p:cNvSpPr txBox="1">
            <a:spLocks noChangeArrowheads="1"/>
          </p:cNvSpPr>
          <p:nvPr/>
        </p:nvSpPr>
        <p:spPr bwMode="auto">
          <a:xfrm>
            <a:off x="4114800" y="34290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7" name="Text Box 5"/>
          <p:cNvSpPr txBox="1">
            <a:spLocks noChangeArrowheads="1"/>
          </p:cNvSpPr>
          <p:nvPr/>
        </p:nvSpPr>
        <p:spPr bwMode="auto">
          <a:xfrm>
            <a:off x="228600" y="3886200"/>
            <a:ext cx="8763000" cy="830997"/>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The greater temperature difference takes place in layers that have a higher thermal resistance</a:t>
            </a:r>
            <a:endParaRPr lang="it-IT" sz="2400" dirty="0">
              <a:solidFill>
                <a:schemeClr val="folHlink"/>
              </a:solidFill>
              <a:latin typeface="Times New Roman" pitchFamily="18" charset="0"/>
            </a:endParaRPr>
          </a:p>
        </p:txBody>
      </p:sp>
      <p:sp>
        <p:nvSpPr>
          <p:cNvPr id="8" name="Text Box 6"/>
          <p:cNvSpPr txBox="1">
            <a:spLocks noChangeArrowheads="1"/>
          </p:cNvSpPr>
          <p:nvPr/>
        </p:nvSpPr>
        <p:spPr bwMode="auto">
          <a:xfrm>
            <a:off x="4114800" y="48006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9" name="Text Box 7"/>
          <p:cNvSpPr txBox="1">
            <a:spLocks noChangeArrowheads="1"/>
          </p:cNvSpPr>
          <p:nvPr/>
        </p:nvSpPr>
        <p:spPr bwMode="auto">
          <a:xfrm>
            <a:off x="152400" y="5426075"/>
            <a:ext cx="8763000" cy="830997"/>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This phenomenon is more significant in thermal insulation layer</a:t>
            </a:r>
            <a:endParaRPr lang="it-IT" sz="2400" dirty="0">
              <a:solidFill>
                <a:schemeClr val="folHlink"/>
              </a:solidFill>
              <a:latin typeface="Times New Roman" pitchFamily="18" charset="0"/>
            </a:endParaRPr>
          </a:p>
        </p:txBody>
      </p:sp>
      <p:sp>
        <p:nvSpPr>
          <p:cNvPr id="11" name="Rectangle 3"/>
          <p:cNvSpPr>
            <a:spLocks noGrp="1" noChangeArrowheads="1"/>
          </p:cNvSpPr>
          <p:nvPr>
            <p:ph type="title"/>
          </p:nvPr>
        </p:nvSpPr>
        <p:spPr bwMode="auto">
          <a:xfrm>
            <a:off x="152400" y="404664"/>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METHODS TO ELIMINATE THE CONDENSATION</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228600" y="2028825"/>
            <a:ext cx="8763000" cy="1569660"/>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In a generic composite wall with different layers the temperature diagram in terms of geometric variable can be different depending on the arrangement of the different layers</a:t>
            </a:r>
            <a:endParaRPr lang="it-IT" sz="2400" dirty="0">
              <a:solidFill>
                <a:schemeClr val="folHlink"/>
              </a:solidFill>
              <a:latin typeface="Times New Roman" pitchFamily="18" charset="0"/>
            </a:endParaRPr>
          </a:p>
        </p:txBody>
      </p:sp>
      <p:sp>
        <p:nvSpPr>
          <p:cNvPr id="11" name="Text Box 4"/>
          <p:cNvSpPr txBox="1">
            <a:spLocks noChangeArrowheads="1"/>
          </p:cNvSpPr>
          <p:nvPr/>
        </p:nvSpPr>
        <p:spPr bwMode="auto">
          <a:xfrm>
            <a:off x="4114800" y="38100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12" name="Text Box 5"/>
          <p:cNvSpPr txBox="1">
            <a:spLocks noChangeArrowheads="1"/>
          </p:cNvSpPr>
          <p:nvPr/>
        </p:nvSpPr>
        <p:spPr bwMode="auto">
          <a:xfrm>
            <a:off x="533400" y="4467225"/>
            <a:ext cx="8153400" cy="1569660"/>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How much more the layer with higher resistance is external the lower the partial temperature gradient between the internal interface and the external surface of this layer</a:t>
            </a:r>
            <a:endParaRPr lang="en-US" sz="2400" dirty="0">
              <a:solidFill>
                <a:schemeClr val="folHlink"/>
              </a:solidFill>
              <a:latin typeface="Times New Roman" pitchFamily="18" charset="0"/>
            </a:endParaRPr>
          </a:p>
        </p:txBody>
      </p:sp>
      <p:sp>
        <p:nvSpPr>
          <p:cNvPr id="14" name="Rectangle 3"/>
          <p:cNvSpPr>
            <a:spLocks noGrp="1" noChangeArrowheads="1"/>
          </p:cNvSpPr>
          <p:nvPr>
            <p:ph type="title"/>
          </p:nvPr>
        </p:nvSpPr>
        <p:spPr bwMode="auto">
          <a:xfrm>
            <a:off x="152400" y="404664"/>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METHODS TO ELIMINATE THE CONDENSATION</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04800" y="2895600"/>
            <a:ext cx="4114800" cy="1569660"/>
          </a:xfrm>
          <a:prstGeom prst="rect">
            <a:avLst/>
          </a:prstGeom>
          <a:noFill/>
          <a:ln w="31750">
            <a:noFill/>
            <a:miter lim="800000"/>
            <a:headEnd/>
            <a:tailEnd/>
          </a:ln>
        </p:spPr>
        <p:txBody>
          <a:bodyPr>
            <a:spAutoFit/>
          </a:bodyPr>
          <a:lstStyle/>
          <a:p>
            <a:pPr>
              <a:buClr>
                <a:schemeClr val="hlink"/>
              </a:buClr>
              <a:buFont typeface="Wingdings" pitchFamily="2" charset="2"/>
              <a:buNone/>
            </a:pPr>
            <a:r>
              <a:rPr lang="en-US" sz="2400" b="1" dirty="0" smtClean="0">
                <a:solidFill>
                  <a:schemeClr val="folHlink"/>
                </a:solidFill>
                <a:latin typeface="Arial" charset="0"/>
              </a:rPr>
              <a:t>Percentage ratio between the volume of voids and the overall volume of the material sample</a:t>
            </a:r>
            <a:endParaRPr lang="it-IT" sz="2400" b="1" dirty="0">
              <a:solidFill>
                <a:schemeClr val="folHlink"/>
              </a:solidFill>
              <a:latin typeface="Arial" charset="0"/>
            </a:endParaRPr>
          </a:p>
        </p:txBody>
      </p:sp>
      <p:sp>
        <p:nvSpPr>
          <p:cNvPr id="6" name="Text Box 5"/>
          <p:cNvSpPr txBox="1">
            <a:spLocks noChangeArrowheads="1"/>
          </p:cNvSpPr>
          <p:nvPr/>
        </p:nvSpPr>
        <p:spPr bwMode="auto">
          <a:xfrm>
            <a:off x="152400" y="1524000"/>
            <a:ext cx="4419600" cy="519113"/>
          </a:xfrm>
          <a:prstGeom prst="rect">
            <a:avLst/>
          </a:prstGeom>
          <a:noFill/>
          <a:ln w="31750">
            <a:noFill/>
            <a:miter lim="800000"/>
            <a:headEnd/>
            <a:tailEnd/>
          </a:ln>
        </p:spPr>
        <p:txBody>
          <a:bodyPr>
            <a:spAutoFit/>
          </a:bodyPr>
          <a:lstStyle/>
          <a:p>
            <a:pPr>
              <a:spcBef>
                <a:spcPct val="50000"/>
              </a:spcBef>
            </a:pPr>
            <a:r>
              <a:rPr lang="en-US" sz="2800" b="1" dirty="0" smtClean="0">
                <a:solidFill>
                  <a:schemeClr val="hlink"/>
                </a:solidFill>
                <a:latin typeface="Arial" charset="0"/>
              </a:rPr>
              <a:t>Total porosity</a:t>
            </a:r>
            <a:endParaRPr lang="en-US" sz="2800" b="1" dirty="0">
              <a:solidFill>
                <a:schemeClr val="hlink"/>
              </a:solidFill>
              <a:latin typeface="Arial" charset="0"/>
            </a:endParaRPr>
          </a:p>
        </p:txBody>
      </p:sp>
      <p:sp>
        <p:nvSpPr>
          <p:cNvPr id="7" name="Text Box 7"/>
          <p:cNvSpPr txBox="1">
            <a:spLocks noChangeArrowheads="1"/>
          </p:cNvSpPr>
          <p:nvPr/>
        </p:nvSpPr>
        <p:spPr bwMode="auto">
          <a:xfrm>
            <a:off x="2146300" y="2209800"/>
            <a:ext cx="473075" cy="519113"/>
          </a:xfrm>
          <a:prstGeom prst="rect">
            <a:avLst/>
          </a:prstGeom>
          <a:noFill/>
          <a:ln w="31750">
            <a:noFill/>
            <a:miter lim="800000"/>
            <a:headEnd/>
            <a:tailEnd/>
          </a:ln>
        </p:spPr>
        <p:txBody>
          <a:bodyPr wrap="none">
            <a:spAutoFit/>
          </a:bodyPr>
          <a:lstStyle/>
          <a:p>
            <a:pPr algn="l"/>
            <a:r>
              <a:rPr lang="it-IT" sz="2800" b="1">
                <a:solidFill>
                  <a:schemeClr val="hlink"/>
                </a:solidFill>
                <a:latin typeface="Arial" charset="0"/>
                <a:sym typeface="Wingdings" pitchFamily="2" charset="2"/>
              </a:rPr>
              <a:t></a:t>
            </a:r>
            <a:endParaRPr lang="it-IT" sz="2800" b="1">
              <a:latin typeface="Arial" charset="0"/>
            </a:endParaRPr>
          </a:p>
        </p:txBody>
      </p:sp>
      <p:sp>
        <p:nvSpPr>
          <p:cNvPr id="8" name="Text Box 8"/>
          <p:cNvSpPr txBox="1">
            <a:spLocks noChangeArrowheads="1"/>
          </p:cNvSpPr>
          <p:nvPr/>
        </p:nvSpPr>
        <p:spPr bwMode="auto">
          <a:xfrm>
            <a:off x="6705600" y="2209800"/>
            <a:ext cx="473075" cy="519113"/>
          </a:xfrm>
          <a:prstGeom prst="rect">
            <a:avLst/>
          </a:prstGeom>
          <a:noFill/>
          <a:ln w="31750">
            <a:noFill/>
            <a:miter lim="800000"/>
            <a:headEnd/>
            <a:tailEnd/>
          </a:ln>
        </p:spPr>
        <p:txBody>
          <a:bodyPr wrap="none">
            <a:spAutoFit/>
          </a:bodyPr>
          <a:lstStyle/>
          <a:p>
            <a:pPr algn="l"/>
            <a:r>
              <a:rPr lang="it-IT" sz="2800" b="1">
                <a:solidFill>
                  <a:schemeClr val="hlink"/>
                </a:solidFill>
                <a:latin typeface="Arial" charset="0"/>
                <a:sym typeface="Wingdings" pitchFamily="2" charset="2"/>
              </a:rPr>
              <a:t></a:t>
            </a:r>
            <a:endParaRPr lang="it-IT" sz="2800" b="1">
              <a:latin typeface="Arial" charset="0"/>
            </a:endParaRPr>
          </a:p>
        </p:txBody>
      </p:sp>
      <p:sp>
        <p:nvSpPr>
          <p:cNvPr id="9" name="Text Box 9"/>
          <p:cNvSpPr txBox="1">
            <a:spLocks noChangeArrowheads="1"/>
          </p:cNvSpPr>
          <p:nvPr/>
        </p:nvSpPr>
        <p:spPr bwMode="auto">
          <a:xfrm>
            <a:off x="4788024" y="2895600"/>
            <a:ext cx="3974976" cy="1938992"/>
          </a:xfrm>
          <a:prstGeom prst="rect">
            <a:avLst/>
          </a:prstGeom>
          <a:noFill/>
          <a:ln w="31750">
            <a:noFill/>
            <a:miter lim="800000"/>
            <a:headEnd/>
            <a:tailEnd/>
          </a:ln>
        </p:spPr>
        <p:txBody>
          <a:bodyPr wrap="square">
            <a:spAutoFit/>
          </a:bodyPr>
          <a:lstStyle/>
          <a:p>
            <a:pPr>
              <a:buClr>
                <a:schemeClr val="hlink"/>
              </a:buClr>
              <a:buFont typeface="Wingdings" pitchFamily="2" charset="2"/>
              <a:buNone/>
            </a:pPr>
            <a:r>
              <a:rPr lang="en-US" sz="2400" b="1" dirty="0" smtClean="0">
                <a:solidFill>
                  <a:schemeClr val="folHlink"/>
                </a:solidFill>
                <a:latin typeface="Arial" charset="0"/>
              </a:rPr>
              <a:t>Percentage of the volume ratio of empty communicating and the overall volume of the material sample</a:t>
            </a:r>
            <a:endParaRPr lang="it-IT" sz="2400" b="1" dirty="0">
              <a:solidFill>
                <a:schemeClr val="folHlink"/>
              </a:solidFill>
              <a:latin typeface="Arial" charset="0"/>
            </a:endParaRPr>
          </a:p>
        </p:txBody>
      </p:sp>
      <p:sp>
        <p:nvSpPr>
          <p:cNvPr id="10" name="Text Box 10"/>
          <p:cNvSpPr txBox="1">
            <a:spLocks noChangeArrowheads="1"/>
          </p:cNvSpPr>
          <p:nvPr/>
        </p:nvSpPr>
        <p:spPr bwMode="auto">
          <a:xfrm>
            <a:off x="4572000" y="1524000"/>
            <a:ext cx="4419600" cy="519113"/>
          </a:xfrm>
          <a:prstGeom prst="rect">
            <a:avLst/>
          </a:prstGeom>
          <a:noFill/>
          <a:ln w="31750">
            <a:noFill/>
            <a:miter lim="800000"/>
            <a:headEnd/>
            <a:tailEnd/>
          </a:ln>
        </p:spPr>
        <p:txBody>
          <a:bodyPr>
            <a:spAutoFit/>
          </a:bodyPr>
          <a:lstStyle/>
          <a:p>
            <a:pPr>
              <a:spcBef>
                <a:spcPct val="50000"/>
              </a:spcBef>
            </a:pPr>
            <a:r>
              <a:rPr lang="en-US" sz="2800" b="1" dirty="0" smtClean="0">
                <a:solidFill>
                  <a:schemeClr val="hlink"/>
                </a:solidFill>
                <a:latin typeface="Arial" charset="0"/>
              </a:rPr>
              <a:t>Apparent porosity</a:t>
            </a:r>
            <a:endParaRPr lang="en-US" sz="2800" b="1" dirty="0">
              <a:solidFill>
                <a:schemeClr val="hlink"/>
              </a:solidFill>
              <a:latin typeface="Arial" charset="0"/>
            </a:endParaRPr>
          </a:p>
        </p:txBody>
      </p:sp>
      <p:sp>
        <p:nvSpPr>
          <p:cNvPr id="11" name="Text Box 11"/>
          <p:cNvSpPr txBox="1">
            <a:spLocks noChangeArrowheads="1"/>
          </p:cNvSpPr>
          <p:nvPr/>
        </p:nvSpPr>
        <p:spPr bwMode="auto">
          <a:xfrm>
            <a:off x="533400" y="5181600"/>
            <a:ext cx="8153400" cy="1200329"/>
          </a:xfrm>
          <a:prstGeom prst="rect">
            <a:avLst/>
          </a:prstGeom>
          <a:noFill/>
          <a:ln w="31750">
            <a:noFill/>
            <a:miter lim="800000"/>
            <a:headEnd/>
            <a:tailEnd/>
          </a:ln>
        </p:spPr>
        <p:txBody>
          <a:bodyPr>
            <a:spAutoFit/>
          </a:bodyPr>
          <a:lstStyle/>
          <a:p>
            <a:pPr>
              <a:buClr>
                <a:schemeClr val="hlink"/>
              </a:buClr>
              <a:buFont typeface="Wingdings" pitchFamily="2" charset="2"/>
              <a:buNone/>
            </a:pPr>
            <a:r>
              <a:rPr lang="en-US" sz="2400" b="1" dirty="0" smtClean="0">
                <a:solidFill>
                  <a:schemeClr val="hlink"/>
                </a:solidFill>
                <a:latin typeface="Arial" charset="0"/>
              </a:rPr>
              <a:t>The pore connection is a necessary condition for the existence of a phenomenon of diffusion of water vapor within the material</a:t>
            </a:r>
            <a:endParaRPr lang="en-US" sz="2400" b="1" dirty="0">
              <a:solidFill>
                <a:schemeClr val="hlink"/>
              </a:solidFill>
              <a:latin typeface="Arial" charset="0"/>
            </a:endParaRPr>
          </a:p>
        </p:txBody>
      </p:sp>
      <p:sp>
        <p:nvSpPr>
          <p:cNvPr id="13" name="Rectangle 2"/>
          <p:cNvSpPr>
            <a:spLocks noGrp="1" noChangeArrowheads="1"/>
          </p:cNvSpPr>
          <p:nvPr>
            <p:ph type="title"/>
          </p:nvPr>
        </p:nvSpPr>
        <p:spPr bwMode="auto">
          <a:xfrm>
            <a:off x="395536" y="404664"/>
            <a:ext cx="8229600" cy="685800"/>
          </a:xfrm>
          <a:ln>
            <a:miter lim="800000"/>
            <a:headEnd/>
            <a:tailEnd/>
          </a:ln>
        </p:spPr>
        <p:txBody>
          <a:bodyPr vert="horz" wrap="square" lIns="91440" tIns="45720" rIns="91440" bIns="45720" numCol="1" anchor="t" anchorCtr="0" compatLnSpc="1">
            <a:prstTxWarp prst="textNoShape">
              <a:avLst/>
            </a:prstTxWarp>
          </a:bodyPr>
          <a:lstStyle/>
          <a:p>
            <a:pPr>
              <a:defRPr/>
            </a:pPr>
            <a:r>
              <a:rPr lang="en-US" sz="3600" b="1" dirty="0" smtClean="0">
                <a:solidFill>
                  <a:schemeClr val="hlink"/>
                </a:solidFill>
                <a:latin typeface="Arial" charset="0"/>
              </a:rPr>
              <a:t>CONDENSATION INSIDE A WALL</a:t>
            </a:r>
            <a:endParaRPr lang="it-IT" sz="3600" dirty="0" smtClean="0">
              <a:solidFill>
                <a:schemeClr val="hlink"/>
              </a:solidFill>
              <a:latin typeface="Arial"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372616" y="2028825"/>
            <a:ext cx="8591872" cy="1569660"/>
          </a:xfrm>
          <a:prstGeom prst="rect">
            <a:avLst/>
          </a:prstGeom>
          <a:noFill/>
          <a:ln w="9525">
            <a:noFill/>
            <a:miter lim="800000"/>
            <a:headEnd/>
            <a:tailEnd/>
          </a:ln>
        </p:spPr>
        <p:txBody>
          <a:bodyPr wrap="square">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A possible intervention to remove the condensate consists in positioning an insulating material as outer layer. This determines that the inner part of the wall remain hot and dry</a:t>
            </a:r>
            <a:endParaRPr lang="it-IT" sz="2400" dirty="0">
              <a:solidFill>
                <a:schemeClr val="folHlink"/>
              </a:solidFill>
              <a:latin typeface="Times New Roman" pitchFamily="18" charset="0"/>
            </a:endParaRPr>
          </a:p>
        </p:txBody>
      </p:sp>
      <p:sp>
        <p:nvSpPr>
          <p:cNvPr id="10" name="Text Box 4"/>
          <p:cNvSpPr txBox="1">
            <a:spLocks noChangeArrowheads="1"/>
          </p:cNvSpPr>
          <p:nvPr/>
        </p:nvSpPr>
        <p:spPr bwMode="auto">
          <a:xfrm>
            <a:off x="4114800" y="38862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11" name="Text Box 5"/>
          <p:cNvSpPr txBox="1">
            <a:spLocks noChangeArrowheads="1"/>
          </p:cNvSpPr>
          <p:nvPr/>
        </p:nvSpPr>
        <p:spPr bwMode="auto">
          <a:xfrm>
            <a:off x="533400" y="4467225"/>
            <a:ext cx="8153400" cy="1200329"/>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Having been introduced an additional layer of the wall is necessary to completely re-check its behavior, both from a thermal point of view that hygrometric</a:t>
            </a:r>
            <a:endParaRPr lang="it-IT" sz="2400" dirty="0">
              <a:solidFill>
                <a:schemeClr val="folHlink"/>
              </a:solidFill>
              <a:latin typeface="Times New Roman" pitchFamily="18" charset="0"/>
            </a:endParaRPr>
          </a:p>
        </p:txBody>
      </p:sp>
      <p:sp>
        <p:nvSpPr>
          <p:cNvPr id="13" name="Rectangle 3"/>
          <p:cNvSpPr>
            <a:spLocks noGrp="1" noChangeArrowheads="1"/>
          </p:cNvSpPr>
          <p:nvPr>
            <p:ph type="title"/>
          </p:nvPr>
        </p:nvSpPr>
        <p:spPr bwMode="auto">
          <a:xfrm>
            <a:off x="152400" y="404664"/>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METHODS TO ELIMINATE THE CONDENSATION</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476250"/>
            <a:ext cx="8229600" cy="633413"/>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u="sng" dirty="0" smtClean="0">
                <a:solidFill>
                  <a:schemeClr val="hlink"/>
                </a:solidFill>
                <a:latin typeface="Arial" charset="0"/>
              </a:rPr>
              <a:t>Example 4</a:t>
            </a:r>
            <a:endParaRPr lang="en-US" u="sng" dirty="0" smtClean="0">
              <a:solidFill>
                <a:schemeClr val="hlink"/>
              </a:solidFill>
            </a:endParaRPr>
          </a:p>
        </p:txBody>
      </p:sp>
      <p:sp>
        <p:nvSpPr>
          <p:cNvPr id="5" name="Text Box 3"/>
          <p:cNvSpPr txBox="1">
            <a:spLocks noChangeArrowheads="1"/>
          </p:cNvSpPr>
          <p:nvPr/>
        </p:nvSpPr>
        <p:spPr bwMode="auto">
          <a:xfrm>
            <a:off x="4953000" y="3962400"/>
            <a:ext cx="1295400" cy="457200"/>
          </a:xfrm>
          <a:prstGeom prst="rect">
            <a:avLst/>
          </a:prstGeom>
          <a:noFill/>
          <a:ln w="9525">
            <a:noFill/>
            <a:miter lim="800000"/>
            <a:headEnd/>
            <a:tailEnd/>
          </a:ln>
        </p:spPr>
        <p:txBody>
          <a:bodyPr>
            <a:spAutoFit/>
          </a:bodyPr>
          <a:lstStyle/>
          <a:p>
            <a:pPr algn="l" eaLnBrk="0" hangingPunct="0">
              <a:spcBef>
                <a:spcPct val="50000"/>
              </a:spcBef>
            </a:pPr>
            <a:r>
              <a:rPr lang="it-IT" sz="2400">
                <a:solidFill>
                  <a:schemeClr val="bg1"/>
                </a:solidFill>
                <a:latin typeface="Times New Roman" pitchFamily="18" charset="0"/>
              </a:rPr>
              <a:t>interno</a:t>
            </a:r>
            <a:endParaRPr lang="it-IT" sz="2400">
              <a:latin typeface="Times New Roman" pitchFamily="18" charset="0"/>
            </a:endParaRPr>
          </a:p>
        </p:txBody>
      </p:sp>
      <p:sp>
        <p:nvSpPr>
          <p:cNvPr id="6" name="Text Box 4"/>
          <p:cNvSpPr txBox="1">
            <a:spLocks noChangeArrowheads="1"/>
          </p:cNvSpPr>
          <p:nvPr/>
        </p:nvSpPr>
        <p:spPr bwMode="auto">
          <a:xfrm>
            <a:off x="152400" y="1196975"/>
            <a:ext cx="8839200" cy="1200329"/>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With reference to the example 3, it is introduced a 3 cm thick extruded polystyrene material layer applied on the inside of the wall of the air chamber</a:t>
            </a:r>
            <a:endParaRPr lang="it-IT" sz="2400" b="1" dirty="0">
              <a:solidFill>
                <a:schemeClr val="folHlink"/>
              </a:solidFill>
              <a:latin typeface="Arial" charset="0"/>
            </a:endParaRPr>
          </a:p>
        </p:txBody>
      </p:sp>
      <p:graphicFrame>
        <p:nvGraphicFramePr>
          <p:cNvPr id="7" name="Object 0"/>
          <p:cNvGraphicFramePr>
            <a:graphicFrameLocks noChangeAspect="1"/>
          </p:cNvGraphicFramePr>
          <p:nvPr>
            <p:ph idx="1"/>
          </p:nvPr>
        </p:nvGraphicFramePr>
        <p:xfrm>
          <a:off x="1728788" y="2484438"/>
          <a:ext cx="5651500" cy="3897312"/>
        </p:xfrm>
        <a:graphic>
          <a:graphicData uri="http://schemas.openxmlformats.org/presentationml/2006/ole">
            <p:oleObj spid="_x0000_s79874" name="CorelDRAW" r:id="rId3" imgW="5932800" imgH="4091400" progId="">
              <p:embed/>
            </p:oleObj>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26"/>
          <p:cNvGraphicFramePr>
            <a:graphicFrameLocks noGrp="1"/>
          </p:cNvGraphicFramePr>
          <p:nvPr>
            <p:ph idx="1"/>
          </p:nvPr>
        </p:nvGraphicFramePr>
        <p:xfrm>
          <a:off x="395536" y="836712"/>
          <a:ext cx="8362950" cy="5592960"/>
        </p:xfrm>
        <a:graphic>
          <a:graphicData uri="http://schemas.openxmlformats.org/drawingml/2006/table">
            <a:tbl>
              <a:tblPr/>
              <a:tblGrid>
                <a:gridCol w="2519362"/>
                <a:gridCol w="1223963"/>
                <a:gridCol w="1441450"/>
                <a:gridCol w="1871662"/>
                <a:gridCol w="1306513"/>
              </a:tblGrid>
              <a:tr h="647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dirty="0" smtClean="0">
                          <a:ln>
                            <a:noFill/>
                          </a:ln>
                          <a:solidFill>
                            <a:schemeClr val="folHlink"/>
                          </a:solidFill>
                          <a:effectLst/>
                          <a:latin typeface="Arial" charset="0"/>
                        </a:rPr>
                        <a:t>Layer-material</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[kg/m</a:t>
                      </a:r>
                      <a:r>
                        <a:rPr kumimoji="0" lang="it-IT" sz="2000" b="1" i="0" u="none" strike="noStrike" cap="none" normalizeH="0" baseline="30000" smtClean="0">
                          <a:ln>
                            <a:noFill/>
                          </a:ln>
                          <a:solidFill>
                            <a:schemeClr val="folHlink"/>
                          </a:solidFill>
                          <a:effectLst/>
                          <a:latin typeface="Arial" charset="0"/>
                          <a:sym typeface="Symbol" pitchFamily="18" charset="2"/>
                        </a:rPr>
                        <a:t>3</a:t>
                      </a:r>
                      <a:r>
                        <a:rPr kumimoji="0" lang="it-IT" sz="2000" b="1" i="0" u="none" strike="noStrike" cap="none" normalizeH="0" baseline="0" smtClean="0">
                          <a:ln>
                            <a:noFill/>
                          </a:ln>
                          <a:solidFill>
                            <a:schemeClr val="folHlink"/>
                          </a:solidFill>
                          <a:effectLst/>
                          <a:latin typeface="Arial" charset="0"/>
                          <a:sym typeface="Symbol" pitchFamily="18" charset="2"/>
                        </a:rPr>
                        <a:t>]</a:t>
                      </a:r>
                      <a:endParaRPr kumimoji="0" lang="it-IT" sz="2000" b="1" i="0" u="none" strike="noStrike" cap="none" normalizeH="0" baseline="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[m]</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sym typeface="Symbol" pitchFamily="18" charset="2"/>
                        </a:rPr>
                        <a: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sym typeface="Symbol" pitchFamily="18" charset="2"/>
                        </a:rPr>
                        <a:t>[W/</a:t>
                      </a:r>
                      <a:r>
                        <a:rPr kumimoji="0" lang="it-IT" sz="2000" b="1" i="0" u="none" strike="noStrike" cap="none" normalizeH="0" baseline="0" dirty="0" err="1" smtClean="0">
                          <a:ln>
                            <a:noFill/>
                          </a:ln>
                          <a:solidFill>
                            <a:schemeClr val="folHlink"/>
                          </a:solidFill>
                          <a:effectLst/>
                          <a:latin typeface="Arial" charset="0"/>
                          <a:sym typeface="Symbol" pitchFamily="18" charset="2"/>
                        </a:rPr>
                        <a:t>mK</a:t>
                      </a:r>
                      <a:r>
                        <a:rPr kumimoji="0" lang="it-IT" sz="2000" b="1" i="0" u="none" strike="noStrike" cap="none" normalizeH="0" baseline="0" dirty="0" smtClean="0">
                          <a:ln>
                            <a:noFill/>
                          </a:ln>
                          <a:solidFill>
                            <a:schemeClr val="folHlink"/>
                          </a:solidFill>
                          <a:effectLst/>
                          <a:latin typeface="Arial" charset="0"/>
                          <a:sym typeface="Symbol" pitchFamily="18" charset="2"/>
                        </a:rPr>
                        <a:t>]</a:t>
                      </a:r>
                      <a:endParaRPr kumimoji="0" lang="it-IT" sz="2000" b="1" i="0" u="none" strike="noStrike" cap="none" normalizeH="0" baseline="0" dirty="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sym typeface="Symbol" pitchFamily="18" charset="2"/>
                        </a:rPr>
                        <a: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sym typeface="Symbol" pitchFamily="18" charset="2"/>
                        </a:rPr>
                        <a:t>[W/m</a:t>
                      </a:r>
                      <a:r>
                        <a:rPr kumimoji="0" lang="it-IT" sz="2000" b="1" i="0" u="none" strike="noStrike" cap="none" normalizeH="0" baseline="30000" dirty="0" smtClean="0">
                          <a:ln>
                            <a:noFill/>
                          </a:ln>
                          <a:solidFill>
                            <a:schemeClr val="folHlink"/>
                          </a:solidFill>
                          <a:effectLst/>
                          <a:latin typeface="Arial" charset="0"/>
                          <a:sym typeface="Symbol" pitchFamily="18" charset="2"/>
                        </a:rPr>
                        <a:t>2</a:t>
                      </a:r>
                      <a:r>
                        <a:rPr kumimoji="0" lang="it-IT" sz="2000" b="1" i="0" u="none" strike="noStrike" cap="none" normalizeH="0" baseline="0" dirty="0" smtClean="0">
                          <a:ln>
                            <a:noFill/>
                          </a:ln>
                          <a:solidFill>
                            <a:schemeClr val="folHlink"/>
                          </a:solidFill>
                          <a:effectLst/>
                          <a:latin typeface="Arial" charset="0"/>
                          <a:sym typeface="Symbol" pitchFamily="18" charset="2"/>
                        </a:rPr>
                        <a:t>K]</a:t>
                      </a:r>
                      <a:endParaRPr kumimoji="0" lang="it-IT" sz="2000" b="1" i="0" u="none" strike="noStrike" cap="none" normalizeH="0" baseline="0" dirty="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533400" marR="0" lvl="0" indent="-5334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a:tabLst/>
                      </a:pPr>
                      <a:r>
                        <a:rPr kumimoji="0" lang="en-US" sz="2000" b="1" i="0" u="none" strike="noStrike" cap="none" normalizeH="0" baseline="0" noProof="0" dirty="0" smtClean="0">
                          <a:ln>
                            <a:noFill/>
                          </a:ln>
                          <a:solidFill>
                            <a:schemeClr val="folHlink"/>
                          </a:solidFill>
                          <a:effectLst/>
                          <a:latin typeface="Arial" charset="0"/>
                        </a:rPr>
                        <a:t>Internal gypsum plaster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1200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0.35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533400" marR="0" lvl="0" indent="-5334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2"/>
                        <a:tabLst/>
                      </a:pPr>
                      <a:r>
                        <a:rPr kumimoji="0" lang="en-US" sz="2000" b="1" i="0" u="none" strike="noStrike" cap="none" normalizeH="0" baseline="0" noProof="0" dirty="0" smtClean="0">
                          <a:ln>
                            <a:noFill/>
                          </a:ln>
                          <a:solidFill>
                            <a:schemeClr val="folHlink"/>
                          </a:solidFill>
                          <a:effectLst/>
                          <a:latin typeface="Arial" charset="0"/>
                        </a:rPr>
                        <a:t>Concrete with </a:t>
                      </a:r>
                      <a:r>
                        <a:rPr kumimoji="0" lang="en-US" sz="2000" b="1" i="0" u="none" strike="noStrike" kern="1200" cap="none" normalizeH="0" baseline="0" noProof="0" dirty="0" smtClean="0">
                          <a:ln>
                            <a:noFill/>
                          </a:ln>
                          <a:solidFill>
                            <a:schemeClr val="folHlink"/>
                          </a:solidFill>
                          <a:effectLst/>
                          <a:latin typeface="Arial" charset="0"/>
                          <a:ea typeface="+mn-ea"/>
                          <a:cs typeface="+mn-cs"/>
                        </a:rPr>
                        <a:t>expanded</a:t>
                      </a:r>
                      <a:r>
                        <a:rPr kumimoji="0" lang="en-US" sz="2000" b="1" i="0" u="none" strike="noStrike" cap="none" normalizeH="0" baseline="0" noProof="0" dirty="0" smtClean="0">
                          <a:ln>
                            <a:noFill/>
                          </a:ln>
                          <a:solidFill>
                            <a:schemeClr val="folHlink"/>
                          </a:solidFill>
                          <a:effectLst/>
                          <a:latin typeface="Arial" charset="0"/>
                        </a:rPr>
                        <a:t> clay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1700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0.07</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0.75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266700" marR="0" lvl="0" indent="-2667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3"/>
                        <a:tabLst/>
                      </a:pPr>
                      <a:r>
                        <a:rPr kumimoji="0" lang="en-US" sz="2000" b="1" i="0" u="none" strike="noStrike" kern="1200" cap="none" normalizeH="0" baseline="0" noProof="0" dirty="0" smtClean="0">
                          <a:ln>
                            <a:noFill/>
                          </a:ln>
                          <a:solidFill>
                            <a:schemeClr val="folHlink"/>
                          </a:solidFill>
                          <a:effectLst/>
                          <a:latin typeface="Arial" charset="0"/>
                          <a:ea typeface="+mn-ea"/>
                          <a:cs typeface="+mn-cs"/>
                        </a:rPr>
                        <a:t>Space between walls</a:t>
                      </a:r>
                      <a:endParaRPr kumimoji="0" lang="it-IT" sz="2000" b="1" i="0" u="none" strike="noStrike" kern="1200" cap="none" normalizeH="0" baseline="0" noProof="0" dirty="0" smtClean="0">
                        <a:ln>
                          <a:noFill/>
                        </a:ln>
                        <a:solidFill>
                          <a:schemeClr val="folHlink"/>
                        </a:solidFill>
                        <a:effectLst/>
                        <a:latin typeface="Arial" charset="0"/>
                        <a:ea typeface="+mn-ea"/>
                        <a:cs typeface="+mn-cs"/>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6.40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211">
                <a:tc>
                  <a:txBody>
                    <a:bodyPr/>
                    <a:lstStyle/>
                    <a:p>
                      <a:pPr marL="266700" marR="0" lvl="0" indent="-2667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4"/>
                        <a:tabLst/>
                      </a:pPr>
                      <a:r>
                        <a:rPr kumimoji="0" lang="en-US" sz="2000" b="1" i="0" u="none" strike="noStrike" cap="none" normalizeH="0" baseline="0" noProof="0" dirty="0" smtClean="0">
                          <a:ln>
                            <a:noFill/>
                          </a:ln>
                          <a:solidFill>
                            <a:schemeClr val="folHlink"/>
                          </a:solidFill>
                          <a:effectLst/>
                          <a:latin typeface="Arial" charset="0"/>
                        </a:rPr>
                        <a:t>Extruded polystyrene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0.043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266700" marR="0" lvl="0" indent="-2667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5"/>
                        <a:tabLst/>
                        <a:defRPr/>
                      </a:pPr>
                      <a:r>
                        <a:rPr lang="en-US" sz="2000" b="1" dirty="0" smtClean="0">
                          <a:solidFill>
                            <a:schemeClr val="folHlink"/>
                          </a:solidFill>
                          <a:latin typeface="Arial" charset="0"/>
                        </a:rPr>
                        <a:t>Concrete with expanded clay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1700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0.82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266700" marR="0" lvl="0" indent="-2667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6"/>
                        <a:tabLst/>
                        <a:defRPr/>
                      </a:pPr>
                      <a:r>
                        <a:rPr kumimoji="0" lang="en-US" sz="2000" b="1" i="0" u="none" strike="noStrike" cap="none" normalizeH="0" baseline="0" noProof="0" dirty="0" smtClean="0">
                          <a:ln>
                            <a:noFill/>
                          </a:ln>
                          <a:solidFill>
                            <a:schemeClr val="folHlink"/>
                          </a:solidFill>
                          <a:effectLst/>
                          <a:latin typeface="Arial" charset="0"/>
                        </a:rPr>
                        <a:t>External lime and gypsum plaster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1400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0.70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2"/>
          <p:cNvSpPr>
            <a:spLocks noGrp="1" noChangeArrowheads="1"/>
          </p:cNvSpPr>
          <p:nvPr>
            <p:ph type="title"/>
          </p:nvPr>
        </p:nvSpPr>
        <p:spPr bwMode="auto">
          <a:xfrm>
            <a:off x="467544" y="188640"/>
            <a:ext cx="8229600" cy="633413"/>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u="sng" dirty="0" smtClean="0">
                <a:solidFill>
                  <a:schemeClr val="hlink"/>
                </a:solidFill>
                <a:latin typeface="Arial" charset="0"/>
              </a:rPr>
              <a:t>Example 4</a:t>
            </a:r>
            <a:endParaRPr lang="en-US" u="sng" dirty="0" smtClean="0">
              <a:solidFill>
                <a:schemeClr val="hlink"/>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381000" y="879475"/>
          <a:ext cx="8364538" cy="2779713"/>
        </p:xfrm>
        <a:graphic>
          <a:graphicData uri="http://schemas.openxmlformats.org/presentationml/2006/ole">
            <p:oleObj spid="_x0000_s80898" name="Equation" r:id="rId4" imgW="3822480" imgH="1269720" progId="Equation.DSMT4">
              <p:embed/>
            </p:oleObj>
          </a:graphicData>
        </a:graphic>
      </p:graphicFrame>
      <p:sp>
        <p:nvSpPr>
          <p:cNvPr id="5" name="Text Box 3"/>
          <p:cNvSpPr txBox="1">
            <a:spLocks noChangeArrowheads="1"/>
          </p:cNvSpPr>
          <p:nvPr/>
        </p:nvSpPr>
        <p:spPr bwMode="auto">
          <a:xfrm>
            <a:off x="4067175" y="3886200"/>
            <a:ext cx="990600" cy="519113"/>
          </a:xfrm>
          <a:prstGeom prst="rect">
            <a:avLst/>
          </a:prstGeom>
          <a:noFill/>
          <a:ln w="9525">
            <a:noFill/>
            <a:miter lim="800000"/>
            <a:headEnd/>
            <a:tailEnd/>
          </a:ln>
        </p:spPr>
        <p:txBody>
          <a:bodyPr>
            <a:spAutoFit/>
          </a:bodyPr>
          <a:lstStyle/>
          <a:p>
            <a:pPr marL="190500" indent="-190500">
              <a:spcBef>
                <a:spcPct val="50000"/>
              </a:spcBef>
            </a:pPr>
            <a:r>
              <a:rPr lang="it-IT" sz="2800" b="1">
                <a:solidFill>
                  <a:schemeClr val="hlink"/>
                </a:solidFill>
                <a:latin typeface="Arial" charset="0"/>
                <a:sym typeface="Wingdings" pitchFamily="2" charset="2"/>
              </a:rPr>
              <a:t></a:t>
            </a:r>
            <a:endParaRPr lang="it-IT" sz="2800" b="1">
              <a:solidFill>
                <a:schemeClr val="hlink"/>
              </a:solidFill>
              <a:latin typeface="Arial" charset="0"/>
            </a:endParaRPr>
          </a:p>
        </p:txBody>
      </p:sp>
      <p:graphicFrame>
        <p:nvGraphicFramePr>
          <p:cNvPr id="6" name="Object 4"/>
          <p:cNvGraphicFramePr>
            <a:graphicFrameLocks noChangeAspect="1"/>
          </p:cNvGraphicFramePr>
          <p:nvPr/>
        </p:nvGraphicFramePr>
        <p:xfrm>
          <a:off x="2362200" y="4813300"/>
          <a:ext cx="4476750" cy="1041400"/>
        </p:xfrm>
        <a:graphic>
          <a:graphicData uri="http://schemas.openxmlformats.org/presentationml/2006/ole">
            <p:oleObj spid="_x0000_s80899" name="Equation" r:id="rId5" imgW="1688760" imgH="393480" progId="Equation.DSMT4">
              <p:embed/>
            </p:oleObj>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1679575" y="668338"/>
          <a:ext cx="5786438" cy="995362"/>
        </p:xfrm>
        <a:graphic>
          <a:graphicData uri="http://schemas.openxmlformats.org/presentationml/2006/ole">
            <p:oleObj spid="_x0000_s81922" name="Equation" r:id="rId3" imgW="2450880" imgH="419040" progId="Equation.DSMT4">
              <p:embed/>
            </p:oleObj>
          </a:graphicData>
        </a:graphic>
      </p:graphicFrame>
      <p:sp>
        <p:nvSpPr>
          <p:cNvPr id="5" name="Text Box 3"/>
          <p:cNvSpPr txBox="1">
            <a:spLocks noChangeArrowheads="1"/>
          </p:cNvSpPr>
          <p:nvPr/>
        </p:nvSpPr>
        <p:spPr bwMode="auto">
          <a:xfrm>
            <a:off x="4267200" y="1600200"/>
            <a:ext cx="533400" cy="519113"/>
          </a:xfrm>
          <a:prstGeom prst="rect">
            <a:avLst/>
          </a:prstGeom>
          <a:noFill/>
          <a:ln w="9525">
            <a:noFill/>
            <a:miter lim="800000"/>
            <a:headEnd/>
            <a:tailEnd/>
          </a:ln>
        </p:spPr>
        <p:txBody>
          <a:bodyPr>
            <a:spAutoFit/>
          </a:bodyPr>
          <a:lstStyle/>
          <a:p>
            <a:pPr marL="190500" indent="-190500">
              <a:spcBef>
                <a:spcPct val="50000"/>
              </a:spcBef>
            </a:pPr>
            <a:r>
              <a:rPr lang="it-IT" sz="2800" b="1">
                <a:solidFill>
                  <a:schemeClr val="hlink"/>
                </a:solidFill>
                <a:latin typeface="Arial" charset="0"/>
                <a:sym typeface="Wingdings" pitchFamily="2" charset="2"/>
              </a:rPr>
              <a:t></a:t>
            </a:r>
            <a:endParaRPr lang="it-IT" sz="2800" b="1">
              <a:solidFill>
                <a:schemeClr val="hlink"/>
              </a:solidFill>
              <a:latin typeface="Arial" charset="0"/>
            </a:endParaRPr>
          </a:p>
        </p:txBody>
      </p:sp>
      <p:graphicFrame>
        <p:nvGraphicFramePr>
          <p:cNvPr id="6" name="Object 4"/>
          <p:cNvGraphicFramePr>
            <a:graphicFrameLocks noChangeAspect="1"/>
          </p:cNvGraphicFramePr>
          <p:nvPr/>
        </p:nvGraphicFramePr>
        <p:xfrm>
          <a:off x="1905000" y="2501900"/>
          <a:ext cx="5399088" cy="979488"/>
        </p:xfrm>
        <a:graphic>
          <a:graphicData uri="http://schemas.openxmlformats.org/presentationml/2006/ole">
            <p:oleObj spid="_x0000_s81923" name="Equation" r:id="rId4" imgW="2374560" imgH="431640" progId="Equation.DSMT4">
              <p:embed/>
            </p:oleObj>
          </a:graphicData>
        </a:graphic>
      </p:graphicFrame>
      <p:graphicFrame>
        <p:nvGraphicFramePr>
          <p:cNvPr id="7" name="Object 6"/>
          <p:cNvGraphicFramePr>
            <a:graphicFrameLocks noChangeAspect="1"/>
          </p:cNvGraphicFramePr>
          <p:nvPr/>
        </p:nvGraphicFramePr>
        <p:xfrm>
          <a:off x="1905000" y="3949700"/>
          <a:ext cx="5399088" cy="881063"/>
        </p:xfrm>
        <a:graphic>
          <a:graphicData uri="http://schemas.openxmlformats.org/presentationml/2006/ole">
            <p:oleObj spid="_x0000_s81924" name="Equation" r:id="rId5" imgW="2641320" imgH="431640" progId="Equation.DSMT4">
              <p:embed/>
            </p:oleObj>
          </a:graphicData>
        </a:graphic>
      </p:graphicFrame>
      <p:graphicFrame>
        <p:nvGraphicFramePr>
          <p:cNvPr id="8" name="Object 7"/>
          <p:cNvGraphicFramePr>
            <a:graphicFrameLocks noChangeAspect="1"/>
          </p:cNvGraphicFramePr>
          <p:nvPr/>
        </p:nvGraphicFramePr>
        <p:xfrm>
          <a:off x="1905000" y="5321300"/>
          <a:ext cx="5399088" cy="903288"/>
        </p:xfrm>
        <a:graphic>
          <a:graphicData uri="http://schemas.openxmlformats.org/presentationml/2006/ole">
            <p:oleObj spid="_x0000_s81925" name="Equation" r:id="rId6" imgW="2577960" imgH="431640" progId="Equation.DSMT4">
              <p:embed/>
            </p:oleObj>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267200" y="685800"/>
            <a:ext cx="533400" cy="519113"/>
          </a:xfrm>
          <a:prstGeom prst="rect">
            <a:avLst/>
          </a:prstGeom>
          <a:noFill/>
          <a:ln w="9525">
            <a:noFill/>
            <a:miter lim="800000"/>
            <a:headEnd/>
            <a:tailEnd/>
          </a:ln>
        </p:spPr>
        <p:txBody>
          <a:bodyPr>
            <a:spAutoFit/>
          </a:bodyPr>
          <a:lstStyle/>
          <a:p>
            <a:pPr marL="190500" indent="-190500">
              <a:spcBef>
                <a:spcPct val="50000"/>
              </a:spcBef>
            </a:pPr>
            <a:r>
              <a:rPr lang="it-IT" sz="2800" b="1">
                <a:solidFill>
                  <a:schemeClr val="hlink"/>
                </a:solidFill>
                <a:latin typeface="Arial" charset="0"/>
                <a:sym typeface="Wingdings" pitchFamily="2" charset="2"/>
              </a:rPr>
              <a:t></a:t>
            </a:r>
            <a:endParaRPr lang="it-IT" sz="2800" b="1">
              <a:solidFill>
                <a:schemeClr val="hlink"/>
              </a:solidFill>
              <a:latin typeface="Arial" charset="0"/>
            </a:endParaRPr>
          </a:p>
        </p:txBody>
      </p:sp>
      <p:graphicFrame>
        <p:nvGraphicFramePr>
          <p:cNvPr id="5" name="Object 5"/>
          <p:cNvGraphicFramePr>
            <a:graphicFrameLocks noChangeAspect="1"/>
          </p:cNvGraphicFramePr>
          <p:nvPr/>
        </p:nvGraphicFramePr>
        <p:xfrm>
          <a:off x="1905000" y="1371600"/>
          <a:ext cx="5399088" cy="903288"/>
        </p:xfrm>
        <a:graphic>
          <a:graphicData uri="http://schemas.openxmlformats.org/presentationml/2006/ole">
            <p:oleObj spid="_x0000_s82946" name="Equation" r:id="rId3" imgW="2577960" imgH="431640" progId="Equation.DSMT4">
              <p:embed/>
            </p:oleObj>
          </a:graphicData>
        </a:graphic>
      </p:graphicFrame>
      <p:graphicFrame>
        <p:nvGraphicFramePr>
          <p:cNvPr id="6" name="Object 8"/>
          <p:cNvGraphicFramePr>
            <a:graphicFrameLocks noChangeAspect="1"/>
          </p:cNvGraphicFramePr>
          <p:nvPr/>
        </p:nvGraphicFramePr>
        <p:xfrm>
          <a:off x="1905000" y="3962400"/>
          <a:ext cx="5399088" cy="890588"/>
        </p:xfrm>
        <a:graphic>
          <a:graphicData uri="http://schemas.openxmlformats.org/presentationml/2006/ole">
            <p:oleObj spid="_x0000_s82947" name="Equation" r:id="rId4" imgW="2616120" imgH="431640" progId="Equation.DSMT4">
              <p:embed/>
            </p:oleObj>
          </a:graphicData>
        </a:graphic>
      </p:graphicFrame>
      <p:graphicFrame>
        <p:nvGraphicFramePr>
          <p:cNvPr id="7" name="Object 9"/>
          <p:cNvGraphicFramePr>
            <a:graphicFrameLocks noChangeAspect="1"/>
          </p:cNvGraphicFramePr>
          <p:nvPr/>
        </p:nvGraphicFramePr>
        <p:xfrm>
          <a:off x="1905000" y="5281613"/>
          <a:ext cx="5399088" cy="890587"/>
        </p:xfrm>
        <a:graphic>
          <a:graphicData uri="http://schemas.openxmlformats.org/presentationml/2006/ole">
            <p:oleObj spid="_x0000_s82948" name="Equation" r:id="rId5" imgW="2616120" imgH="431640" progId="Equation.DSMT4">
              <p:embed/>
            </p:oleObj>
          </a:graphicData>
        </a:graphic>
      </p:graphicFrame>
      <p:graphicFrame>
        <p:nvGraphicFramePr>
          <p:cNvPr id="8" name="Object 10"/>
          <p:cNvGraphicFramePr>
            <a:graphicFrameLocks noChangeAspect="1"/>
          </p:cNvGraphicFramePr>
          <p:nvPr/>
        </p:nvGraphicFramePr>
        <p:xfrm>
          <a:off x="1905000" y="2667000"/>
          <a:ext cx="5399088" cy="865188"/>
        </p:xfrm>
        <a:graphic>
          <a:graphicData uri="http://schemas.openxmlformats.org/presentationml/2006/ole">
            <p:oleObj spid="_x0000_s82949" name="Equation" r:id="rId6" imgW="2692080" imgH="431640" progId="Equation.DSMT4">
              <p:embed/>
            </p:oleObj>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114800" y="13716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graphicFrame>
        <p:nvGraphicFramePr>
          <p:cNvPr id="6" name="Object 4"/>
          <p:cNvGraphicFramePr>
            <a:graphicFrameLocks noChangeAspect="1"/>
          </p:cNvGraphicFramePr>
          <p:nvPr/>
        </p:nvGraphicFramePr>
        <p:xfrm>
          <a:off x="1966913" y="2022475"/>
          <a:ext cx="5229225" cy="568325"/>
        </p:xfrm>
        <a:graphic>
          <a:graphicData uri="http://schemas.openxmlformats.org/presentationml/2006/ole">
            <p:oleObj spid="_x0000_s83970" name="Equation" r:id="rId3" imgW="2323800" imgH="253800" progId="Equation.DSMT4">
              <p:embed/>
            </p:oleObj>
          </a:graphicData>
        </a:graphic>
      </p:graphicFrame>
      <p:graphicFrame>
        <p:nvGraphicFramePr>
          <p:cNvPr id="7" name="Object 6"/>
          <p:cNvGraphicFramePr>
            <a:graphicFrameLocks noChangeAspect="1"/>
          </p:cNvGraphicFramePr>
          <p:nvPr/>
        </p:nvGraphicFramePr>
        <p:xfrm>
          <a:off x="1966913" y="5376863"/>
          <a:ext cx="5486400" cy="566737"/>
        </p:xfrm>
        <a:graphic>
          <a:graphicData uri="http://schemas.openxmlformats.org/presentationml/2006/ole">
            <p:oleObj spid="_x0000_s83971" name="Equation" r:id="rId4" imgW="2438280" imgH="253800" progId="Equation.DSMT4">
              <p:embed/>
            </p:oleObj>
          </a:graphicData>
        </a:graphic>
      </p:graphicFrame>
      <p:graphicFrame>
        <p:nvGraphicFramePr>
          <p:cNvPr id="8" name="Object 7"/>
          <p:cNvGraphicFramePr>
            <a:graphicFrameLocks noChangeAspect="1"/>
          </p:cNvGraphicFramePr>
          <p:nvPr/>
        </p:nvGraphicFramePr>
        <p:xfrm>
          <a:off x="1966913" y="3090863"/>
          <a:ext cx="5543550" cy="566737"/>
        </p:xfrm>
        <a:graphic>
          <a:graphicData uri="http://schemas.openxmlformats.org/presentationml/2006/ole">
            <p:oleObj spid="_x0000_s83972" name="Equation" r:id="rId5" imgW="2463480" imgH="253800" progId="Equation.DSMT4">
              <p:embed/>
            </p:oleObj>
          </a:graphicData>
        </a:graphic>
      </p:graphicFrame>
      <p:graphicFrame>
        <p:nvGraphicFramePr>
          <p:cNvPr id="9" name="Object 8"/>
          <p:cNvGraphicFramePr>
            <a:graphicFrameLocks noChangeAspect="1"/>
          </p:cNvGraphicFramePr>
          <p:nvPr/>
        </p:nvGraphicFramePr>
        <p:xfrm>
          <a:off x="1966913" y="4232275"/>
          <a:ext cx="5543550" cy="568325"/>
        </p:xfrm>
        <a:graphic>
          <a:graphicData uri="http://schemas.openxmlformats.org/presentationml/2006/ole">
            <p:oleObj spid="_x0000_s83973" name="Equation" r:id="rId6" imgW="2463480" imgH="253800" progId="Equation.DSMT4">
              <p:embed/>
            </p:oleObj>
          </a:graphicData>
        </a:graphic>
      </p:graphicFrame>
      <p:sp>
        <p:nvSpPr>
          <p:cNvPr id="10" name="Text Box 2"/>
          <p:cNvSpPr txBox="1">
            <a:spLocks noChangeArrowheads="1"/>
          </p:cNvSpPr>
          <p:nvPr/>
        </p:nvSpPr>
        <p:spPr bwMode="auto">
          <a:xfrm>
            <a:off x="381000" y="533400"/>
            <a:ext cx="84582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With temperature values known it is possible to evaluate the vapor saturation pressure values</a:t>
            </a:r>
            <a:endParaRPr lang="it-IT" sz="2400" b="1" dirty="0">
              <a:solidFill>
                <a:schemeClr val="folHlink"/>
              </a:solidFill>
              <a:latin typeface="Arial"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114800" y="685800"/>
            <a:ext cx="990600" cy="457200"/>
          </a:xfrm>
          <a:prstGeom prst="rect">
            <a:avLst/>
          </a:prstGeom>
          <a:noFill/>
          <a:ln w="9525">
            <a:noFill/>
            <a:miter lim="800000"/>
            <a:headEnd/>
            <a:tailEnd/>
          </a:ln>
        </p:spPr>
        <p:txBody>
          <a:bodyPr>
            <a:spAutoFit/>
          </a:bodyPr>
          <a:lstStyle/>
          <a:p>
            <a:pPr marL="190500" indent="-190500" algn="ctr">
              <a:spcBef>
                <a:spcPct val="50000"/>
              </a:spcBef>
            </a:pPr>
            <a:r>
              <a:rPr lang="it-IT" sz="2400" b="1" dirty="0">
                <a:solidFill>
                  <a:schemeClr val="hlink"/>
                </a:solidFill>
                <a:latin typeface="Arial" charset="0"/>
                <a:sym typeface="Wingdings" pitchFamily="2" charset="2"/>
              </a:rPr>
              <a:t></a:t>
            </a:r>
            <a:endParaRPr lang="it-IT" sz="2400" b="1" dirty="0">
              <a:solidFill>
                <a:schemeClr val="hlink"/>
              </a:solidFill>
              <a:latin typeface="Arial" charset="0"/>
            </a:endParaRPr>
          </a:p>
        </p:txBody>
      </p:sp>
      <p:graphicFrame>
        <p:nvGraphicFramePr>
          <p:cNvPr id="5" name="Object 5"/>
          <p:cNvGraphicFramePr>
            <a:graphicFrameLocks noChangeAspect="1"/>
          </p:cNvGraphicFramePr>
          <p:nvPr/>
        </p:nvGraphicFramePr>
        <p:xfrm>
          <a:off x="2000250" y="5680075"/>
          <a:ext cx="5200650" cy="568325"/>
        </p:xfrm>
        <a:graphic>
          <a:graphicData uri="http://schemas.openxmlformats.org/presentationml/2006/ole">
            <p:oleObj spid="_x0000_s84994" name="Equation" r:id="rId3" imgW="2311200" imgH="253800" progId="Equation.DSMT4">
              <p:embed/>
            </p:oleObj>
          </a:graphicData>
        </a:graphic>
      </p:graphicFrame>
      <p:graphicFrame>
        <p:nvGraphicFramePr>
          <p:cNvPr id="6" name="Object 9"/>
          <p:cNvGraphicFramePr>
            <a:graphicFrameLocks noChangeAspect="1"/>
          </p:cNvGraphicFramePr>
          <p:nvPr/>
        </p:nvGraphicFramePr>
        <p:xfrm>
          <a:off x="2000250" y="1524000"/>
          <a:ext cx="5543550" cy="566738"/>
        </p:xfrm>
        <a:graphic>
          <a:graphicData uri="http://schemas.openxmlformats.org/presentationml/2006/ole">
            <p:oleObj spid="_x0000_s84995" name="Equation" r:id="rId4" imgW="2463480" imgH="253800" progId="Equation.DSMT4">
              <p:embed/>
            </p:oleObj>
          </a:graphicData>
        </a:graphic>
      </p:graphicFrame>
      <p:graphicFrame>
        <p:nvGraphicFramePr>
          <p:cNvPr id="7" name="Object 10"/>
          <p:cNvGraphicFramePr>
            <a:graphicFrameLocks noChangeAspect="1"/>
          </p:cNvGraphicFramePr>
          <p:nvPr/>
        </p:nvGraphicFramePr>
        <p:xfrm>
          <a:off x="2000250" y="2514600"/>
          <a:ext cx="5429250" cy="628650"/>
        </p:xfrm>
        <a:graphic>
          <a:graphicData uri="http://schemas.openxmlformats.org/presentationml/2006/ole">
            <p:oleObj spid="_x0000_s84996" name="Equation" r:id="rId5" imgW="2412720" imgH="279360" progId="Equation.DSMT4">
              <p:embed/>
            </p:oleObj>
          </a:graphicData>
        </a:graphic>
      </p:graphicFrame>
      <p:graphicFrame>
        <p:nvGraphicFramePr>
          <p:cNvPr id="8" name="Object 11"/>
          <p:cNvGraphicFramePr>
            <a:graphicFrameLocks noChangeAspect="1"/>
          </p:cNvGraphicFramePr>
          <p:nvPr/>
        </p:nvGraphicFramePr>
        <p:xfrm>
          <a:off x="2000250" y="3581400"/>
          <a:ext cx="5429250" cy="628650"/>
        </p:xfrm>
        <a:graphic>
          <a:graphicData uri="http://schemas.openxmlformats.org/presentationml/2006/ole">
            <p:oleObj spid="_x0000_s84997" name="Equation" r:id="rId6" imgW="2412720" imgH="279360" progId="Equation.DSMT4">
              <p:embed/>
            </p:oleObj>
          </a:graphicData>
        </a:graphic>
      </p:graphicFrame>
      <p:graphicFrame>
        <p:nvGraphicFramePr>
          <p:cNvPr id="9" name="Object 12"/>
          <p:cNvGraphicFramePr>
            <a:graphicFrameLocks noChangeAspect="1"/>
          </p:cNvGraphicFramePr>
          <p:nvPr/>
        </p:nvGraphicFramePr>
        <p:xfrm>
          <a:off x="2000250" y="4648200"/>
          <a:ext cx="5400675" cy="568325"/>
        </p:xfrm>
        <a:graphic>
          <a:graphicData uri="http://schemas.openxmlformats.org/presentationml/2006/ole">
            <p:oleObj spid="_x0000_s84998" name="Equation" r:id="rId7" imgW="2400120" imgH="253800" progId="Equation.DSMT4">
              <p:embed/>
            </p:oleObj>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2819400" y="3352800"/>
            <a:ext cx="838200" cy="152400"/>
          </a:xfrm>
          <a:prstGeom prst="rightArrow">
            <a:avLst>
              <a:gd name="adj1" fmla="val 50000"/>
              <a:gd name="adj2" fmla="val 137500"/>
            </a:avLst>
          </a:prstGeom>
          <a:solidFill>
            <a:schemeClr val="hlink"/>
          </a:solidFill>
          <a:ln w="9525">
            <a:solidFill>
              <a:schemeClr val="tx1"/>
            </a:solidFill>
            <a:miter lim="800000"/>
            <a:headEnd/>
            <a:tailEnd/>
          </a:ln>
        </p:spPr>
        <p:txBody>
          <a:bodyPr wrap="none" anchor="ctr"/>
          <a:lstStyle/>
          <a:p>
            <a:endParaRPr lang="it-IT"/>
          </a:p>
        </p:txBody>
      </p:sp>
      <p:sp>
        <p:nvSpPr>
          <p:cNvPr id="6" name="AutoShape 4"/>
          <p:cNvSpPr>
            <a:spLocks noChangeArrowheads="1"/>
          </p:cNvSpPr>
          <p:nvPr/>
        </p:nvSpPr>
        <p:spPr bwMode="auto">
          <a:xfrm rot="3610724">
            <a:off x="5187950" y="3962400"/>
            <a:ext cx="152400" cy="1143000"/>
          </a:xfrm>
          <a:prstGeom prst="downArrow">
            <a:avLst>
              <a:gd name="adj1" fmla="val 50000"/>
              <a:gd name="adj2" fmla="val 187500"/>
            </a:avLst>
          </a:prstGeom>
          <a:solidFill>
            <a:schemeClr val="hlink"/>
          </a:solidFill>
          <a:ln w="9525">
            <a:solidFill>
              <a:schemeClr val="tx1"/>
            </a:solidFill>
            <a:miter lim="800000"/>
            <a:headEnd/>
            <a:tailEnd/>
          </a:ln>
        </p:spPr>
        <p:txBody>
          <a:bodyPr wrap="none" anchor="ctr"/>
          <a:lstStyle/>
          <a:p>
            <a:endParaRPr lang="it-IT"/>
          </a:p>
        </p:txBody>
      </p:sp>
      <p:graphicFrame>
        <p:nvGraphicFramePr>
          <p:cNvPr id="7" name="Object 5"/>
          <p:cNvGraphicFramePr>
            <a:graphicFrameLocks noChangeAspect="1"/>
          </p:cNvGraphicFramePr>
          <p:nvPr/>
        </p:nvGraphicFramePr>
        <p:xfrm>
          <a:off x="228600" y="2970213"/>
          <a:ext cx="2519363" cy="949325"/>
        </p:xfrm>
        <a:graphic>
          <a:graphicData uri="http://schemas.openxmlformats.org/presentationml/2006/ole">
            <p:oleObj spid="_x0000_s86018" name="Equation" r:id="rId3" imgW="1346040" imgH="507960" progId="Equation.DSMT4">
              <p:embed/>
            </p:oleObj>
          </a:graphicData>
        </a:graphic>
      </p:graphicFrame>
      <p:graphicFrame>
        <p:nvGraphicFramePr>
          <p:cNvPr id="8" name="Object 6"/>
          <p:cNvGraphicFramePr>
            <a:graphicFrameLocks noChangeAspect="1"/>
          </p:cNvGraphicFramePr>
          <p:nvPr/>
        </p:nvGraphicFramePr>
        <p:xfrm>
          <a:off x="3929063" y="2970213"/>
          <a:ext cx="5086350" cy="944562"/>
        </p:xfrm>
        <a:graphic>
          <a:graphicData uri="http://schemas.openxmlformats.org/presentationml/2006/ole">
            <p:oleObj spid="_x0000_s86019" name="Equation" r:id="rId4" imgW="2730240" imgH="507960" progId="Equation.DSMT4">
              <p:embed/>
            </p:oleObj>
          </a:graphicData>
        </a:graphic>
      </p:graphicFrame>
      <p:graphicFrame>
        <p:nvGraphicFramePr>
          <p:cNvPr id="9" name="Object 7"/>
          <p:cNvGraphicFramePr>
            <a:graphicFrameLocks noChangeAspect="1"/>
          </p:cNvGraphicFramePr>
          <p:nvPr/>
        </p:nvGraphicFramePr>
        <p:xfrm>
          <a:off x="1736725" y="5257800"/>
          <a:ext cx="5789613" cy="568325"/>
        </p:xfrm>
        <a:graphic>
          <a:graphicData uri="http://schemas.openxmlformats.org/presentationml/2006/ole">
            <p:oleObj spid="_x0000_s86020" name="Equation" r:id="rId5" imgW="2323800" imgH="228600" progId="Equation.DSMT4">
              <p:embed/>
            </p:oleObj>
          </a:graphicData>
        </a:graphic>
      </p:graphicFrame>
      <p:sp>
        <p:nvSpPr>
          <p:cNvPr id="10" name="Text Box 2"/>
          <p:cNvSpPr txBox="1">
            <a:spLocks noChangeArrowheads="1"/>
          </p:cNvSpPr>
          <p:nvPr/>
        </p:nvSpPr>
        <p:spPr bwMode="auto">
          <a:xfrm>
            <a:off x="914400" y="762000"/>
            <a:ext cx="7391400" cy="1569660"/>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Due to the difference of temperature and relative humidity between internal and external environment there is a difference between the water vapor partial pressures:</a:t>
            </a:r>
            <a:endParaRPr lang="it-IT" sz="2400" b="1" dirty="0">
              <a:solidFill>
                <a:schemeClr val="folHlink"/>
              </a:solidFill>
              <a:latin typeface="Arial"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2987675" y="476250"/>
            <a:ext cx="3168650" cy="633413"/>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it-IT" sz="3600" u="sng" smtClean="0">
                <a:solidFill>
                  <a:schemeClr val="hlink"/>
                </a:solidFill>
                <a:latin typeface="Arial" charset="0"/>
              </a:rPr>
              <a:t>Esempio 4</a:t>
            </a:r>
            <a:endParaRPr lang="it-IT" u="sng" smtClean="0">
              <a:solidFill>
                <a:schemeClr val="hlink"/>
              </a:solidFill>
            </a:endParaRPr>
          </a:p>
        </p:txBody>
      </p:sp>
      <p:graphicFrame>
        <p:nvGraphicFramePr>
          <p:cNvPr id="5" name="Group 117"/>
          <p:cNvGraphicFramePr>
            <a:graphicFrameLocks noGrp="1"/>
          </p:cNvGraphicFramePr>
          <p:nvPr>
            <p:ph idx="1"/>
          </p:nvPr>
        </p:nvGraphicFramePr>
        <p:xfrm>
          <a:off x="312738" y="1268413"/>
          <a:ext cx="8435975" cy="5095881"/>
        </p:xfrm>
        <a:graphic>
          <a:graphicData uri="http://schemas.openxmlformats.org/drawingml/2006/table">
            <a:tbl>
              <a:tblPr/>
              <a:tblGrid>
                <a:gridCol w="3241675"/>
                <a:gridCol w="1655762"/>
                <a:gridCol w="1641475"/>
                <a:gridCol w="1897063"/>
              </a:tblGrid>
              <a:tr h="647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dirty="0" smtClean="0">
                          <a:ln>
                            <a:noFill/>
                          </a:ln>
                          <a:solidFill>
                            <a:schemeClr val="folHlink"/>
                          </a:solidFill>
                          <a:effectLst/>
                          <a:latin typeface="Arial" charset="0"/>
                        </a:rPr>
                        <a:t>Layer-material</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[kg/m</a:t>
                      </a:r>
                      <a:r>
                        <a:rPr kumimoji="0" lang="it-IT" sz="2000" b="1" i="0" u="none" strike="noStrike" cap="none" normalizeH="0" baseline="30000" smtClean="0">
                          <a:ln>
                            <a:noFill/>
                          </a:ln>
                          <a:solidFill>
                            <a:schemeClr val="folHlink"/>
                          </a:solidFill>
                          <a:effectLst/>
                          <a:latin typeface="Arial" charset="0"/>
                          <a:sym typeface="Symbol" pitchFamily="18" charset="2"/>
                        </a:rPr>
                        <a:t>3</a:t>
                      </a:r>
                      <a:r>
                        <a:rPr kumimoji="0" lang="it-IT" sz="2000" b="1" i="0" u="none" strike="noStrike" cap="none" normalizeH="0" baseline="0" smtClean="0">
                          <a:ln>
                            <a:noFill/>
                          </a:ln>
                          <a:solidFill>
                            <a:schemeClr val="folHlink"/>
                          </a:solidFill>
                          <a:effectLst/>
                          <a:latin typeface="Arial" charset="0"/>
                          <a:sym typeface="Symbol" pitchFamily="18" charset="2"/>
                        </a:rPr>
                        <a:t>]</a:t>
                      </a:r>
                      <a:endParaRPr kumimoji="0" lang="it-IT" sz="2000" b="1" i="0" u="none" strike="noStrike" cap="none" normalizeH="0" baseline="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[m]</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sym typeface="Symbol" pitchFamily="18" charset="2"/>
                        </a:rPr>
                        <a:t></a:t>
                      </a:r>
                      <a:r>
                        <a:rPr kumimoji="0" lang="it-IT" sz="2000" b="1" i="0" u="none" strike="noStrike" cap="none" normalizeH="0" baseline="-25000" dirty="0" smtClean="0">
                          <a:ln>
                            <a:noFill/>
                          </a:ln>
                          <a:solidFill>
                            <a:schemeClr val="folHlink"/>
                          </a:solidFill>
                          <a:effectLst/>
                          <a:latin typeface="Arial" charset="0"/>
                          <a:sym typeface="Symbol" pitchFamily="18" charset="2"/>
                        </a:rPr>
                        <a:t>a</a:t>
                      </a:r>
                      <a:endParaRPr kumimoji="0" lang="it-IT" sz="2000" b="1" i="0" u="none" strike="noStrike" cap="none" normalizeH="0" baseline="0" dirty="0" smtClean="0">
                        <a:ln>
                          <a:noFill/>
                        </a:ln>
                        <a:solidFill>
                          <a:schemeClr val="folHlink"/>
                        </a:solidFill>
                        <a:effectLst/>
                        <a:latin typeface="Arial" charset="0"/>
                        <a:sym typeface="Symbol" pitchFamily="18" charset="2"/>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sym typeface="Symbol" pitchFamily="18" charset="2"/>
                        </a:rPr>
                        <a:t>[kg/s m Pa]</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533400" marR="0" lvl="0" indent="-5334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a:tabLst/>
                      </a:pPr>
                      <a:r>
                        <a:rPr kumimoji="0" lang="en-US" sz="2000" b="1" i="0" u="none" strike="noStrike" cap="none" normalizeH="0" baseline="0" noProof="0" dirty="0" smtClean="0">
                          <a:ln>
                            <a:noFill/>
                          </a:ln>
                          <a:solidFill>
                            <a:schemeClr val="folHlink"/>
                          </a:solidFill>
                          <a:effectLst/>
                          <a:latin typeface="Arial" charset="0"/>
                        </a:rPr>
                        <a:t>Internal gypsum plaster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1200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18*10</a:t>
                      </a:r>
                      <a:r>
                        <a:rPr kumimoji="0" lang="it-IT" sz="2000" b="1" i="0" u="none" strike="noStrike" cap="none" normalizeH="0" baseline="30000" dirty="0" smtClean="0">
                          <a:ln>
                            <a:noFill/>
                          </a:ln>
                          <a:solidFill>
                            <a:schemeClr val="folHlink"/>
                          </a:solidFill>
                          <a:effectLst/>
                          <a:latin typeface="Arial" charset="0"/>
                        </a:rPr>
                        <a:t>-12</a:t>
                      </a:r>
                      <a:endParaRPr kumimoji="0" lang="it-IT" sz="2000" b="1" i="0" u="none" strike="noStrike" cap="none" normalizeH="0" baseline="0" dirty="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533400" marR="0" lvl="0" indent="-5334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2"/>
                        <a:tabLst/>
                      </a:pPr>
                      <a:r>
                        <a:rPr kumimoji="0" lang="en-US" sz="2000" b="1" i="0" u="none" strike="noStrike" cap="none" normalizeH="0" baseline="0" noProof="0" dirty="0" smtClean="0">
                          <a:ln>
                            <a:noFill/>
                          </a:ln>
                          <a:solidFill>
                            <a:schemeClr val="folHlink"/>
                          </a:solidFill>
                          <a:effectLst/>
                          <a:latin typeface="Arial" charset="0"/>
                        </a:rPr>
                        <a:t>Concrete with </a:t>
                      </a:r>
                      <a:r>
                        <a:rPr kumimoji="0" lang="en-US" sz="2000" b="1" i="0" u="none" strike="noStrike" kern="1200" cap="none" normalizeH="0" baseline="0" noProof="0" dirty="0" smtClean="0">
                          <a:ln>
                            <a:noFill/>
                          </a:ln>
                          <a:solidFill>
                            <a:schemeClr val="folHlink"/>
                          </a:solidFill>
                          <a:effectLst/>
                          <a:latin typeface="Arial" charset="0"/>
                          <a:ea typeface="+mn-ea"/>
                          <a:cs typeface="+mn-cs"/>
                        </a:rPr>
                        <a:t>expanded</a:t>
                      </a:r>
                      <a:r>
                        <a:rPr kumimoji="0" lang="en-US" sz="2000" b="1" i="0" u="none" strike="noStrike" cap="none" normalizeH="0" baseline="0" noProof="0" dirty="0" smtClean="0">
                          <a:ln>
                            <a:noFill/>
                          </a:ln>
                          <a:solidFill>
                            <a:schemeClr val="folHlink"/>
                          </a:solidFill>
                          <a:effectLst/>
                          <a:latin typeface="Arial" charset="0"/>
                        </a:rPr>
                        <a:t> clay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1700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0.07</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18*10</a:t>
                      </a:r>
                      <a:r>
                        <a:rPr kumimoji="0" lang="it-IT" sz="2000" b="1" i="0" u="none" strike="noStrike" cap="none" normalizeH="0" baseline="30000" dirty="0" smtClean="0">
                          <a:ln>
                            <a:noFill/>
                          </a:ln>
                          <a:solidFill>
                            <a:schemeClr val="folHlink"/>
                          </a:solidFill>
                          <a:effectLst/>
                          <a:latin typeface="Arial" charset="0"/>
                        </a:rPr>
                        <a:t>-12</a:t>
                      </a:r>
                      <a:endParaRPr kumimoji="0" lang="it-IT" sz="2000" b="1" i="0" u="none" strike="noStrike" cap="none" normalizeH="0" baseline="0" dirty="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266700" marR="0" lvl="0" indent="-2667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3"/>
                        <a:tabLst/>
                      </a:pPr>
                      <a:r>
                        <a:rPr kumimoji="0" lang="en-US" sz="2000" b="1" i="0" u="none" strike="noStrike" kern="1200" cap="none" normalizeH="0" baseline="0" noProof="0" dirty="0" smtClean="0">
                          <a:ln>
                            <a:noFill/>
                          </a:ln>
                          <a:solidFill>
                            <a:schemeClr val="folHlink"/>
                          </a:solidFill>
                          <a:effectLst/>
                          <a:latin typeface="Arial" charset="0"/>
                          <a:ea typeface="+mn-ea"/>
                          <a:cs typeface="+mn-cs"/>
                        </a:rPr>
                        <a:t>Space between walls</a:t>
                      </a:r>
                      <a:endParaRPr kumimoji="0" lang="it-IT" sz="2000" b="1" i="0" u="none" strike="noStrike" kern="1200" cap="none" normalizeH="0" baseline="0" noProof="0" dirty="0" smtClean="0">
                        <a:ln>
                          <a:noFill/>
                        </a:ln>
                        <a:solidFill>
                          <a:schemeClr val="folHlink"/>
                        </a:solidFill>
                        <a:effectLst/>
                        <a:latin typeface="Arial" charset="0"/>
                        <a:ea typeface="+mn-ea"/>
                        <a:cs typeface="+mn-cs"/>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193*10</a:t>
                      </a:r>
                      <a:r>
                        <a:rPr kumimoji="0" lang="it-IT" sz="2000" b="1" i="0" u="none" strike="noStrike" cap="none" normalizeH="0" baseline="30000" dirty="0" smtClean="0">
                          <a:ln>
                            <a:noFill/>
                          </a:ln>
                          <a:solidFill>
                            <a:schemeClr val="folHlink"/>
                          </a:solidFill>
                          <a:effectLst/>
                          <a:latin typeface="Arial" charset="0"/>
                        </a:rPr>
                        <a:t>-12</a:t>
                      </a:r>
                      <a:endParaRPr kumimoji="0" lang="it-IT" sz="2000" b="1" i="0" u="none" strike="noStrike" cap="none" normalizeH="0" baseline="0" dirty="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266700" marR="0" lvl="0" indent="-2667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4"/>
                        <a:tabLst/>
                      </a:pPr>
                      <a:r>
                        <a:rPr kumimoji="0" lang="en-US" sz="2000" b="1" i="0" u="none" strike="noStrike" cap="none" normalizeH="0" baseline="0" noProof="0" dirty="0" smtClean="0">
                          <a:ln>
                            <a:noFill/>
                          </a:ln>
                          <a:solidFill>
                            <a:schemeClr val="folHlink"/>
                          </a:solidFill>
                          <a:effectLst/>
                          <a:latin typeface="Arial" charset="0"/>
                        </a:rPr>
                        <a:t>Extruded polystyrene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2.2*10</a:t>
                      </a:r>
                      <a:r>
                        <a:rPr kumimoji="0" lang="it-IT" sz="2000" b="1" i="0" u="none" strike="noStrike" cap="none" normalizeH="0" baseline="30000" dirty="0" smtClean="0">
                          <a:ln>
                            <a:noFill/>
                          </a:ln>
                          <a:solidFill>
                            <a:schemeClr val="folHlink"/>
                          </a:solidFill>
                          <a:effectLst/>
                          <a:latin typeface="Arial" charset="0"/>
                        </a:rPr>
                        <a:t>-12</a:t>
                      </a:r>
                      <a:endParaRPr kumimoji="0" lang="it-IT" sz="2000" b="1" i="0" u="none" strike="noStrike" cap="none" normalizeH="0" baseline="0" dirty="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266700" marR="0" lvl="0" indent="-2667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5"/>
                        <a:tabLst/>
                        <a:defRPr/>
                      </a:pPr>
                      <a:r>
                        <a:rPr lang="en-US" sz="2000" b="1" dirty="0" smtClean="0">
                          <a:solidFill>
                            <a:schemeClr val="folHlink"/>
                          </a:solidFill>
                          <a:latin typeface="Arial" charset="0"/>
                        </a:rPr>
                        <a:t>Concrete with expanded clay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1700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latin typeface="Arial" charset="0"/>
                        </a:rPr>
                        <a:t>36*10</a:t>
                      </a:r>
                      <a:r>
                        <a:rPr kumimoji="0" lang="it-IT" sz="2000" b="1" i="0" u="none" strike="noStrike" cap="none" normalizeH="0" baseline="30000" dirty="0" smtClean="0">
                          <a:ln>
                            <a:noFill/>
                          </a:ln>
                          <a:solidFill>
                            <a:schemeClr val="folHlink"/>
                          </a:solidFill>
                          <a:effectLst/>
                          <a:latin typeface="Arial" charset="0"/>
                        </a:rPr>
                        <a:t>-12</a:t>
                      </a:r>
                      <a:endParaRPr kumimoji="0" lang="it-IT" sz="2000" b="1" i="0" u="none" strike="noStrike" cap="none" normalizeH="0" baseline="0" dirty="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625">
                <a:tc>
                  <a:txBody>
                    <a:bodyPr/>
                    <a:lstStyle/>
                    <a:p>
                      <a:pPr marL="266700" marR="0" lvl="0" indent="-2667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6"/>
                        <a:tabLst/>
                        <a:defRPr/>
                      </a:pPr>
                      <a:r>
                        <a:rPr kumimoji="0" lang="en-US" sz="2000" b="1" i="0" u="none" strike="noStrike" cap="none" normalizeH="0" baseline="0" noProof="0" dirty="0" smtClean="0">
                          <a:ln>
                            <a:noFill/>
                          </a:ln>
                          <a:solidFill>
                            <a:schemeClr val="folHlink"/>
                          </a:solidFill>
                          <a:effectLst/>
                          <a:latin typeface="Arial" charset="0"/>
                        </a:rPr>
                        <a:t>External lime and gypsum plaster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Arial" charset="0"/>
                        </a:rPr>
                        <a:t>1400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Arial" charset="0"/>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it-IT" sz="20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Arial" charset="0"/>
                        </a:rPr>
                        <a:t>18*10</a:t>
                      </a:r>
                      <a:r>
                        <a:rPr kumimoji="0" lang="it-IT" sz="2000" b="1" i="0" u="none" strike="noStrike" cap="none" normalizeH="0" baseline="30000" dirty="0" smtClean="0">
                          <a:ln>
                            <a:noFill/>
                          </a:ln>
                          <a:solidFill>
                            <a:schemeClr val="folHlink"/>
                          </a:solidFill>
                          <a:effectLst>
                            <a:outerShdw blurRad="38100" dist="38100" dir="2700000" algn="tl">
                              <a:srgbClr val="000000">
                                <a:alpha val="43137"/>
                              </a:srgbClr>
                            </a:outerShdw>
                          </a:effectLst>
                          <a:latin typeface="Arial" charset="0"/>
                        </a:rPr>
                        <a:t>-12</a:t>
                      </a:r>
                      <a:endParaRPr kumimoji="0" lang="it-IT" sz="20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it-IT" sz="20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628650"/>
            <a:ext cx="8229600" cy="66675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it-IT" sz="3600" b="1" dirty="0" smtClean="0">
                <a:solidFill>
                  <a:schemeClr val="hlink"/>
                </a:solidFill>
                <a:latin typeface="Arial" charset="0"/>
              </a:rPr>
              <a:t>VAPOR DIFFUSION</a:t>
            </a:r>
            <a:endParaRPr lang="it-IT" sz="3600" b="1" dirty="0" smtClean="0">
              <a:solidFill>
                <a:schemeClr val="bg2"/>
              </a:solidFill>
              <a:latin typeface="Arial" charset="0"/>
            </a:endParaRPr>
          </a:p>
        </p:txBody>
      </p:sp>
      <p:sp>
        <p:nvSpPr>
          <p:cNvPr id="5" name="Text Box 3"/>
          <p:cNvSpPr txBox="1">
            <a:spLocks noChangeArrowheads="1"/>
          </p:cNvSpPr>
          <p:nvPr/>
        </p:nvSpPr>
        <p:spPr bwMode="auto">
          <a:xfrm>
            <a:off x="467544" y="1484784"/>
            <a:ext cx="8305800" cy="1384995"/>
          </a:xfrm>
          <a:prstGeom prst="rect">
            <a:avLst/>
          </a:prstGeom>
          <a:noFill/>
          <a:ln w="31750">
            <a:noFill/>
            <a:miter lim="800000"/>
            <a:headEnd/>
            <a:tailEnd/>
          </a:ln>
        </p:spPr>
        <p:txBody>
          <a:bodyPr>
            <a:spAutoFit/>
          </a:bodyPr>
          <a:lstStyle/>
          <a:p>
            <a:pPr>
              <a:buClr>
                <a:schemeClr val="hlink"/>
              </a:buClr>
              <a:buFont typeface="Wingdings" pitchFamily="2" charset="2"/>
              <a:buNone/>
            </a:pPr>
            <a:r>
              <a:rPr lang="en-US" sz="2800" b="1" dirty="0" smtClean="0">
                <a:solidFill>
                  <a:schemeClr val="folHlink"/>
                </a:solidFill>
                <a:latin typeface="Arial" charset="0"/>
              </a:rPr>
              <a:t>Vapor mass transfer in a medium or between several media in physical contact, due to a non-uniform pressure distribution</a:t>
            </a:r>
          </a:p>
        </p:txBody>
      </p:sp>
      <p:sp>
        <p:nvSpPr>
          <p:cNvPr id="6" name="Text Box 10"/>
          <p:cNvSpPr txBox="1">
            <a:spLocks noChangeArrowheads="1"/>
          </p:cNvSpPr>
          <p:nvPr/>
        </p:nvSpPr>
        <p:spPr bwMode="auto">
          <a:xfrm>
            <a:off x="2699792" y="2852936"/>
            <a:ext cx="3816350" cy="1323439"/>
          </a:xfrm>
          <a:prstGeom prst="rect">
            <a:avLst/>
          </a:prstGeom>
          <a:noFill/>
          <a:ln w="9525">
            <a:noFill/>
            <a:miter lim="800000"/>
            <a:headEnd/>
            <a:tailEnd/>
          </a:ln>
          <a:effectLst/>
        </p:spPr>
        <p:txBody>
          <a:bodyPr>
            <a:spAutoFit/>
          </a:bodyPr>
          <a:lstStyle/>
          <a:p>
            <a:pPr algn="ctr">
              <a:spcBef>
                <a:spcPct val="50000"/>
              </a:spcBef>
              <a:defRPr/>
            </a:pPr>
            <a:r>
              <a:rPr lang="it-IT" sz="3200" b="1" dirty="0" err="1" smtClean="0">
                <a:solidFill>
                  <a:schemeClr val="hlink"/>
                </a:solidFill>
                <a:effectLst>
                  <a:outerShdw blurRad="38100" dist="38100" dir="2700000" algn="tl">
                    <a:srgbClr val="000000"/>
                  </a:outerShdw>
                </a:effectLst>
                <a:latin typeface="Arial" charset="0"/>
              </a:rPr>
              <a:t>Darcy</a:t>
            </a:r>
            <a:r>
              <a:rPr lang="it-IT" sz="3200" b="1" dirty="0" smtClean="0">
                <a:solidFill>
                  <a:schemeClr val="hlink"/>
                </a:solidFill>
                <a:effectLst>
                  <a:outerShdw blurRad="38100" dist="38100" dir="2700000" algn="tl">
                    <a:srgbClr val="000000"/>
                  </a:outerShdw>
                </a:effectLst>
                <a:latin typeface="Arial" charset="0"/>
              </a:rPr>
              <a:t> </a:t>
            </a:r>
            <a:r>
              <a:rPr lang="it-IT" sz="3200" b="1" dirty="0" err="1" smtClean="0">
                <a:solidFill>
                  <a:schemeClr val="hlink"/>
                </a:solidFill>
                <a:effectLst>
                  <a:outerShdw blurRad="38100" dist="38100" dir="2700000" algn="tl">
                    <a:srgbClr val="000000"/>
                  </a:outerShdw>
                </a:effectLst>
                <a:latin typeface="Arial" charset="0"/>
              </a:rPr>
              <a:t>Law</a:t>
            </a:r>
            <a:endParaRPr lang="it-IT" sz="3200" b="1" dirty="0" smtClean="0">
              <a:solidFill>
                <a:schemeClr val="hlink"/>
              </a:solidFill>
              <a:effectLst>
                <a:outerShdw blurRad="38100" dist="38100" dir="2700000" algn="tl">
                  <a:srgbClr val="000000"/>
                </a:outerShdw>
              </a:effectLst>
              <a:latin typeface="Arial" charset="0"/>
            </a:endParaRPr>
          </a:p>
          <a:p>
            <a:pPr algn="ctr">
              <a:spcBef>
                <a:spcPct val="50000"/>
              </a:spcBef>
              <a:defRPr/>
            </a:pPr>
            <a:r>
              <a:rPr lang="it-IT" sz="3200" b="1" dirty="0" smtClean="0">
                <a:solidFill>
                  <a:schemeClr val="hlink"/>
                </a:solidFill>
                <a:effectLst>
                  <a:outerShdw blurRad="38100" dist="38100" dir="2700000" algn="tl">
                    <a:srgbClr val="000000"/>
                  </a:outerShdw>
                </a:effectLst>
                <a:latin typeface="Arial" charset="0"/>
                <a:sym typeface="Symbol" pitchFamily="18" charset="2"/>
              </a:rPr>
              <a:t></a:t>
            </a:r>
            <a:endParaRPr lang="it-IT" sz="3200" b="1" dirty="0">
              <a:solidFill>
                <a:schemeClr val="hlink"/>
              </a:solidFill>
              <a:effectLst>
                <a:outerShdw blurRad="38100" dist="38100" dir="2700000" algn="tl">
                  <a:srgbClr val="000000"/>
                </a:outerShdw>
              </a:effectLst>
              <a:latin typeface="Arial" charset="0"/>
              <a:sym typeface="Symbol" pitchFamily="18" charset="2"/>
            </a:endParaRPr>
          </a:p>
        </p:txBody>
      </p:sp>
      <p:graphicFrame>
        <p:nvGraphicFramePr>
          <p:cNvPr id="7" name="Object 11"/>
          <p:cNvGraphicFramePr>
            <a:graphicFrameLocks noChangeAspect="1"/>
          </p:cNvGraphicFramePr>
          <p:nvPr>
            <p:ph sz="half" idx="4294967295"/>
          </p:nvPr>
        </p:nvGraphicFramePr>
        <p:xfrm>
          <a:off x="2843808" y="4077072"/>
          <a:ext cx="3419475" cy="1025525"/>
        </p:xfrm>
        <a:graphic>
          <a:graphicData uri="http://schemas.openxmlformats.org/presentationml/2006/ole">
            <p:oleObj spid="_x0000_s2050" name="Equation" r:id="rId3" imgW="761760" imgH="228600" progId="Equation.DSMT4">
              <p:embed/>
            </p:oleObj>
          </a:graphicData>
        </a:graphic>
      </p:graphicFrame>
      <p:sp>
        <p:nvSpPr>
          <p:cNvPr id="8" name="Rettangolo 7"/>
          <p:cNvSpPr/>
          <p:nvPr/>
        </p:nvSpPr>
        <p:spPr>
          <a:xfrm>
            <a:off x="4067944" y="5445224"/>
            <a:ext cx="1223412" cy="523220"/>
          </a:xfrm>
          <a:prstGeom prst="rect">
            <a:avLst/>
          </a:prstGeom>
        </p:spPr>
        <p:txBody>
          <a:bodyPr wrap="none">
            <a:spAutoFit/>
          </a:bodyPr>
          <a:lstStyle/>
          <a:p>
            <a:r>
              <a:rPr lang="en-US" sz="2800" b="1" dirty="0" smtClean="0">
                <a:solidFill>
                  <a:schemeClr val="folHlink"/>
                </a:solidFill>
                <a:latin typeface="Arial" charset="0"/>
              </a:rPr>
              <a:t>where</a:t>
            </a:r>
            <a:endParaRPr lang="it-IT" sz="28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1744663" y="838200"/>
          <a:ext cx="5457825" cy="1657350"/>
        </p:xfrm>
        <a:graphic>
          <a:graphicData uri="http://schemas.openxmlformats.org/presentationml/2006/ole">
            <p:oleObj spid="_x0000_s87042" name="Equation" r:id="rId3" imgW="2044440" imgH="622080" progId="Equation.DSMT4">
              <p:embed/>
            </p:oleObj>
          </a:graphicData>
        </a:graphic>
      </p:graphicFrame>
      <p:graphicFrame>
        <p:nvGraphicFramePr>
          <p:cNvPr id="5" name="Object 6"/>
          <p:cNvGraphicFramePr>
            <a:graphicFrameLocks noChangeAspect="1"/>
          </p:cNvGraphicFramePr>
          <p:nvPr/>
        </p:nvGraphicFramePr>
        <p:xfrm>
          <a:off x="228600" y="3619500"/>
          <a:ext cx="8637588" cy="1790700"/>
        </p:xfrm>
        <a:graphic>
          <a:graphicData uri="http://schemas.openxmlformats.org/presentationml/2006/ole">
            <p:oleObj spid="_x0000_s87043" name="Equation" r:id="rId4" imgW="4775040" imgH="990360" progId="Equation.DSMT4">
              <p:embed/>
            </p:oleObj>
          </a:graphicData>
        </a:graphic>
      </p:graphicFrame>
      <p:sp>
        <p:nvSpPr>
          <p:cNvPr id="6" name="Text Box 7"/>
          <p:cNvSpPr txBox="1">
            <a:spLocks noChangeArrowheads="1"/>
          </p:cNvSpPr>
          <p:nvPr/>
        </p:nvSpPr>
        <p:spPr bwMode="auto">
          <a:xfrm>
            <a:off x="4114800" y="2690813"/>
            <a:ext cx="990600" cy="519112"/>
          </a:xfrm>
          <a:prstGeom prst="rect">
            <a:avLst/>
          </a:prstGeom>
          <a:noFill/>
          <a:ln w="9525">
            <a:noFill/>
            <a:miter lim="800000"/>
            <a:headEnd/>
            <a:tailEnd/>
          </a:ln>
        </p:spPr>
        <p:txBody>
          <a:bodyPr>
            <a:spAutoFit/>
          </a:bodyPr>
          <a:lstStyle/>
          <a:p>
            <a:pPr marL="190500" indent="-190500">
              <a:spcBef>
                <a:spcPct val="50000"/>
              </a:spcBef>
            </a:pPr>
            <a:r>
              <a:rPr lang="it-IT" sz="2800" b="1">
                <a:solidFill>
                  <a:schemeClr val="hlink"/>
                </a:solidFill>
                <a:latin typeface="Arial" charset="0"/>
                <a:sym typeface="Wingdings" pitchFamily="2" charset="2"/>
              </a:rPr>
              <a:t></a:t>
            </a:r>
            <a:endParaRPr lang="it-IT" sz="2400" b="1">
              <a:solidFill>
                <a:schemeClr val="hlink"/>
              </a:solidFill>
              <a:latin typeface="Arial"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257300" y="762000"/>
            <a:ext cx="65913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cs typeface="Arial" charset="0"/>
              </a:rPr>
              <a:t>It is possible to evaluate the intermediate vapor pressure</a:t>
            </a:r>
            <a:endParaRPr lang="it-IT" sz="2400" b="1" dirty="0">
              <a:solidFill>
                <a:schemeClr val="folHlink"/>
              </a:solidFill>
              <a:latin typeface="Arial" charset="0"/>
            </a:endParaRPr>
          </a:p>
        </p:txBody>
      </p:sp>
      <p:graphicFrame>
        <p:nvGraphicFramePr>
          <p:cNvPr id="5" name="Object 4"/>
          <p:cNvGraphicFramePr>
            <a:graphicFrameLocks noChangeAspect="1"/>
          </p:cNvGraphicFramePr>
          <p:nvPr/>
        </p:nvGraphicFramePr>
        <p:xfrm>
          <a:off x="538163" y="2308225"/>
          <a:ext cx="8143875" cy="968375"/>
        </p:xfrm>
        <a:graphic>
          <a:graphicData uri="http://schemas.openxmlformats.org/presentationml/2006/ole">
            <p:oleObj spid="_x0000_s88066" name="Equation" r:id="rId3" imgW="3619440" imgH="431640" progId="Equation.DSMT4">
              <p:embed/>
            </p:oleObj>
          </a:graphicData>
        </a:graphic>
      </p:graphicFrame>
      <p:sp>
        <p:nvSpPr>
          <p:cNvPr id="6" name="Text Box 5"/>
          <p:cNvSpPr txBox="1">
            <a:spLocks noChangeArrowheads="1"/>
          </p:cNvSpPr>
          <p:nvPr/>
        </p:nvSpPr>
        <p:spPr bwMode="auto">
          <a:xfrm>
            <a:off x="4114800" y="16764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graphicFrame>
        <p:nvGraphicFramePr>
          <p:cNvPr id="7" name="Object 6"/>
          <p:cNvGraphicFramePr>
            <a:graphicFrameLocks noChangeAspect="1"/>
          </p:cNvGraphicFramePr>
          <p:nvPr/>
        </p:nvGraphicFramePr>
        <p:xfrm>
          <a:off x="538163" y="4899025"/>
          <a:ext cx="8315325" cy="968375"/>
        </p:xfrm>
        <a:graphic>
          <a:graphicData uri="http://schemas.openxmlformats.org/presentationml/2006/ole">
            <p:oleObj spid="_x0000_s88067" name="Equation" r:id="rId4" imgW="3695400" imgH="431640" progId="Equation.DSMT4">
              <p:embed/>
            </p:oleObj>
          </a:graphicData>
        </a:graphic>
      </p:graphicFrame>
      <p:graphicFrame>
        <p:nvGraphicFramePr>
          <p:cNvPr id="8" name="Object 7"/>
          <p:cNvGraphicFramePr>
            <a:graphicFrameLocks noChangeAspect="1"/>
          </p:cNvGraphicFramePr>
          <p:nvPr/>
        </p:nvGraphicFramePr>
        <p:xfrm>
          <a:off x="538163" y="3603625"/>
          <a:ext cx="8172450" cy="968375"/>
        </p:xfrm>
        <a:graphic>
          <a:graphicData uri="http://schemas.openxmlformats.org/presentationml/2006/ole">
            <p:oleObj spid="_x0000_s88068" name="Equation" r:id="rId5" imgW="3632040" imgH="431640" progId="Equation.DSMT4">
              <p:embed/>
            </p:oleObj>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609600" y="1752600"/>
          <a:ext cx="8143875" cy="968375"/>
        </p:xfrm>
        <a:graphic>
          <a:graphicData uri="http://schemas.openxmlformats.org/presentationml/2006/ole">
            <p:oleObj spid="_x0000_s89090" name="Equation" r:id="rId3" imgW="3619440" imgH="431640" progId="Equation.DSMT4">
              <p:embed/>
            </p:oleObj>
          </a:graphicData>
        </a:graphic>
      </p:graphicFrame>
      <p:sp>
        <p:nvSpPr>
          <p:cNvPr id="6" name="Text Box 4"/>
          <p:cNvSpPr txBox="1">
            <a:spLocks noChangeArrowheads="1"/>
          </p:cNvSpPr>
          <p:nvPr/>
        </p:nvSpPr>
        <p:spPr bwMode="auto">
          <a:xfrm>
            <a:off x="4114800" y="685800"/>
            <a:ext cx="990600" cy="457200"/>
          </a:xfrm>
          <a:prstGeom prst="rect">
            <a:avLst/>
          </a:prstGeom>
          <a:noFill/>
          <a:ln w="9525">
            <a:noFill/>
            <a:miter lim="800000"/>
            <a:headEnd/>
            <a:tailEnd/>
          </a:ln>
        </p:spPr>
        <p:txBody>
          <a:bodyPr>
            <a:spAutoFit/>
          </a:bodyPr>
          <a:lstStyle/>
          <a:p>
            <a:pPr marL="190500" indent="-190500" algn="ctr">
              <a:spcBef>
                <a:spcPct val="50000"/>
              </a:spcBef>
            </a:pPr>
            <a:r>
              <a:rPr lang="it-IT" sz="2400" b="1" dirty="0">
                <a:solidFill>
                  <a:schemeClr val="hlink"/>
                </a:solidFill>
                <a:latin typeface="Arial" charset="0"/>
                <a:sym typeface="Wingdings" pitchFamily="2" charset="2"/>
              </a:rPr>
              <a:t></a:t>
            </a:r>
            <a:endParaRPr lang="it-IT" sz="2400" b="1" dirty="0">
              <a:solidFill>
                <a:schemeClr val="hlink"/>
              </a:solidFill>
              <a:latin typeface="Arial" charset="0"/>
            </a:endParaRPr>
          </a:p>
        </p:txBody>
      </p:sp>
      <p:graphicFrame>
        <p:nvGraphicFramePr>
          <p:cNvPr id="7" name="Object 5"/>
          <p:cNvGraphicFramePr>
            <a:graphicFrameLocks noChangeAspect="1"/>
          </p:cNvGraphicFramePr>
          <p:nvPr/>
        </p:nvGraphicFramePr>
        <p:xfrm>
          <a:off x="609600" y="3352800"/>
          <a:ext cx="7886700" cy="968375"/>
        </p:xfrm>
        <a:graphic>
          <a:graphicData uri="http://schemas.openxmlformats.org/presentationml/2006/ole">
            <p:oleObj spid="_x0000_s89091" name="Equation" r:id="rId4" imgW="3504960" imgH="431640" progId="Equation.DSMT4">
              <p:embed/>
            </p:oleObj>
          </a:graphicData>
        </a:graphic>
      </p:graphicFrame>
      <p:graphicFrame>
        <p:nvGraphicFramePr>
          <p:cNvPr id="8" name="Object 6"/>
          <p:cNvGraphicFramePr>
            <a:graphicFrameLocks noChangeAspect="1"/>
          </p:cNvGraphicFramePr>
          <p:nvPr/>
        </p:nvGraphicFramePr>
        <p:xfrm>
          <a:off x="609600" y="4899025"/>
          <a:ext cx="7858125" cy="968375"/>
        </p:xfrm>
        <a:graphic>
          <a:graphicData uri="http://schemas.openxmlformats.org/presentationml/2006/ole">
            <p:oleObj spid="_x0000_s89092" name="Equation" r:id="rId5" imgW="3492360" imgH="431640" progId="Equation.DSMT4">
              <p:embed/>
            </p:oleObj>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914400" y="762000"/>
          <a:ext cx="7315200" cy="5254625"/>
        </p:xfrm>
        <a:graphic>
          <a:graphicData uri="http://schemas.openxmlformats.org/presentationml/2006/ole">
            <p:oleObj spid="_x0000_s90114" name="Foglio di lavoro" r:id="rId3" imgW="4338000" imgH="3195000" progId="Excel.Sheet.8">
              <p:embed/>
            </p:oleObj>
          </a:graphicData>
        </a:graphic>
      </p:graphicFrame>
      <p:sp>
        <p:nvSpPr>
          <p:cNvPr id="5" name="Line 6"/>
          <p:cNvSpPr>
            <a:spLocks noChangeShapeType="1"/>
          </p:cNvSpPr>
          <p:nvPr/>
        </p:nvSpPr>
        <p:spPr bwMode="auto">
          <a:xfrm>
            <a:off x="2514600" y="1219200"/>
            <a:ext cx="0" cy="3581400"/>
          </a:xfrm>
          <a:prstGeom prst="line">
            <a:avLst/>
          </a:prstGeom>
          <a:noFill/>
          <a:ln w="9525">
            <a:solidFill>
              <a:srgbClr val="008000"/>
            </a:solidFill>
            <a:round/>
            <a:headEnd/>
            <a:tailEnd/>
          </a:ln>
        </p:spPr>
        <p:txBody>
          <a:bodyPr wrap="none" anchor="ctr"/>
          <a:lstStyle/>
          <a:p>
            <a:endParaRPr lang="it-IT"/>
          </a:p>
        </p:txBody>
      </p:sp>
      <p:sp>
        <p:nvSpPr>
          <p:cNvPr id="6" name="Line 7"/>
          <p:cNvSpPr>
            <a:spLocks noChangeShapeType="1"/>
          </p:cNvSpPr>
          <p:nvPr/>
        </p:nvSpPr>
        <p:spPr bwMode="auto">
          <a:xfrm>
            <a:off x="2895600" y="1219200"/>
            <a:ext cx="0" cy="3581400"/>
          </a:xfrm>
          <a:prstGeom prst="line">
            <a:avLst/>
          </a:prstGeom>
          <a:noFill/>
          <a:ln w="9525">
            <a:solidFill>
              <a:srgbClr val="008000"/>
            </a:solidFill>
            <a:round/>
            <a:headEnd/>
            <a:tailEnd/>
          </a:ln>
        </p:spPr>
        <p:txBody>
          <a:bodyPr wrap="none" anchor="ctr"/>
          <a:lstStyle/>
          <a:p>
            <a:endParaRPr lang="it-IT"/>
          </a:p>
        </p:txBody>
      </p:sp>
      <p:sp>
        <p:nvSpPr>
          <p:cNvPr id="7" name="Line 8"/>
          <p:cNvSpPr>
            <a:spLocks noChangeShapeType="1"/>
          </p:cNvSpPr>
          <p:nvPr/>
        </p:nvSpPr>
        <p:spPr bwMode="auto">
          <a:xfrm>
            <a:off x="3200400" y="1219200"/>
            <a:ext cx="0" cy="3581400"/>
          </a:xfrm>
          <a:prstGeom prst="line">
            <a:avLst/>
          </a:prstGeom>
          <a:noFill/>
          <a:ln w="9525">
            <a:solidFill>
              <a:srgbClr val="008000"/>
            </a:solidFill>
            <a:round/>
            <a:headEnd/>
            <a:tailEnd/>
          </a:ln>
        </p:spPr>
        <p:txBody>
          <a:bodyPr wrap="none" anchor="ctr"/>
          <a:lstStyle/>
          <a:p>
            <a:endParaRPr lang="it-IT"/>
          </a:p>
        </p:txBody>
      </p:sp>
      <p:sp>
        <p:nvSpPr>
          <p:cNvPr id="8" name="Line 9"/>
          <p:cNvSpPr>
            <a:spLocks noChangeShapeType="1"/>
          </p:cNvSpPr>
          <p:nvPr/>
        </p:nvSpPr>
        <p:spPr bwMode="auto">
          <a:xfrm>
            <a:off x="4572000" y="1219200"/>
            <a:ext cx="0" cy="3581400"/>
          </a:xfrm>
          <a:prstGeom prst="line">
            <a:avLst/>
          </a:prstGeom>
          <a:noFill/>
          <a:ln w="9525">
            <a:solidFill>
              <a:srgbClr val="008000"/>
            </a:solidFill>
            <a:round/>
            <a:headEnd/>
            <a:tailEnd/>
          </a:ln>
        </p:spPr>
        <p:txBody>
          <a:bodyPr wrap="none" anchor="ctr"/>
          <a:lstStyle/>
          <a:p>
            <a:endParaRPr lang="it-IT"/>
          </a:p>
        </p:txBody>
      </p:sp>
      <p:sp>
        <p:nvSpPr>
          <p:cNvPr id="9" name="Line 10"/>
          <p:cNvSpPr>
            <a:spLocks noChangeShapeType="1"/>
          </p:cNvSpPr>
          <p:nvPr/>
        </p:nvSpPr>
        <p:spPr bwMode="auto">
          <a:xfrm>
            <a:off x="6781800" y="1219200"/>
            <a:ext cx="0" cy="3581400"/>
          </a:xfrm>
          <a:prstGeom prst="line">
            <a:avLst/>
          </a:prstGeom>
          <a:noFill/>
          <a:ln w="9525">
            <a:solidFill>
              <a:srgbClr val="008000"/>
            </a:solidFill>
            <a:round/>
            <a:headEnd/>
            <a:tailEnd/>
          </a:ln>
        </p:spPr>
        <p:txBody>
          <a:bodyPr wrap="none" anchor="ctr"/>
          <a:lstStyle/>
          <a:p>
            <a:endParaRPr lang="it-IT"/>
          </a:p>
        </p:txBody>
      </p:sp>
      <p:sp>
        <p:nvSpPr>
          <p:cNvPr id="10" name="Line 11"/>
          <p:cNvSpPr>
            <a:spLocks noChangeShapeType="1"/>
          </p:cNvSpPr>
          <p:nvPr/>
        </p:nvSpPr>
        <p:spPr bwMode="auto">
          <a:xfrm>
            <a:off x="7086600" y="1219200"/>
            <a:ext cx="0" cy="3581400"/>
          </a:xfrm>
          <a:prstGeom prst="line">
            <a:avLst/>
          </a:prstGeom>
          <a:noFill/>
          <a:ln w="9525">
            <a:solidFill>
              <a:srgbClr val="008000"/>
            </a:solidFill>
            <a:round/>
            <a:headEnd/>
            <a:tailEnd/>
          </a:ln>
        </p:spPr>
        <p:txBody>
          <a:bodyPr wrap="none" anchor="ctr"/>
          <a:lstStyle/>
          <a:p>
            <a:endParaRPr lang="it-IT"/>
          </a:p>
        </p:txBody>
      </p:sp>
      <p:sp>
        <p:nvSpPr>
          <p:cNvPr id="11" name="Text Box 12"/>
          <p:cNvSpPr txBox="1">
            <a:spLocks noChangeArrowheads="1"/>
          </p:cNvSpPr>
          <p:nvPr/>
        </p:nvSpPr>
        <p:spPr bwMode="auto">
          <a:xfrm>
            <a:off x="2438400" y="4724400"/>
            <a:ext cx="1066800" cy="336550"/>
          </a:xfrm>
          <a:prstGeom prst="rect">
            <a:avLst/>
          </a:prstGeom>
          <a:noFill/>
          <a:ln w="9525">
            <a:noFill/>
            <a:miter lim="800000"/>
            <a:headEnd/>
            <a:tailEnd/>
          </a:ln>
        </p:spPr>
        <p:txBody>
          <a:bodyPr>
            <a:spAutoFit/>
          </a:bodyPr>
          <a:lstStyle/>
          <a:p>
            <a:pPr algn="l" eaLnBrk="0" hangingPunct="0">
              <a:spcBef>
                <a:spcPct val="50000"/>
              </a:spcBef>
            </a:pPr>
            <a:r>
              <a:rPr lang="it-IT" sz="1600" b="1">
                <a:solidFill>
                  <a:srgbClr val="008000"/>
                </a:solidFill>
                <a:latin typeface="Arial" charset="0"/>
              </a:rPr>
              <a:t>i   a     b</a:t>
            </a:r>
          </a:p>
        </p:txBody>
      </p:sp>
      <p:sp>
        <p:nvSpPr>
          <p:cNvPr id="12" name="Text Box 13"/>
          <p:cNvSpPr txBox="1">
            <a:spLocks noChangeArrowheads="1"/>
          </p:cNvSpPr>
          <p:nvPr/>
        </p:nvSpPr>
        <p:spPr bwMode="auto">
          <a:xfrm>
            <a:off x="6477000" y="1981200"/>
            <a:ext cx="1295400" cy="336550"/>
          </a:xfrm>
          <a:prstGeom prst="rect">
            <a:avLst/>
          </a:prstGeom>
          <a:noFill/>
          <a:ln w="9525">
            <a:noFill/>
            <a:miter lim="800000"/>
            <a:headEnd/>
            <a:tailEnd/>
          </a:ln>
        </p:spPr>
        <p:txBody>
          <a:bodyPr>
            <a:spAutoFit/>
          </a:bodyPr>
          <a:lstStyle/>
          <a:p>
            <a:pPr algn="l" eaLnBrk="0" hangingPunct="0">
              <a:spcBef>
                <a:spcPct val="50000"/>
              </a:spcBef>
            </a:pPr>
            <a:r>
              <a:rPr lang="it-IT" sz="1600" b="1">
                <a:solidFill>
                  <a:srgbClr val="008000"/>
                </a:solidFill>
                <a:latin typeface="Arial" charset="0"/>
              </a:rPr>
              <a:t>g    h    e</a:t>
            </a:r>
          </a:p>
        </p:txBody>
      </p:sp>
      <p:sp>
        <p:nvSpPr>
          <p:cNvPr id="13" name="Line 14"/>
          <p:cNvSpPr>
            <a:spLocks noChangeShapeType="1"/>
          </p:cNvSpPr>
          <p:nvPr/>
        </p:nvSpPr>
        <p:spPr bwMode="auto">
          <a:xfrm>
            <a:off x="4419600" y="1219200"/>
            <a:ext cx="0" cy="3581400"/>
          </a:xfrm>
          <a:prstGeom prst="line">
            <a:avLst/>
          </a:prstGeom>
          <a:noFill/>
          <a:ln w="9525">
            <a:solidFill>
              <a:srgbClr val="008000"/>
            </a:solidFill>
            <a:round/>
            <a:headEnd/>
            <a:tailEnd/>
          </a:ln>
        </p:spPr>
        <p:txBody>
          <a:bodyPr wrap="none" anchor="ctr"/>
          <a:lstStyle/>
          <a:p>
            <a:endParaRPr lang="it-IT"/>
          </a:p>
        </p:txBody>
      </p:sp>
      <p:sp>
        <p:nvSpPr>
          <p:cNvPr id="14" name="Line 15"/>
          <p:cNvSpPr>
            <a:spLocks noChangeShapeType="1"/>
          </p:cNvSpPr>
          <p:nvPr/>
        </p:nvSpPr>
        <p:spPr bwMode="auto">
          <a:xfrm>
            <a:off x="7467600" y="1219200"/>
            <a:ext cx="0" cy="3581400"/>
          </a:xfrm>
          <a:prstGeom prst="line">
            <a:avLst/>
          </a:prstGeom>
          <a:noFill/>
          <a:ln w="9525">
            <a:solidFill>
              <a:srgbClr val="008000"/>
            </a:solidFill>
            <a:round/>
            <a:headEnd/>
            <a:tailEnd/>
          </a:ln>
        </p:spPr>
        <p:txBody>
          <a:bodyPr wrap="none" anchor="ctr"/>
          <a:lstStyle/>
          <a:p>
            <a:endParaRPr lang="it-IT"/>
          </a:p>
        </p:txBody>
      </p:sp>
      <p:sp>
        <p:nvSpPr>
          <p:cNvPr id="15" name="Text Box 16"/>
          <p:cNvSpPr txBox="1">
            <a:spLocks noChangeArrowheads="1"/>
          </p:cNvSpPr>
          <p:nvPr/>
        </p:nvSpPr>
        <p:spPr bwMode="auto">
          <a:xfrm>
            <a:off x="4267200" y="4724400"/>
            <a:ext cx="1066800" cy="336550"/>
          </a:xfrm>
          <a:prstGeom prst="rect">
            <a:avLst/>
          </a:prstGeom>
          <a:noFill/>
          <a:ln w="9525">
            <a:noFill/>
            <a:miter lim="800000"/>
            <a:headEnd/>
            <a:tailEnd/>
          </a:ln>
        </p:spPr>
        <p:txBody>
          <a:bodyPr>
            <a:spAutoFit/>
          </a:bodyPr>
          <a:lstStyle/>
          <a:p>
            <a:pPr algn="l" eaLnBrk="0" hangingPunct="0">
              <a:spcBef>
                <a:spcPct val="50000"/>
              </a:spcBef>
            </a:pPr>
            <a:r>
              <a:rPr lang="it-IT" sz="1600" b="1">
                <a:solidFill>
                  <a:srgbClr val="008000"/>
                </a:solidFill>
                <a:latin typeface="Arial" charset="0"/>
              </a:rPr>
              <a:t>c d      f</a:t>
            </a:r>
          </a:p>
        </p:txBody>
      </p:sp>
      <p:sp>
        <p:nvSpPr>
          <p:cNvPr id="16" name="Line 17"/>
          <p:cNvSpPr>
            <a:spLocks noChangeShapeType="1"/>
          </p:cNvSpPr>
          <p:nvPr/>
        </p:nvSpPr>
        <p:spPr bwMode="auto">
          <a:xfrm>
            <a:off x="5105400" y="1219200"/>
            <a:ext cx="0" cy="3581400"/>
          </a:xfrm>
          <a:prstGeom prst="line">
            <a:avLst/>
          </a:prstGeom>
          <a:noFill/>
          <a:ln w="9525">
            <a:solidFill>
              <a:srgbClr val="008000"/>
            </a:solidFill>
            <a:round/>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11188" y="1768475"/>
            <a:ext cx="7848600" cy="1569660"/>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With reference to method </a:t>
            </a:r>
            <a:r>
              <a:rPr lang="en-US" sz="2400" b="1" dirty="0" smtClean="0">
                <a:solidFill>
                  <a:schemeClr val="hlink"/>
                </a:solidFill>
                <a:latin typeface="Arial" charset="0"/>
              </a:rPr>
              <a:t>b), </a:t>
            </a:r>
            <a:r>
              <a:rPr lang="en-US" sz="2400" b="1" dirty="0" smtClean="0">
                <a:solidFill>
                  <a:schemeClr val="folHlink"/>
                </a:solidFill>
                <a:latin typeface="Arial" charset="0"/>
              </a:rPr>
              <a:t>it is evident  that if it is placed a layer with a high resistance to vapor diffusion inside the wall, the highest pressure drop  will be attained in this layer</a:t>
            </a:r>
            <a:endParaRPr lang="en-US" sz="2400" dirty="0">
              <a:solidFill>
                <a:schemeClr val="folHlink"/>
              </a:solidFill>
              <a:latin typeface="Times New Roman" pitchFamily="18" charset="0"/>
            </a:endParaRPr>
          </a:p>
        </p:txBody>
      </p:sp>
      <p:sp>
        <p:nvSpPr>
          <p:cNvPr id="6" name="Text Box 4"/>
          <p:cNvSpPr txBox="1">
            <a:spLocks noChangeArrowheads="1"/>
          </p:cNvSpPr>
          <p:nvPr/>
        </p:nvSpPr>
        <p:spPr bwMode="auto">
          <a:xfrm>
            <a:off x="4067175" y="3501008"/>
            <a:ext cx="990600" cy="457200"/>
          </a:xfrm>
          <a:prstGeom prst="rect">
            <a:avLst/>
          </a:prstGeom>
          <a:noFill/>
          <a:ln w="9525">
            <a:noFill/>
            <a:miter lim="800000"/>
            <a:headEnd/>
            <a:tailEnd/>
          </a:ln>
        </p:spPr>
        <p:txBody>
          <a:bodyPr>
            <a:spAutoFit/>
          </a:bodyPr>
          <a:lstStyle/>
          <a:p>
            <a:pPr marL="190500" indent="-190500" algn="ctr">
              <a:spcBef>
                <a:spcPct val="50000"/>
              </a:spcBef>
            </a:pPr>
            <a:r>
              <a:rPr lang="it-IT" sz="2400" b="1" dirty="0">
                <a:solidFill>
                  <a:schemeClr val="hlink"/>
                </a:solidFill>
                <a:latin typeface="Arial" charset="0"/>
                <a:sym typeface="Wingdings" pitchFamily="2" charset="2"/>
              </a:rPr>
              <a:t></a:t>
            </a:r>
            <a:endParaRPr lang="it-IT" sz="2400" b="1" dirty="0">
              <a:solidFill>
                <a:schemeClr val="hlink"/>
              </a:solidFill>
              <a:latin typeface="Arial" charset="0"/>
            </a:endParaRPr>
          </a:p>
        </p:txBody>
      </p:sp>
      <p:sp>
        <p:nvSpPr>
          <p:cNvPr id="7" name="Text Box 5"/>
          <p:cNvSpPr txBox="1">
            <a:spLocks noChangeArrowheads="1"/>
          </p:cNvSpPr>
          <p:nvPr/>
        </p:nvSpPr>
        <p:spPr bwMode="auto">
          <a:xfrm>
            <a:off x="381000" y="3933056"/>
            <a:ext cx="8763000" cy="1200329"/>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At same hygrometric boundary conditions, the remaining variation of pressure between that layer and the external environment will be considerably reduced</a:t>
            </a:r>
            <a:endParaRPr lang="it-IT" sz="2400" b="1" dirty="0" smtClean="0">
              <a:solidFill>
                <a:schemeClr val="folHlink"/>
              </a:solidFill>
              <a:latin typeface="Arial" charset="0"/>
            </a:endParaRPr>
          </a:p>
        </p:txBody>
      </p:sp>
      <p:sp>
        <p:nvSpPr>
          <p:cNvPr id="8" name="Text Box 6"/>
          <p:cNvSpPr txBox="1">
            <a:spLocks noChangeArrowheads="1"/>
          </p:cNvSpPr>
          <p:nvPr/>
        </p:nvSpPr>
        <p:spPr bwMode="auto">
          <a:xfrm>
            <a:off x="4067175" y="5157192"/>
            <a:ext cx="990600" cy="457200"/>
          </a:xfrm>
          <a:prstGeom prst="rect">
            <a:avLst/>
          </a:prstGeom>
          <a:noFill/>
          <a:ln w="9525">
            <a:noFill/>
            <a:miter lim="800000"/>
            <a:headEnd/>
            <a:tailEnd/>
          </a:ln>
        </p:spPr>
        <p:txBody>
          <a:bodyPr>
            <a:spAutoFit/>
          </a:bodyPr>
          <a:lstStyle/>
          <a:p>
            <a:pPr marL="190500" indent="-190500" algn="ctr">
              <a:spcBef>
                <a:spcPct val="50000"/>
              </a:spcBef>
            </a:pPr>
            <a:r>
              <a:rPr lang="it-IT" sz="2400" b="1" dirty="0">
                <a:solidFill>
                  <a:schemeClr val="hlink"/>
                </a:solidFill>
                <a:latin typeface="Arial" charset="0"/>
                <a:sym typeface="Wingdings" pitchFamily="2" charset="2"/>
              </a:rPr>
              <a:t></a:t>
            </a:r>
            <a:endParaRPr lang="it-IT" sz="2400" b="1" dirty="0">
              <a:solidFill>
                <a:schemeClr val="hlink"/>
              </a:solidFill>
              <a:latin typeface="Arial" charset="0"/>
            </a:endParaRPr>
          </a:p>
        </p:txBody>
      </p:sp>
      <p:sp>
        <p:nvSpPr>
          <p:cNvPr id="9" name="Text Box 7"/>
          <p:cNvSpPr txBox="1">
            <a:spLocks noChangeArrowheads="1"/>
          </p:cNvSpPr>
          <p:nvPr/>
        </p:nvSpPr>
        <p:spPr bwMode="auto">
          <a:xfrm>
            <a:off x="381000" y="5733256"/>
            <a:ext cx="8763000" cy="461665"/>
          </a:xfrm>
          <a:prstGeom prst="rect">
            <a:avLst/>
          </a:prstGeom>
          <a:noFill/>
          <a:ln w="9525">
            <a:noFill/>
            <a:miter lim="800000"/>
            <a:headEnd/>
            <a:tailEnd/>
          </a:ln>
        </p:spPr>
        <p:txBody>
          <a:bodyPr wrap="square">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In this zone the water vapor pressure values will be lower </a:t>
            </a:r>
            <a:endParaRPr lang="en-US" sz="2400" b="1" dirty="0">
              <a:solidFill>
                <a:schemeClr val="folHlink"/>
              </a:solidFill>
              <a:latin typeface="Arial" charset="0"/>
            </a:endParaRPr>
          </a:p>
        </p:txBody>
      </p:sp>
      <p:sp>
        <p:nvSpPr>
          <p:cNvPr id="11" name="Rectangle 3"/>
          <p:cNvSpPr>
            <a:spLocks noGrp="1" noChangeArrowheads="1"/>
          </p:cNvSpPr>
          <p:nvPr>
            <p:ph type="title"/>
          </p:nvPr>
        </p:nvSpPr>
        <p:spPr bwMode="auto">
          <a:xfrm>
            <a:off x="152400" y="404664"/>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METHODS TO ELIMINATE THE CONDENSATION</a:t>
            </a:r>
            <a:endParaRPr lang="it-IT" sz="3600" dirty="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bwMode="auto">
          <a:xfrm>
            <a:off x="152400" y="404664"/>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METHODS TO ELIMINATE THE CONDENSATION</a:t>
            </a:r>
            <a:endParaRPr lang="it-IT" sz="3600" dirty="0" smtClean="0">
              <a:solidFill>
                <a:schemeClr val="bg2"/>
              </a:solidFill>
              <a:latin typeface="Arial" charset="0"/>
            </a:endParaRPr>
          </a:p>
        </p:txBody>
      </p:sp>
      <p:sp>
        <p:nvSpPr>
          <p:cNvPr id="5" name="Text Box 3"/>
          <p:cNvSpPr txBox="1">
            <a:spLocks noChangeArrowheads="1"/>
          </p:cNvSpPr>
          <p:nvPr/>
        </p:nvSpPr>
        <p:spPr bwMode="auto">
          <a:xfrm>
            <a:off x="251521" y="1814513"/>
            <a:ext cx="8712968" cy="830997"/>
          </a:xfrm>
          <a:prstGeom prst="rect">
            <a:avLst/>
          </a:prstGeom>
          <a:noFill/>
          <a:ln w="9525">
            <a:noFill/>
            <a:miter lim="800000"/>
            <a:headEnd/>
            <a:tailEnd/>
          </a:ln>
        </p:spPr>
        <p:txBody>
          <a:bodyPr wrap="square">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The phenomenon of vapor diffusion in a solid is related to the presence of a strong connection among the pores</a:t>
            </a:r>
            <a:endParaRPr lang="en-US" sz="2400" dirty="0">
              <a:solidFill>
                <a:schemeClr val="folHlink"/>
              </a:solidFill>
              <a:latin typeface="Times New Roman" pitchFamily="18" charset="0"/>
            </a:endParaRPr>
          </a:p>
        </p:txBody>
      </p:sp>
      <p:sp>
        <p:nvSpPr>
          <p:cNvPr id="6" name="Text Box 4"/>
          <p:cNvSpPr txBox="1">
            <a:spLocks noChangeArrowheads="1"/>
          </p:cNvSpPr>
          <p:nvPr/>
        </p:nvSpPr>
        <p:spPr bwMode="auto">
          <a:xfrm>
            <a:off x="4067175" y="2708275"/>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7" name="Text Box 5"/>
          <p:cNvSpPr txBox="1">
            <a:spLocks noChangeArrowheads="1"/>
          </p:cNvSpPr>
          <p:nvPr/>
        </p:nvSpPr>
        <p:spPr bwMode="auto">
          <a:xfrm>
            <a:off x="755576" y="3429000"/>
            <a:ext cx="7920880" cy="461665"/>
          </a:xfrm>
          <a:prstGeom prst="rect">
            <a:avLst/>
          </a:prstGeom>
          <a:noFill/>
          <a:ln w="9525">
            <a:noFill/>
            <a:miter lim="800000"/>
            <a:headEnd/>
            <a:tailEnd/>
          </a:ln>
        </p:spPr>
        <p:txBody>
          <a:bodyPr wrap="square">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A material can have a high resistance to water vapor</a:t>
            </a:r>
            <a:endParaRPr lang="en-US" sz="2400" dirty="0">
              <a:solidFill>
                <a:schemeClr val="folHlink"/>
              </a:solidFill>
              <a:latin typeface="Times New Roman" pitchFamily="18" charset="0"/>
            </a:endParaRPr>
          </a:p>
        </p:txBody>
      </p:sp>
      <p:sp>
        <p:nvSpPr>
          <p:cNvPr id="8" name="Line 8"/>
          <p:cNvSpPr>
            <a:spLocks noChangeShapeType="1"/>
          </p:cNvSpPr>
          <p:nvPr/>
        </p:nvSpPr>
        <p:spPr bwMode="auto">
          <a:xfrm flipH="1">
            <a:off x="2927350" y="4441825"/>
            <a:ext cx="838200" cy="838200"/>
          </a:xfrm>
          <a:prstGeom prst="line">
            <a:avLst/>
          </a:prstGeom>
          <a:noFill/>
          <a:ln w="31750">
            <a:solidFill>
              <a:schemeClr val="hlink"/>
            </a:solidFill>
            <a:round/>
            <a:headEnd/>
            <a:tailEnd type="triangle" w="med" len="med"/>
          </a:ln>
        </p:spPr>
        <p:txBody>
          <a:bodyPr/>
          <a:lstStyle/>
          <a:p>
            <a:endParaRPr lang="it-IT"/>
          </a:p>
        </p:txBody>
      </p:sp>
      <p:sp>
        <p:nvSpPr>
          <p:cNvPr id="9" name="Line 9"/>
          <p:cNvSpPr>
            <a:spLocks noChangeShapeType="1"/>
          </p:cNvSpPr>
          <p:nvPr/>
        </p:nvSpPr>
        <p:spPr bwMode="auto">
          <a:xfrm>
            <a:off x="5195888" y="4441825"/>
            <a:ext cx="838200" cy="838200"/>
          </a:xfrm>
          <a:prstGeom prst="line">
            <a:avLst/>
          </a:prstGeom>
          <a:noFill/>
          <a:ln w="31750">
            <a:solidFill>
              <a:schemeClr val="hlink"/>
            </a:solidFill>
            <a:round/>
            <a:headEnd/>
            <a:tailEnd type="triangle" w="med" len="med"/>
          </a:ln>
        </p:spPr>
        <p:txBody>
          <a:bodyPr/>
          <a:lstStyle/>
          <a:p>
            <a:endParaRPr lang="it-IT"/>
          </a:p>
        </p:txBody>
      </p:sp>
      <p:sp>
        <p:nvSpPr>
          <p:cNvPr id="10" name="Text Box 10"/>
          <p:cNvSpPr txBox="1">
            <a:spLocks noChangeArrowheads="1"/>
          </p:cNvSpPr>
          <p:nvPr/>
        </p:nvSpPr>
        <p:spPr bwMode="auto">
          <a:xfrm>
            <a:off x="899592" y="5373216"/>
            <a:ext cx="3168352" cy="830997"/>
          </a:xfrm>
          <a:prstGeom prst="rect">
            <a:avLst/>
          </a:prstGeom>
          <a:noFill/>
          <a:ln w="31750">
            <a:noFill/>
            <a:miter lim="800000"/>
            <a:headEnd/>
            <a:tailEnd/>
          </a:ln>
        </p:spPr>
        <p:txBody>
          <a:bodyPr wrap="square">
            <a:spAutoFit/>
          </a:bodyPr>
          <a:lstStyle/>
          <a:p>
            <a:r>
              <a:rPr lang="en-US" sz="2400" b="1" dirty="0" smtClean="0">
                <a:solidFill>
                  <a:schemeClr val="folHlink"/>
                </a:solidFill>
                <a:latin typeface="Arial" charset="0"/>
              </a:rPr>
              <a:t>Or because its porosity is low</a:t>
            </a:r>
            <a:endParaRPr lang="en-US" sz="2400" b="1" dirty="0">
              <a:solidFill>
                <a:schemeClr val="folHlink"/>
              </a:solidFill>
              <a:latin typeface="Arial" charset="0"/>
            </a:endParaRPr>
          </a:p>
        </p:txBody>
      </p:sp>
      <p:sp>
        <p:nvSpPr>
          <p:cNvPr id="11" name="Text Box 11"/>
          <p:cNvSpPr txBox="1">
            <a:spLocks noChangeArrowheads="1"/>
          </p:cNvSpPr>
          <p:nvPr/>
        </p:nvSpPr>
        <p:spPr bwMode="auto">
          <a:xfrm>
            <a:off x="5076056" y="5373216"/>
            <a:ext cx="3687514" cy="830997"/>
          </a:xfrm>
          <a:prstGeom prst="rect">
            <a:avLst/>
          </a:prstGeom>
          <a:noFill/>
          <a:ln w="31750">
            <a:noFill/>
            <a:miter lim="800000"/>
            <a:headEnd/>
            <a:tailEnd/>
          </a:ln>
        </p:spPr>
        <p:txBody>
          <a:bodyPr wrap="square">
            <a:spAutoFit/>
          </a:bodyPr>
          <a:lstStyle/>
          <a:p>
            <a:r>
              <a:rPr lang="en-US" sz="2400" b="1" dirty="0" smtClean="0">
                <a:solidFill>
                  <a:schemeClr val="folHlink"/>
                </a:solidFill>
                <a:latin typeface="Arial" charset="0"/>
              </a:rPr>
              <a:t>Or because the cavities are not communicating</a:t>
            </a:r>
            <a:endParaRPr lang="en-US" sz="2400" b="1" dirty="0">
              <a:solidFill>
                <a:schemeClr val="folHlink"/>
              </a:solidFill>
              <a:latin typeface="Arial"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bwMode="auto">
          <a:xfrm>
            <a:off x="152400" y="404664"/>
            <a:ext cx="88392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solidFill>
                  <a:schemeClr val="hlink"/>
                </a:solidFill>
                <a:latin typeface="Arial" charset="0"/>
              </a:rPr>
              <a:t>METHODS TO ELIMINATE THE CONDENSATION</a:t>
            </a:r>
            <a:endParaRPr lang="it-IT" sz="3600" dirty="0" smtClean="0">
              <a:solidFill>
                <a:schemeClr val="bg2"/>
              </a:solidFill>
              <a:latin typeface="Arial" charset="0"/>
            </a:endParaRPr>
          </a:p>
        </p:txBody>
      </p:sp>
      <p:sp>
        <p:nvSpPr>
          <p:cNvPr id="5" name="Text Box 3"/>
          <p:cNvSpPr txBox="1">
            <a:spLocks noChangeArrowheads="1"/>
          </p:cNvSpPr>
          <p:nvPr/>
        </p:nvSpPr>
        <p:spPr bwMode="auto">
          <a:xfrm>
            <a:off x="1692275" y="1844675"/>
            <a:ext cx="5689600" cy="830997"/>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To the first category belong the </a:t>
            </a:r>
            <a:r>
              <a:rPr lang="en-US" sz="2400" b="1" dirty="0" smtClean="0">
                <a:solidFill>
                  <a:schemeClr val="hlink"/>
                </a:solidFill>
                <a:latin typeface="Arial" charset="0"/>
              </a:rPr>
              <a:t>vapor barriers</a:t>
            </a:r>
            <a:endParaRPr lang="en-US" sz="2400" b="1" dirty="0">
              <a:solidFill>
                <a:schemeClr val="hlink"/>
              </a:solidFill>
              <a:latin typeface="Arial" charset="0"/>
            </a:endParaRPr>
          </a:p>
        </p:txBody>
      </p:sp>
      <p:sp>
        <p:nvSpPr>
          <p:cNvPr id="6" name="Text Box 4"/>
          <p:cNvSpPr txBox="1">
            <a:spLocks noChangeArrowheads="1"/>
          </p:cNvSpPr>
          <p:nvPr/>
        </p:nvSpPr>
        <p:spPr bwMode="auto">
          <a:xfrm>
            <a:off x="4067175" y="2755900"/>
            <a:ext cx="990600" cy="457200"/>
          </a:xfrm>
          <a:prstGeom prst="rect">
            <a:avLst/>
          </a:prstGeom>
          <a:noFill/>
          <a:ln w="9525">
            <a:noFill/>
            <a:miter lim="800000"/>
            <a:headEnd/>
            <a:tailEnd/>
          </a:ln>
        </p:spPr>
        <p:txBody>
          <a:bodyPr>
            <a:spAutoFit/>
          </a:bodyPr>
          <a:lstStyle/>
          <a:p>
            <a:pPr marL="190500" indent="-190500" algn="ctr">
              <a:spcBef>
                <a:spcPct val="50000"/>
              </a:spcBef>
            </a:pPr>
            <a:r>
              <a:rPr lang="it-IT" sz="2400" b="1" dirty="0">
                <a:solidFill>
                  <a:schemeClr val="hlink"/>
                </a:solidFill>
                <a:latin typeface="Arial" charset="0"/>
                <a:sym typeface="Wingdings" pitchFamily="2" charset="2"/>
              </a:rPr>
              <a:t></a:t>
            </a:r>
            <a:endParaRPr lang="it-IT" sz="2400" b="1" dirty="0">
              <a:solidFill>
                <a:schemeClr val="hlink"/>
              </a:solidFill>
              <a:latin typeface="Arial" charset="0"/>
            </a:endParaRPr>
          </a:p>
        </p:txBody>
      </p:sp>
      <p:sp>
        <p:nvSpPr>
          <p:cNvPr id="7" name="Text Box 5"/>
          <p:cNvSpPr txBox="1">
            <a:spLocks noChangeArrowheads="1"/>
          </p:cNvSpPr>
          <p:nvPr/>
        </p:nvSpPr>
        <p:spPr bwMode="auto">
          <a:xfrm>
            <a:off x="1692275" y="3327400"/>
            <a:ext cx="5761038" cy="1200329"/>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folHlink"/>
                </a:solidFill>
                <a:latin typeface="Arial" charset="0"/>
              </a:rPr>
              <a:t>They have a high density and low permeability to water vapor, of the order of </a:t>
            </a:r>
            <a:r>
              <a:rPr lang="it-IT" sz="2400" b="1" dirty="0" smtClean="0">
                <a:solidFill>
                  <a:schemeClr val="folHlink"/>
                </a:solidFill>
                <a:latin typeface="Arial" charset="0"/>
              </a:rPr>
              <a:t>10</a:t>
            </a:r>
            <a:r>
              <a:rPr lang="it-IT" sz="2400" b="1" baseline="30000" dirty="0" smtClean="0">
                <a:solidFill>
                  <a:schemeClr val="folHlink"/>
                </a:solidFill>
                <a:latin typeface="Arial" charset="0"/>
              </a:rPr>
              <a:t>-6</a:t>
            </a:r>
            <a:r>
              <a:rPr lang="it-IT" sz="2400" b="1" dirty="0" smtClean="0">
                <a:solidFill>
                  <a:schemeClr val="folHlink"/>
                </a:solidFill>
                <a:latin typeface="Arial" charset="0"/>
              </a:rPr>
              <a:t> </a:t>
            </a:r>
            <a:r>
              <a:rPr lang="it-IT" sz="2400" b="1" dirty="0">
                <a:solidFill>
                  <a:schemeClr val="folHlink"/>
                </a:solidFill>
                <a:latin typeface="Arial" charset="0"/>
              </a:rPr>
              <a:t>– 10</a:t>
            </a:r>
            <a:r>
              <a:rPr lang="it-IT" sz="2400" b="1" baseline="30000" dirty="0">
                <a:solidFill>
                  <a:schemeClr val="folHlink"/>
                </a:solidFill>
                <a:latin typeface="Arial" charset="0"/>
              </a:rPr>
              <a:t>-9</a:t>
            </a:r>
            <a:r>
              <a:rPr lang="it-IT" sz="2400" b="1" dirty="0">
                <a:solidFill>
                  <a:schemeClr val="folHlink"/>
                </a:solidFill>
                <a:latin typeface="Arial" charset="0"/>
              </a:rPr>
              <a:t> g/(h m </a:t>
            </a:r>
            <a:r>
              <a:rPr lang="it-IT" sz="2400" b="1" dirty="0" err="1">
                <a:solidFill>
                  <a:schemeClr val="folHlink"/>
                </a:solidFill>
                <a:latin typeface="Arial" charset="0"/>
              </a:rPr>
              <a:t>mmHg</a:t>
            </a:r>
            <a:r>
              <a:rPr lang="it-IT" sz="2400" b="1" dirty="0">
                <a:solidFill>
                  <a:schemeClr val="folHlink"/>
                </a:solidFill>
                <a:latin typeface="Arial" charset="0"/>
              </a:rPr>
              <a:t>)</a:t>
            </a:r>
          </a:p>
        </p:txBody>
      </p:sp>
      <p:sp>
        <p:nvSpPr>
          <p:cNvPr id="8" name="Text Box 10"/>
          <p:cNvSpPr txBox="1">
            <a:spLocks noChangeArrowheads="1"/>
          </p:cNvSpPr>
          <p:nvPr/>
        </p:nvSpPr>
        <p:spPr bwMode="auto">
          <a:xfrm>
            <a:off x="4067175" y="4700588"/>
            <a:ext cx="990600" cy="457200"/>
          </a:xfrm>
          <a:prstGeom prst="rect">
            <a:avLst/>
          </a:prstGeom>
          <a:noFill/>
          <a:ln w="9525">
            <a:noFill/>
            <a:miter lim="800000"/>
            <a:headEnd/>
            <a:tailEnd/>
          </a:ln>
        </p:spPr>
        <p:txBody>
          <a:bodyPr>
            <a:spAutoFit/>
          </a:bodyPr>
          <a:lstStyle/>
          <a:p>
            <a:pPr marL="190500" indent="-190500" algn="ctr">
              <a:spcBef>
                <a:spcPct val="50000"/>
              </a:spcBef>
            </a:pPr>
            <a:r>
              <a:rPr lang="it-IT" sz="2400" b="1" dirty="0">
                <a:solidFill>
                  <a:schemeClr val="hlink"/>
                </a:solidFill>
                <a:latin typeface="Arial" charset="0"/>
                <a:sym typeface="Wingdings" pitchFamily="2" charset="2"/>
              </a:rPr>
              <a:t></a:t>
            </a:r>
            <a:endParaRPr lang="it-IT" sz="2400" b="1" dirty="0">
              <a:solidFill>
                <a:schemeClr val="hlink"/>
              </a:solidFill>
              <a:latin typeface="Arial" charset="0"/>
            </a:endParaRPr>
          </a:p>
        </p:txBody>
      </p:sp>
      <p:sp>
        <p:nvSpPr>
          <p:cNvPr id="9" name="Text Box 11"/>
          <p:cNvSpPr txBox="1">
            <a:spLocks noChangeArrowheads="1"/>
          </p:cNvSpPr>
          <p:nvPr/>
        </p:nvSpPr>
        <p:spPr bwMode="auto">
          <a:xfrm>
            <a:off x="71438" y="5343525"/>
            <a:ext cx="8964612" cy="830997"/>
          </a:xfrm>
          <a:prstGeom prst="rect">
            <a:avLst/>
          </a:prstGeom>
          <a:noFill/>
          <a:ln w="9525">
            <a:noFill/>
            <a:miter lim="800000"/>
            <a:headEnd/>
            <a:tailEnd/>
          </a:ln>
        </p:spPr>
        <p:txBody>
          <a:bodyPr>
            <a:spAutoFit/>
          </a:bodyPr>
          <a:lstStyle/>
          <a:p>
            <a:pPr eaLnBrk="0" hangingPunct="0">
              <a:spcBef>
                <a:spcPct val="50000"/>
              </a:spcBef>
              <a:buClr>
                <a:schemeClr val="hlink"/>
              </a:buClr>
              <a:buFont typeface="Monotype Sorts" pitchFamily="2" charset="2"/>
              <a:buNone/>
            </a:pPr>
            <a:r>
              <a:rPr lang="en-US" sz="2400" b="1" dirty="0" smtClean="0">
                <a:solidFill>
                  <a:schemeClr val="hlink"/>
                </a:solidFill>
                <a:latin typeface="Arial" charset="0"/>
              </a:rPr>
              <a:t>Examples are: </a:t>
            </a:r>
            <a:r>
              <a:rPr lang="en-US" sz="2400" b="1" dirty="0" smtClean="0">
                <a:solidFill>
                  <a:schemeClr val="folHlink"/>
                </a:solidFill>
                <a:latin typeface="Arial" charset="0"/>
              </a:rPr>
              <a:t>aluminum sheets, polyethylene sheets, paper treated with bitumen</a:t>
            </a:r>
            <a:r>
              <a:rPr lang="en-US" dirty="0" smtClean="0"/>
              <a:t> </a:t>
            </a:r>
            <a:r>
              <a:rPr lang="en-US" sz="2400" b="1" dirty="0" smtClean="0">
                <a:solidFill>
                  <a:schemeClr val="folHlink"/>
                </a:solidFill>
                <a:latin typeface="Arial" charset="0"/>
              </a:rPr>
              <a:t>….</a:t>
            </a:r>
            <a:endParaRPr lang="en-US" sz="2400" b="1" dirty="0">
              <a:solidFill>
                <a:schemeClr val="folHlink"/>
              </a:solidFill>
              <a:latin typeface="Arial"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357188"/>
            <a:ext cx="8229600" cy="633412"/>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u="sng" dirty="0" smtClean="0">
                <a:solidFill>
                  <a:schemeClr val="hlink"/>
                </a:solidFill>
                <a:latin typeface="Arial" charset="0"/>
              </a:rPr>
              <a:t>Example 5</a:t>
            </a:r>
            <a:endParaRPr lang="en-US" u="sng" dirty="0" smtClean="0">
              <a:solidFill>
                <a:schemeClr val="hlink"/>
              </a:solidFill>
            </a:endParaRPr>
          </a:p>
        </p:txBody>
      </p:sp>
      <p:sp>
        <p:nvSpPr>
          <p:cNvPr id="5" name="Text Box 4"/>
          <p:cNvSpPr txBox="1">
            <a:spLocks noChangeArrowheads="1"/>
          </p:cNvSpPr>
          <p:nvPr/>
        </p:nvSpPr>
        <p:spPr bwMode="auto">
          <a:xfrm>
            <a:off x="76200" y="946150"/>
            <a:ext cx="8991600" cy="1200329"/>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With reference to the example 3, it is considered, immediately after the internal plaster, a vapor barrier formed by a sheet of cardboard tarred 0.1 mm</a:t>
            </a:r>
            <a:endParaRPr lang="en-US" sz="2400" b="1" dirty="0">
              <a:solidFill>
                <a:schemeClr val="folHlink"/>
              </a:solidFill>
              <a:latin typeface="Arial" charset="0"/>
            </a:endParaRPr>
          </a:p>
        </p:txBody>
      </p:sp>
      <p:graphicFrame>
        <p:nvGraphicFramePr>
          <p:cNvPr id="6" name="Object 1024"/>
          <p:cNvGraphicFramePr>
            <a:graphicFrameLocks noChangeAspect="1"/>
          </p:cNvGraphicFramePr>
          <p:nvPr/>
        </p:nvGraphicFramePr>
        <p:xfrm>
          <a:off x="1839913" y="2092325"/>
          <a:ext cx="5399087" cy="4308475"/>
        </p:xfrm>
        <a:graphic>
          <a:graphicData uri="http://schemas.openxmlformats.org/presentationml/2006/ole">
            <p:oleObj spid="_x0000_s111618" name="CorelDRAW" r:id="rId3" imgW="5932800" imgH="4735080" progId="">
              <p:embed/>
            </p:oleObj>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6"/>
          <p:cNvGraphicFramePr>
            <a:graphicFrameLocks noGrp="1"/>
          </p:cNvGraphicFramePr>
          <p:nvPr>
            <p:ph idx="1"/>
          </p:nvPr>
        </p:nvGraphicFramePr>
        <p:xfrm>
          <a:off x="250825" y="1341438"/>
          <a:ext cx="8642350" cy="4927860"/>
        </p:xfrm>
        <a:graphic>
          <a:graphicData uri="http://schemas.openxmlformats.org/drawingml/2006/table">
            <a:tbl>
              <a:tblPr/>
              <a:tblGrid>
                <a:gridCol w="2603500"/>
                <a:gridCol w="1265238"/>
                <a:gridCol w="1489075"/>
                <a:gridCol w="1935162"/>
                <a:gridCol w="1349375"/>
              </a:tblGrid>
              <a:tr h="647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noProof="0" dirty="0" smtClean="0">
                          <a:ln>
                            <a:noFill/>
                          </a:ln>
                          <a:solidFill>
                            <a:schemeClr val="folHlink"/>
                          </a:solidFill>
                          <a:effectLst/>
                          <a:latin typeface="Arial" charset="0"/>
                        </a:rPr>
                        <a:t>Layer-material</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[kg/m</a:t>
                      </a:r>
                      <a:r>
                        <a:rPr kumimoji="0" lang="it-IT" sz="2000" b="1" i="0" u="none" strike="noStrike" cap="none" normalizeH="0" baseline="30000" smtClean="0">
                          <a:ln>
                            <a:noFill/>
                          </a:ln>
                          <a:solidFill>
                            <a:schemeClr val="folHlink"/>
                          </a:solidFill>
                          <a:effectLst/>
                          <a:latin typeface="Arial" charset="0"/>
                          <a:sym typeface="Symbol" pitchFamily="18" charset="2"/>
                        </a:rPr>
                        <a:t>3</a:t>
                      </a:r>
                      <a:r>
                        <a:rPr kumimoji="0" lang="it-IT" sz="2000" b="1" i="0" u="none" strike="noStrike" cap="none" normalizeH="0" baseline="0" smtClean="0">
                          <a:ln>
                            <a:noFill/>
                          </a:ln>
                          <a:solidFill>
                            <a:schemeClr val="folHlink"/>
                          </a:solidFill>
                          <a:effectLst/>
                          <a:latin typeface="Arial" charset="0"/>
                          <a:sym typeface="Symbol" pitchFamily="18" charset="2"/>
                        </a:rPr>
                        <a:t>]</a:t>
                      </a:r>
                      <a:endParaRPr kumimoji="0" lang="it-IT" sz="2000" b="1" i="0" u="none" strike="noStrike" cap="none" normalizeH="0" baseline="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[m]</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[W/mK]</a:t>
                      </a:r>
                      <a:endParaRPr kumimoji="0" lang="it-IT" sz="2000" b="1" i="0" u="none" strike="noStrike" cap="none" normalizeH="0" baseline="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sym typeface="Symbol" pitchFamily="18" charset="2"/>
                        </a:rPr>
                        <a:t>[W/m</a:t>
                      </a:r>
                      <a:r>
                        <a:rPr kumimoji="0" lang="it-IT" sz="2000" b="1" i="0" u="none" strike="noStrike" cap="none" normalizeH="0" baseline="30000" smtClean="0">
                          <a:ln>
                            <a:noFill/>
                          </a:ln>
                          <a:solidFill>
                            <a:schemeClr val="folHlink"/>
                          </a:solidFill>
                          <a:effectLst/>
                          <a:latin typeface="Arial" charset="0"/>
                          <a:sym typeface="Symbol" pitchFamily="18" charset="2"/>
                        </a:rPr>
                        <a:t>2</a:t>
                      </a:r>
                      <a:r>
                        <a:rPr kumimoji="0" lang="it-IT" sz="2000" b="1" i="0" u="none" strike="noStrike" cap="none" normalizeH="0" baseline="0" smtClean="0">
                          <a:ln>
                            <a:noFill/>
                          </a:ln>
                          <a:solidFill>
                            <a:schemeClr val="folHlink"/>
                          </a:solidFill>
                          <a:effectLst/>
                          <a:latin typeface="Arial" charset="0"/>
                          <a:sym typeface="Symbol" pitchFamily="18" charset="2"/>
                        </a:rPr>
                        <a:t>K]</a:t>
                      </a:r>
                      <a:endParaRPr kumimoji="0" lang="it-IT" sz="2000" b="1" i="0" u="none" strike="noStrike" cap="none" normalizeH="0" baseline="0" smtClean="0">
                        <a:ln>
                          <a:noFill/>
                        </a:ln>
                        <a:solidFill>
                          <a:schemeClr val="folHlink"/>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533400" marR="0" lvl="0" indent="-5334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a:tabLst/>
                      </a:pPr>
                      <a:r>
                        <a:rPr kumimoji="0" lang="en-US" sz="2000" b="1" i="0" u="none" strike="noStrike" cap="none" normalizeH="0" baseline="0" noProof="0" dirty="0" smtClean="0">
                          <a:ln>
                            <a:noFill/>
                          </a:ln>
                          <a:solidFill>
                            <a:schemeClr val="folHlink"/>
                          </a:solidFill>
                          <a:effectLst/>
                          <a:latin typeface="Arial" charset="0"/>
                        </a:rPr>
                        <a:t>Internal gypsum plaster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1200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0.35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outerShdw blurRad="38100" dist="38100" dir="2700000" algn="tl">
                              <a:srgbClr val="000000"/>
                            </a:outerShdw>
                          </a:effectLst>
                          <a:latin typeface="Arial"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266700" marR="0" lvl="0" indent="-2667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2"/>
                        <a:tabLst/>
                      </a:pPr>
                      <a:r>
                        <a:rPr lang="en-US" sz="2000" b="1" dirty="0" smtClean="0">
                          <a:solidFill>
                            <a:schemeClr val="folHlink"/>
                          </a:solidFill>
                          <a:latin typeface="Arial" charset="0"/>
                        </a:rPr>
                        <a:t>Cardboard tarred</a:t>
                      </a:r>
                      <a:endParaRPr kumimoji="0" lang="en-US" sz="2000" b="1" i="0" u="none" strike="noStrike" cap="none" normalizeH="0" baseline="0" noProof="0" dirty="0" smtClean="0">
                        <a:ln>
                          <a:noFill/>
                        </a:ln>
                        <a:solidFill>
                          <a:schemeClr val="folHlink"/>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0.0001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outerShdw blurRad="38100" dist="38100" dir="2700000" algn="tl">
                              <a:srgbClr val="000000"/>
                            </a:outerShdw>
                          </a:effectLst>
                          <a:latin typeface="Arial"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266700" marR="0" lvl="0" indent="-2667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3"/>
                        <a:tabLst/>
                      </a:pPr>
                      <a:r>
                        <a:rPr kumimoji="0" lang="en-US" sz="2000" b="1" i="0" u="none" strike="noStrike" cap="none" normalizeH="0" baseline="0" noProof="0" dirty="0" smtClean="0">
                          <a:ln>
                            <a:noFill/>
                          </a:ln>
                          <a:solidFill>
                            <a:schemeClr val="folHlink"/>
                          </a:solidFill>
                          <a:effectLst/>
                          <a:latin typeface="Arial" charset="0"/>
                        </a:rPr>
                        <a:t>Concrete with </a:t>
                      </a:r>
                      <a:r>
                        <a:rPr kumimoji="0" lang="en-US" sz="2000" b="1" i="0" u="none" strike="noStrike" kern="1200" cap="none" normalizeH="0" baseline="0" noProof="0" dirty="0" smtClean="0">
                          <a:ln>
                            <a:noFill/>
                          </a:ln>
                          <a:solidFill>
                            <a:schemeClr val="folHlink"/>
                          </a:solidFill>
                          <a:effectLst/>
                          <a:latin typeface="Arial" charset="0"/>
                          <a:ea typeface="+mn-ea"/>
                          <a:cs typeface="+mn-cs"/>
                        </a:rPr>
                        <a:t>expanded</a:t>
                      </a:r>
                      <a:r>
                        <a:rPr kumimoji="0" lang="en-US" sz="2000" b="1" i="0" u="none" strike="noStrike" cap="none" normalizeH="0" baseline="0" noProof="0" dirty="0" smtClean="0">
                          <a:ln>
                            <a:noFill/>
                          </a:ln>
                          <a:solidFill>
                            <a:schemeClr val="folHlink"/>
                          </a:solidFill>
                          <a:effectLst/>
                          <a:latin typeface="Arial" charset="0"/>
                        </a:rPr>
                        <a:t> clay</a:t>
                      </a:r>
                      <a:endParaRPr kumimoji="0" lang="it-IT" sz="2000" b="1" i="0" u="none" strike="noStrike" cap="none" normalizeH="0" baseline="0" dirty="0" smtClean="0">
                        <a:ln>
                          <a:noFill/>
                        </a:ln>
                        <a:solidFill>
                          <a:schemeClr val="folHlink"/>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1700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0.07</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0.75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266700" marR="0" lvl="0" indent="-2667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3"/>
                        <a:tabLst/>
                      </a:pPr>
                      <a:r>
                        <a:rPr kumimoji="0" lang="en-US" sz="2000" b="1" i="0" u="none" strike="noStrike" kern="1200" cap="none" normalizeH="0" baseline="0" noProof="0" dirty="0" smtClean="0">
                          <a:ln>
                            <a:noFill/>
                          </a:ln>
                          <a:solidFill>
                            <a:schemeClr val="folHlink"/>
                          </a:solidFill>
                          <a:effectLst/>
                          <a:latin typeface="Arial" charset="0"/>
                          <a:ea typeface="+mn-ea"/>
                          <a:cs typeface="+mn-cs"/>
                        </a:rPr>
                        <a:t>Space between walls</a:t>
                      </a:r>
                      <a:endParaRPr kumimoji="0" lang="it-IT" sz="2000" b="1" i="0" u="none" strike="noStrike" kern="1200" cap="none" normalizeH="0" baseline="0" noProof="0" dirty="0" smtClean="0">
                        <a:ln>
                          <a:noFill/>
                        </a:ln>
                        <a:solidFill>
                          <a:schemeClr val="folHlink"/>
                        </a:solidFill>
                        <a:effectLst/>
                        <a:latin typeface="Arial" charset="0"/>
                        <a:ea typeface="+mn-ea"/>
                        <a:cs typeface="+mn-cs"/>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6.40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266700" marR="0" lvl="0" indent="-2667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5"/>
                        <a:tabLst/>
                        <a:defRPr/>
                      </a:pPr>
                      <a:r>
                        <a:rPr lang="en-US" sz="2000" b="1" dirty="0" smtClean="0">
                          <a:solidFill>
                            <a:schemeClr val="folHlink"/>
                          </a:solidFill>
                          <a:latin typeface="Arial" charset="0"/>
                        </a:rPr>
                        <a:t>Concrete with expanded clay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1700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0.82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outerShdw blurRad="38100" dist="38100" dir="2700000" algn="tl">
                              <a:srgbClr val="000000"/>
                            </a:outerShdw>
                          </a:effectLst>
                          <a:latin typeface="Arial"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266700" marR="0" lvl="0" indent="-266700" algn="l" defTabSz="914400" rtl="0" eaLnBrk="1" fontAlgn="base" latinLnBrk="0" hangingPunct="1">
                        <a:lnSpc>
                          <a:spcPct val="100000"/>
                        </a:lnSpc>
                        <a:spcBef>
                          <a:spcPct val="20000"/>
                        </a:spcBef>
                        <a:spcAft>
                          <a:spcPct val="0"/>
                        </a:spcAft>
                        <a:buClr>
                          <a:srgbClr val="0000CC"/>
                        </a:buClr>
                        <a:buSzTx/>
                        <a:buFont typeface="Wingdings" pitchFamily="2" charset="2"/>
                        <a:buAutoNum type="arabicPeriod" startAt="6"/>
                        <a:tabLst/>
                        <a:defRPr/>
                      </a:pPr>
                      <a:r>
                        <a:rPr kumimoji="0" lang="en-US" sz="2000" b="1" i="0" u="none" strike="noStrike" cap="none" normalizeH="0" baseline="0" noProof="0" dirty="0" smtClean="0">
                          <a:ln>
                            <a:noFill/>
                          </a:ln>
                          <a:solidFill>
                            <a:schemeClr val="folHlink"/>
                          </a:solidFill>
                          <a:effectLst/>
                          <a:latin typeface="Arial" charset="0"/>
                        </a:rPr>
                        <a:t>External lime and gypsum plaster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1400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smtClean="0">
                          <a:ln>
                            <a:noFill/>
                          </a:ln>
                          <a:solidFill>
                            <a:schemeClr val="folHlink"/>
                          </a:solidFill>
                          <a:effectLst/>
                          <a:latin typeface="Arial" charset="0"/>
                        </a:rPr>
                        <a:t>0.70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2000" b="1" i="0" u="none" strike="noStrike" cap="none" normalizeH="0" baseline="0" dirty="0" smtClean="0">
                          <a:ln>
                            <a:noFill/>
                          </a:ln>
                          <a:solidFill>
                            <a:schemeClr val="folHlink"/>
                          </a:solidFill>
                          <a:effectLst>
                            <a:outerShdw blurRad="38100" dist="38100" dir="2700000" algn="tl">
                              <a:srgbClr val="000000"/>
                            </a:outerShdw>
                          </a:effectLst>
                          <a:latin typeface="Arial"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2"/>
          <p:cNvSpPr>
            <a:spLocks noGrp="1" noChangeArrowheads="1"/>
          </p:cNvSpPr>
          <p:nvPr>
            <p:ph type="title"/>
          </p:nvPr>
        </p:nvSpPr>
        <p:spPr bwMode="auto">
          <a:xfrm>
            <a:off x="457200" y="357188"/>
            <a:ext cx="8229600" cy="633412"/>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u="sng" dirty="0" smtClean="0">
                <a:solidFill>
                  <a:schemeClr val="hlink"/>
                </a:solidFill>
                <a:latin typeface="Arial" charset="0"/>
              </a:rPr>
              <a:t>Example 5</a:t>
            </a:r>
            <a:endParaRPr lang="en-US" u="sng" dirty="0" smtClean="0">
              <a:solidFill>
                <a:schemeClr val="hlink"/>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146050" y="849313"/>
          <a:ext cx="8997950" cy="2808287"/>
        </p:xfrm>
        <a:graphic>
          <a:graphicData uri="http://schemas.openxmlformats.org/presentationml/2006/ole">
            <p:oleObj spid="_x0000_s112642" name="Equation" r:id="rId3" imgW="4190760" imgH="1307880" progId="Equation.DSMT4">
              <p:embed/>
            </p:oleObj>
          </a:graphicData>
        </a:graphic>
      </p:graphicFrame>
      <p:sp>
        <p:nvSpPr>
          <p:cNvPr id="5" name="Oval 5"/>
          <p:cNvSpPr>
            <a:spLocks noChangeArrowheads="1"/>
          </p:cNvSpPr>
          <p:nvPr/>
        </p:nvSpPr>
        <p:spPr bwMode="auto">
          <a:xfrm>
            <a:off x="2590800" y="1676400"/>
            <a:ext cx="1676400" cy="1143000"/>
          </a:xfrm>
          <a:prstGeom prst="ellipse">
            <a:avLst/>
          </a:prstGeom>
          <a:noFill/>
          <a:ln w="31750">
            <a:solidFill>
              <a:srgbClr val="FF0000"/>
            </a:solidFill>
            <a:round/>
            <a:headEnd/>
            <a:tailEnd/>
          </a:ln>
        </p:spPr>
        <p:txBody>
          <a:bodyPr wrap="none" anchor="ctr"/>
          <a:lstStyle/>
          <a:p>
            <a:endParaRPr lang="it-IT"/>
          </a:p>
        </p:txBody>
      </p:sp>
      <p:sp>
        <p:nvSpPr>
          <p:cNvPr id="6" name="Line 9"/>
          <p:cNvSpPr>
            <a:spLocks noChangeShapeType="1"/>
          </p:cNvSpPr>
          <p:nvPr/>
        </p:nvSpPr>
        <p:spPr bwMode="auto">
          <a:xfrm>
            <a:off x="3352800" y="2819400"/>
            <a:ext cx="457200" cy="1143000"/>
          </a:xfrm>
          <a:prstGeom prst="line">
            <a:avLst/>
          </a:prstGeom>
          <a:noFill/>
          <a:ln w="31750">
            <a:solidFill>
              <a:schemeClr val="hlink"/>
            </a:solidFill>
            <a:round/>
            <a:headEnd/>
            <a:tailEnd type="triangle" w="med" len="med"/>
          </a:ln>
        </p:spPr>
        <p:txBody>
          <a:bodyPr wrap="none" anchor="ctr"/>
          <a:lstStyle/>
          <a:p>
            <a:endParaRPr lang="it-IT"/>
          </a:p>
        </p:txBody>
      </p:sp>
      <p:sp>
        <p:nvSpPr>
          <p:cNvPr id="7" name="Text Box 10"/>
          <p:cNvSpPr txBox="1">
            <a:spLocks noChangeArrowheads="1"/>
          </p:cNvSpPr>
          <p:nvPr/>
        </p:nvSpPr>
        <p:spPr bwMode="auto">
          <a:xfrm>
            <a:off x="76200" y="3962400"/>
            <a:ext cx="8991600" cy="830997"/>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This thermal resistance is of two orders of magnitude lower than the thermal resistances of the other layers</a:t>
            </a:r>
            <a:endParaRPr lang="en-US" sz="2400" b="1" dirty="0">
              <a:solidFill>
                <a:schemeClr val="folHlink"/>
              </a:solidFill>
              <a:latin typeface="Arial" charset="0"/>
            </a:endParaRPr>
          </a:p>
        </p:txBody>
      </p:sp>
      <p:sp>
        <p:nvSpPr>
          <p:cNvPr id="8" name="Text Box 11"/>
          <p:cNvSpPr txBox="1">
            <a:spLocks noChangeArrowheads="1"/>
          </p:cNvSpPr>
          <p:nvPr/>
        </p:nvSpPr>
        <p:spPr bwMode="auto">
          <a:xfrm>
            <a:off x="609600" y="5257800"/>
            <a:ext cx="7924800" cy="1200329"/>
          </a:xfrm>
          <a:prstGeom prst="rect">
            <a:avLst/>
          </a:prstGeom>
          <a:noFill/>
          <a:ln w="9525">
            <a:noFill/>
            <a:miter lim="800000"/>
            <a:headEnd/>
            <a:tailEnd/>
          </a:ln>
        </p:spPr>
        <p:txBody>
          <a:bodyPr>
            <a:spAutoFit/>
          </a:bodyPr>
          <a:lstStyle/>
          <a:p>
            <a:pPr eaLnBrk="0" hangingPunct="0">
              <a:spcBef>
                <a:spcPct val="50000"/>
              </a:spcBef>
            </a:pPr>
            <a:r>
              <a:rPr lang="en-US" sz="2400" b="1" dirty="0" smtClean="0">
                <a:solidFill>
                  <a:schemeClr val="folHlink"/>
                </a:solidFill>
                <a:latin typeface="Arial" charset="0"/>
              </a:rPr>
              <a:t>It follows that the temperature and saturation pressure, </a:t>
            </a:r>
            <a:r>
              <a:rPr lang="en-US" sz="2400" b="1" dirty="0" err="1" smtClean="0">
                <a:solidFill>
                  <a:schemeClr val="folHlink"/>
                </a:solidFill>
                <a:latin typeface="Arial" charset="0"/>
              </a:rPr>
              <a:t>p</a:t>
            </a:r>
            <a:r>
              <a:rPr lang="en-US" sz="2400" b="1" baseline="-25000" dirty="0" err="1" smtClean="0">
                <a:solidFill>
                  <a:schemeClr val="folHlink"/>
                </a:solidFill>
                <a:latin typeface="Arial" charset="0"/>
              </a:rPr>
              <a:t>vs</a:t>
            </a:r>
            <a:r>
              <a:rPr lang="en-US" sz="2400" b="1" dirty="0" smtClean="0">
                <a:solidFill>
                  <a:schemeClr val="folHlink"/>
                </a:solidFill>
                <a:latin typeface="Arial" charset="0"/>
              </a:rPr>
              <a:t>, values remain identical to that of the multilayer wall without cardboard </a:t>
            </a:r>
            <a:r>
              <a:rPr lang="en-US" sz="2400" b="1" dirty="0" err="1" smtClean="0">
                <a:solidFill>
                  <a:schemeClr val="folHlink"/>
                </a:solidFill>
                <a:latin typeface="Arial" charset="0"/>
              </a:rPr>
              <a:t>tarrer</a:t>
            </a:r>
            <a:endParaRPr lang="en-US" sz="2400" b="1" dirty="0">
              <a:solidFill>
                <a:schemeClr val="folHlink"/>
              </a:solidFill>
              <a:latin typeface="Arial" charset="0"/>
            </a:endParaRPr>
          </a:p>
        </p:txBody>
      </p:sp>
      <p:sp>
        <p:nvSpPr>
          <p:cNvPr id="9" name="Text Box 12"/>
          <p:cNvSpPr txBox="1">
            <a:spLocks noChangeArrowheads="1"/>
          </p:cNvSpPr>
          <p:nvPr/>
        </p:nvSpPr>
        <p:spPr bwMode="auto">
          <a:xfrm>
            <a:off x="4114800" y="4800600"/>
            <a:ext cx="990600" cy="457200"/>
          </a:xfrm>
          <a:prstGeom prst="rect">
            <a:avLst/>
          </a:prstGeom>
          <a:noFill/>
          <a:ln w="9525">
            <a:noFill/>
            <a:miter lim="800000"/>
            <a:headEnd/>
            <a:tailEnd/>
          </a:ln>
        </p:spPr>
        <p:txBody>
          <a:bodyPr>
            <a:spAutoFit/>
          </a:bodyPr>
          <a:lstStyle/>
          <a:p>
            <a:pPr marL="190500" indent="-190500">
              <a:spcBef>
                <a:spcPct val="50000"/>
              </a:spcBef>
            </a:pPr>
            <a:r>
              <a:rPr lang="it-IT" sz="2400" b="1">
                <a:solidFill>
                  <a:schemeClr val="hlink"/>
                </a:solidFill>
                <a:latin typeface="Arial" charset="0"/>
                <a:sym typeface="Wingdings" pitchFamily="2" charset="2"/>
              </a:rPr>
              <a:t></a:t>
            </a:r>
            <a:endParaRPr lang="it-IT" sz="2400" b="1">
              <a:solidFill>
                <a:schemeClr val="hlink"/>
              </a:solidFill>
              <a:latin typeface="Arial" charset="0"/>
            </a:endParaRPr>
          </a:p>
        </p:txBody>
      </p:sp>
      <p:sp>
        <p:nvSpPr>
          <p:cNvPr id="10" name="Ovale 9"/>
          <p:cNvSpPr/>
          <p:nvPr/>
        </p:nvSpPr>
        <p:spPr>
          <a:xfrm>
            <a:off x="1907704" y="692696"/>
            <a:ext cx="648072"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ctangle 2"/>
          <p:cNvSpPr>
            <a:spLocks noGrp="1" noChangeArrowheads="1"/>
          </p:cNvSpPr>
          <p:nvPr>
            <p:ph type="title"/>
          </p:nvPr>
        </p:nvSpPr>
        <p:spPr bwMode="auto">
          <a:xfrm>
            <a:off x="457200" y="188640"/>
            <a:ext cx="8229600" cy="633412"/>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u="sng" dirty="0" smtClean="0">
                <a:solidFill>
                  <a:schemeClr val="hlink"/>
                </a:solidFill>
                <a:latin typeface="Arial" charset="0"/>
              </a:rPr>
              <a:t>Example 5</a:t>
            </a:r>
            <a:endParaRPr lang="en-US" u="sng" dirty="0" smtClean="0">
              <a:solidFill>
                <a:schemeClr val="hlink"/>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1652</TotalTime>
  <Words>5252</Words>
  <Application>Microsoft Office PowerPoint</Application>
  <PresentationFormat>Presentazione su schermo (4:3)</PresentationFormat>
  <Paragraphs>926</Paragraphs>
  <Slides>163</Slides>
  <Notes>3</Notes>
  <HiddenSlides>0</HiddenSlides>
  <MMClips>0</MMClips>
  <ScaleCrop>false</ScaleCrop>
  <HeadingPairs>
    <vt:vector size="6" baseType="variant">
      <vt:variant>
        <vt:lpstr>Tema</vt:lpstr>
      </vt:variant>
      <vt:variant>
        <vt:i4>1</vt:i4>
      </vt:variant>
      <vt:variant>
        <vt:lpstr>Server OLE incorporati</vt:lpstr>
      </vt:variant>
      <vt:variant>
        <vt:i4>4</vt:i4>
      </vt:variant>
      <vt:variant>
        <vt:lpstr>Titoli diapositive</vt:lpstr>
      </vt:variant>
      <vt:variant>
        <vt:i4>163</vt:i4>
      </vt:variant>
    </vt:vector>
  </HeadingPairs>
  <TitlesOfParts>
    <vt:vector size="168" baseType="lpstr">
      <vt:lpstr>Tema di Office</vt:lpstr>
      <vt:lpstr>Equation</vt:lpstr>
      <vt:lpstr>CorelDRAW</vt:lpstr>
      <vt:lpstr>Foglio di lavoro</vt:lpstr>
      <vt:lpstr>Worksheet</vt:lpstr>
      <vt:lpstr>Diapositiva 1</vt:lpstr>
      <vt:lpstr>Diapositiva 2</vt:lpstr>
      <vt:lpstr>CONDENSATION ON A SURFACE</vt:lpstr>
      <vt:lpstr>Diapositiva 4</vt:lpstr>
      <vt:lpstr>CONDENSATION ON A SURFACE</vt:lpstr>
      <vt:lpstr>CONDENSATION ON A SURFACE</vt:lpstr>
      <vt:lpstr>CONDENSATION INSIDE A WALL</vt:lpstr>
      <vt:lpstr>CONDENSATION INSIDE A WALL</vt:lpstr>
      <vt:lpstr>VAPOR DIFFUSION</vt:lpstr>
      <vt:lpstr>VAPOR DIFFUSION</vt:lpstr>
      <vt:lpstr>VAPOR DIFFUSION</vt:lpstr>
      <vt:lpstr>VAPOR DIFFUSION</vt:lpstr>
      <vt:lpstr>VAPOR DIFFUSION</vt:lpstr>
      <vt:lpstr>VAPOR DIFFUSION</vt:lpstr>
      <vt:lpstr>THERMAL INSULATING MATERIAL</vt:lpstr>
      <vt:lpstr>VAPOR DIFFUSION</vt:lpstr>
      <vt:lpstr>Partial differential equation of mass vapor diffusion</vt:lpstr>
      <vt:lpstr>Partial differential equation of mass vapor diffusion</vt:lpstr>
      <vt:lpstr>Partial differential equation of mass vapor diffusion</vt:lpstr>
      <vt:lpstr>Partial differential equation of mass vapor diffusion</vt:lpstr>
      <vt:lpstr>Inlet mass flow rate of vapor</vt:lpstr>
      <vt:lpstr>Outlet mass flow rate of vapor</vt:lpstr>
      <vt:lpstr>Outlet mass flow rate of vapor</vt:lpstr>
      <vt:lpstr>Partial differential equation of mass vapor diffusion</vt:lpstr>
      <vt:lpstr>Partial differential equation of mass vapor diffusion</vt:lpstr>
      <vt:lpstr>Partial differential equation of mass vapor diffusion</vt:lpstr>
      <vt:lpstr>Mass vapor diffusion in plane wall</vt:lpstr>
      <vt:lpstr>Mass vapor diffusion in plane wall</vt:lpstr>
      <vt:lpstr>Mass vapor diffusion in plane wall</vt:lpstr>
      <vt:lpstr>Mass vapor diffusion in plane wall</vt:lpstr>
      <vt:lpstr>Mass vapor diffusion in plane wall</vt:lpstr>
      <vt:lpstr>Mass vapor diffusion in plane wall</vt:lpstr>
      <vt:lpstr>Mass vapor diffusion in plane wall</vt:lpstr>
      <vt:lpstr>Mass vapor diffusion in plane wall</vt:lpstr>
      <vt:lpstr>Diapositiva 35</vt:lpstr>
      <vt:lpstr>Diapositiva 36</vt:lpstr>
      <vt:lpstr>Exemple 1</vt:lpstr>
      <vt:lpstr>Composite wall in series</vt:lpstr>
      <vt:lpstr>Diapositiva 39</vt:lpstr>
      <vt:lpstr>Diapositiva 40</vt:lpstr>
      <vt:lpstr>Diapositiva 41</vt:lpstr>
      <vt:lpstr>Diapositiva 42</vt:lpstr>
      <vt:lpstr>Diapositiva 43</vt:lpstr>
      <vt:lpstr>CONDENSATION INSIDE A WALL</vt:lpstr>
      <vt:lpstr>CONDENSATION INSIDE A WALL</vt:lpstr>
      <vt:lpstr>CONDENSATION INSIDE A WALL</vt:lpstr>
      <vt:lpstr>CONDENSATION INSIDE A WALL</vt:lpstr>
      <vt:lpstr>CONDENSATION INSIDE A WALL</vt:lpstr>
      <vt:lpstr>CONDENSATION INSIDE A WALL</vt:lpstr>
      <vt:lpstr>CONDENSATION INSIDE A WALL</vt:lpstr>
      <vt:lpstr>CONDENSATION INSIDE A WALL</vt:lpstr>
      <vt:lpstr>Example 2</vt:lpstr>
      <vt:lpstr>Example 2</vt:lpstr>
      <vt:lpstr>Example 2</vt:lpstr>
      <vt:lpstr>Example 2</vt:lpstr>
      <vt:lpstr>Example 2</vt:lpstr>
      <vt:lpstr>Example 2</vt:lpstr>
      <vt:lpstr>Example 2</vt:lpstr>
      <vt:lpstr>Diapositiva 59</vt:lpstr>
      <vt:lpstr>Diapositiva 60</vt:lpstr>
      <vt:lpstr>Diapositiva 61</vt:lpstr>
      <vt:lpstr>Diapositiva 62</vt:lpstr>
      <vt:lpstr>Example 3</vt:lpstr>
      <vt:lpstr>Example 3</vt:lpstr>
      <vt:lpstr>Example 3</vt:lpstr>
      <vt:lpstr>Example 3</vt:lpstr>
      <vt:lpstr>Example 3</vt:lpstr>
      <vt:lpstr>Diapositiva 68</vt:lpstr>
      <vt:lpstr>Diapositiva 69</vt:lpstr>
      <vt:lpstr>Diapositiva 70</vt:lpstr>
      <vt:lpstr>Diapositiva 71</vt:lpstr>
      <vt:lpstr>Diapositiva 72</vt:lpstr>
      <vt:lpstr>Diapositiva 73</vt:lpstr>
      <vt:lpstr>Diapositiva 74</vt:lpstr>
      <vt:lpstr>Diapositiva 75</vt:lpstr>
      <vt:lpstr>METHODS TO ELIMINATE THE CONDENSATION</vt:lpstr>
      <vt:lpstr>METHODS TO ELIMINATE THE CONDENSATION</vt:lpstr>
      <vt:lpstr>METHODS TO ELIMINATE THE CONDENSATION</vt:lpstr>
      <vt:lpstr>METHODS TO ELIMINATE THE CONDENSATION</vt:lpstr>
      <vt:lpstr>METHODS TO ELIMINATE THE CONDENSATION</vt:lpstr>
      <vt:lpstr>Example 4</vt:lpstr>
      <vt:lpstr>Example 4</vt:lpstr>
      <vt:lpstr>Diapositiva 83</vt:lpstr>
      <vt:lpstr>Diapositiva 84</vt:lpstr>
      <vt:lpstr>Diapositiva 85</vt:lpstr>
      <vt:lpstr>Diapositiva 86</vt:lpstr>
      <vt:lpstr>Diapositiva 87</vt:lpstr>
      <vt:lpstr>Diapositiva 88</vt:lpstr>
      <vt:lpstr>Esempio 4</vt:lpstr>
      <vt:lpstr>Diapositiva 90</vt:lpstr>
      <vt:lpstr>Diapositiva 91</vt:lpstr>
      <vt:lpstr>Diapositiva 92</vt:lpstr>
      <vt:lpstr>Diapositiva 93</vt:lpstr>
      <vt:lpstr>METHODS TO ELIMINATE THE CONDENSATION</vt:lpstr>
      <vt:lpstr>METHODS TO ELIMINATE THE CONDENSATION</vt:lpstr>
      <vt:lpstr>METHODS TO ELIMINATE THE CONDENSATION</vt:lpstr>
      <vt:lpstr>Example 5</vt:lpstr>
      <vt:lpstr>Example 5</vt:lpstr>
      <vt:lpstr>Example 5</vt:lpstr>
      <vt:lpstr>Example 5</vt:lpstr>
      <vt:lpstr>Example 5</vt:lpstr>
      <vt:lpstr>Example 5</vt:lpstr>
      <vt:lpstr>Diapositiva 103</vt:lpstr>
      <vt:lpstr>Example 5</vt:lpstr>
      <vt:lpstr>Example 5</vt:lpstr>
      <vt:lpstr>Example 5</vt:lpstr>
      <vt:lpstr>Example 5</vt:lpstr>
      <vt:lpstr>Example 5</vt:lpstr>
      <vt:lpstr>Example 5</vt:lpstr>
      <vt:lpstr>Example 5</vt:lpstr>
      <vt:lpstr>METHODS TO ELIMINATE THE CONDENSATION</vt:lpstr>
      <vt:lpstr>METHODS TO ELIMINATE THE CONDENSATION</vt:lpstr>
      <vt:lpstr>METHODS TO ELIMINATE THE CONDENSATION</vt:lpstr>
      <vt:lpstr>EVALUATION OF THE VAPOR BARRIER THICKNESS</vt:lpstr>
      <vt:lpstr>EVALUATION OF THE VAPOR BARRIER THICKNESS</vt:lpstr>
      <vt:lpstr>EVALUATION OF THE VAPOR BARRIER THICKNESS</vt:lpstr>
      <vt:lpstr>EVALUATION OF THE VAPOR BARRIER THICKNESS</vt:lpstr>
      <vt:lpstr>EVALUATION OF THE VAPOR BARRIER THICKNESS</vt:lpstr>
      <vt:lpstr>EVALUATION OF THE VAPOR BARRIER THICKNESS</vt:lpstr>
      <vt:lpstr>Diapositiva 120</vt:lpstr>
      <vt:lpstr>Diapositiva 121</vt:lpstr>
      <vt:lpstr>EVALUATION OF THE VAPOR BARRIER THICKNESS</vt:lpstr>
      <vt:lpstr>EVALUATION OF THE VAPOR BARRIER THICKNESS</vt:lpstr>
      <vt:lpstr>EVALUATION OF THE VAPOR BARRIER THICKNESS</vt:lpstr>
      <vt:lpstr>EVALUATION OF THE VAPOR BARRIER THICKNESS</vt:lpstr>
      <vt:lpstr>EVALUATION OF THE VAPOR BARRIER THICKNESS</vt:lpstr>
      <vt:lpstr>EVALUATION OF THE VAPOR BARRIER THICKNESS</vt:lpstr>
      <vt:lpstr>ACCEPTABLE CONDENSED WATER MASS IN MATERIALS</vt:lpstr>
      <vt:lpstr>ACCEPTABLE CONDENSED WATER MASS IN MATERIALS</vt:lpstr>
      <vt:lpstr>ACCEPTABLE CONDENSED WATER MASS IN MATERIALS</vt:lpstr>
      <vt:lpstr>ACCEPTABLE CONDENSED WATER MASS IN MATERIALS</vt:lpstr>
      <vt:lpstr>EVALUATION OF CONDENSED WATER QUANTITY</vt:lpstr>
      <vt:lpstr>EVALUATION OF CONDENSED WATER QUANTITY</vt:lpstr>
      <vt:lpstr>EVALUATION OF CONDENSED WATER QUANTITY</vt:lpstr>
      <vt:lpstr>EVALUATION OF CONDENSED WATER QUANTITY</vt:lpstr>
      <vt:lpstr>EVALUATION OF CONDENSED WATER QUANTITY</vt:lpstr>
      <vt:lpstr>EVALUATION OF CONDENSED WATER QUANTITY</vt:lpstr>
      <vt:lpstr>Diapositiva 138</vt:lpstr>
      <vt:lpstr>Diapositiva 139</vt:lpstr>
      <vt:lpstr>Diapositiva 140</vt:lpstr>
      <vt:lpstr>Diapositiva 141</vt:lpstr>
      <vt:lpstr>Diapositiva 142</vt:lpstr>
      <vt:lpstr>Diapositiva 143</vt:lpstr>
      <vt:lpstr>Diapositiva 144</vt:lpstr>
      <vt:lpstr>Diapositiva 145</vt:lpstr>
      <vt:lpstr>Diapositiva 146</vt:lpstr>
      <vt:lpstr>Diapositiva 147</vt:lpstr>
      <vt:lpstr>Diapositiva 148</vt:lpstr>
      <vt:lpstr>Diapositiva 149</vt:lpstr>
      <vt:lpstr>Diapositiva 150</vt:lpstr>
      <vt:lpstr>Diapositiva 151</vt:lpstr>
      <vt:lpstr>Diapositiva 152</vt:lpstr>
      <vt:lpstr>Diapositiva 153</vt:lpstr>
      <vt:lpstr>Diapositiva 154</vt:lpstr>
      <vt:lpstr>Diapositiva 155</vt:lpstr>
      <vt:lpstr>Diapositiva 156</vt:lpstr>
      <vt:lpstr>Diapositiva 157</vt:lpstr>
      <vt:lpstr>Diapositiva 158</vt:lpstr>
      <vt:lpstr>Diapositiva 159</vt:lpstr>
      <vt:lpstr>Diapositiva 160</vt:lpstr>
      <vt:lpstr>Diapositiva 161</vt:lpstr>
      <vt:lpstr>Diapositiva 162</vt:lpstr>
      <vt:lpstr>Diapositiva 163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oronzio</dc:creator>
  <cp:lastModifiedBy>oronzio</cp:lastModifiedBy>
  <cp:revision>101</cp:revision>
  <dcterms:created xsi:type="dcterms:W3CDTF">2016-10-23T15:23:10Z</dcterms:created>
  <dcterms:modified xsi:type="dcterms:W3CDTF">2016-11-01T20:57:06Z</dcterms:modified>
</cp:coreProperties>
</file>