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33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6" r:id="rId67"/>
    <p:sldId id="325" r:id="rId68"/>
    <p:sldId id="321" r:id="rId69"/>
    <p:sldId id="322" r:id="rId70"/>
    <p:sldId id="323" r:id="rId71"/>
    <p:sldId id="324" r:id="rId72"/>
    <p:sldId id="327" r:id="rId73"/>
    <p:sldId id="328" r:id="rId74"/>
    <p:sldId id="329" r:id="rId75"/>
    <p:sldId id="330" r:id="rId76"/>
    <p:sldId id="331" r:id="rId77"/>
    <p:sldId id="332" r:id="rId78"/>
    <p:sldId id="333" r:id="rId79"/>
    <p:sldId id="334" r:id="rId80"/>
    <p:sldId id="335" r:id="rId81"/>
    <p:sldId id="336" r:id="rId82"/>
    <p:sldId id="337" r:id="rId8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5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5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5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6988B-7890-44B6-876D-A60383A331D8}" type="datetimeFigureOut">
              <a:rPr lang="it-IT" smtClean="0"/>
              <a:pPr/>
              <a:t>01/11/2016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55CC84-5C75-48ED-94B3-63398A5DFA9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5175" cy="3430588"/>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687082" y="4343913"/>
            <a:ext cx="5483837" cy="4114361"/>
          </a:xfrm>
          <a:prstGeom prst="rect">
            <a:avLst/>
          </a:prstGeom>
          <a:noFill/>
          <a:ln>
            <a:miter lim="800000"/>
            <a:headEnd/>
            <a:tailEnd/>
          </a:ln>
        </p:spPr>
        <p:txBody>
          <a:bodyPr lIns="92020" tIns="46009" rIns="92020" bIns="46009"/>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23C1A8FB-F059-44E1-8085-E642CAB50543}" type="slidenum">
              <a:rPr lang="it-IT" smtClean="0"/>
              <a:pPr/>
              <a:t>18</a:t>
            </a:fld>
            <a:endParaRPr lang="it-IT" smtClean="0"/>
          </a:p>
        </p:txBody>
      </p:sp>
      <p:sp>
        <p:nvSpPr>
          <p:cNvPr id="103427" name="Rectangle 2"/>
          <p:cNvSpPr>
            <a:spLocks noGrp="1" noRot="1" noChangeAspect="1" noChangeArrowheads="1" noTextEdit="1"/>
          </p:cNvSpPr>
          <p:nvPr>
            <p:ph type="sldImg"/>
          </p:nvPr>
        </p:nvSpPr>
        <p:spPr>
          <a:ln/>
        </p:spPr>
      </p:sp>
      <p:sp>
        <p:nvSpPr>
          <p:cNvPr id="10342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9244EA81-F3BC-452C-97A0-C80586B5D84E}" type="slidenum">
              <a:rPr lang="it-IT" smtClean="0"/>
              <a:pPr/>
              <a:t>19</a:t>
            </a:fld>
            <a:endParaRPr lang="it-IT" smtClean="0"/>
          </a:p>
        </p:txBody>
      </p:sp>
      <p:sp>
        <p:nvSpPr>
          <p:cNvPr id="104451" name="Rectangle 2"/>
          <p:cNvSpPr>
            <a:spLocks noGrp="1" noRot="1" noChangeAspect="1" noChangeArrowheads="1" noTextEdit="1"/>
          </p:cNvSpPr>
          <p:nvPr>
            <p:ph type="sldImg"/>
          </p:nvPr>
        </p:nvSpPr>
        <p:spPr>
          <a:ln/>
        </p:spPr>
      </p:sp>
      <p:sp>
        <p:nvSpPr>
          <p:cNvPr id="10445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0A40757C-D445-452E-B9CF-A805FF001199}" type="slidenum">
              <a:rPr lang="it-IT" smtClean="0"/>
              <a:pPr/>
              <a:t>20</a:t>
            </a:fld>
            <a:endParaRPr lang="it-IT" smtClean="0"/>
          </a:p>
        </p:txBody>
      </p:sp>
      <p:sp>
        <p:nvSpPr>
          <p:cNvPr id="105475" name="Rectangle 2"/>
          <p:cNvSpPr>
            <a:spLocks noGrp="1" noRot="1" noChangeAspect="1" noChangeArrowheads="1" noTextEdit="1"/>
          </p:cNvSpPr>
          <p:nvPr>
            <p:ph type="sldImg"/>
          </p:nvPr>
        </p:nvSpPr>
        <p:spPr>
          <a:ln/>
        </p:spPr>
      </p:sp>
      <p:sp>
        <p:nvSpPr>
          <p:cNvPr id="10547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C68B642C-4965-4354-87CA-9165A515E532}" type="slidenum">
              <a:rPr lang="it-IT" smtClean="0"/>
              <a:pPr/>
              <a:t>21</a:t>
            </a:fld>
            <a:endParaRPr lang="it-IT" smtClean="0"/>
          </a:p>
        </p:txBody>
      </p:sp>
      <p:sp>
        <p:nvSpPr>
          <p:cNvPr id="106499" name="Rectangle 2"/>
          <p:cNvSpPr>
            <a:spLocks noGrp="1" noRot="1" noChangeAspect="1" noChangeArrowheads="1" noTextEdit="1"/>
          </p:cNvSpPr>
          <p:nvPr>
            <p:ph type="sldImg"/>
          </p:nvPr>
        </p:nvSpPr>
        <p:spPr>
          <a:ln/>
        </p:spPr>
      </p:sp>
      <p:sp>
        <p:nvSpPr>
          <p:cNvPr id="10650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4066EE6F-5DCE-4BE7-95A2-9F6D72F8457F}" type="slidenum">
              <a:rPr lang="it-IT" smtClean="0"/>
              <a:pPr/>
              <a:t>22</a:t>
            </a:fld>
            <a:endParaRPr lang="it-IT" smtClean="0"/>
          </a:p>
        </p:txBody>
      </p:sp>
      <p:sp>
        <p:nvSpPr>
          <p:cNvPr id="107523" name="Rectangle 2"/>
          <p:cNvSpPr>
            <a:spLocks noGrp="1" noRot="1" noChangeAspect="1" noChangeArrowheads="1" noTextEdit="1"/>
          </p:cNvSpPr>
          <p:nvPr>
            <p:ph type="sldImg"/>
          </p:nvPr>
        </p:nvSpPr>
        <p:spPr>
          <a:ln/>
        </p:spPr>
      </p:sp>
      <p:sp>
        <p:nvSpPr>
          <p:cNvPr id="10752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BEED31F2-7456-4DE6-80C7-F4916919BB21}" type="slidenum">
              <a:rPr lang="it-IT" smtClean="0"/>
              <a:pPr/>
              <a:t>23</a:t>
            </a:fld>
            <a:endParaRPr lang="it-IT" smtClean="0"/>
          </a:p>
        </p:txBody>
      </p:sp>
      <p:sp>
        <p:nvSpPr>
          <p:cNvPr id="108547" name="Rectangle 2"/>
          <p:cNvSpPr>
            <a:spLocks noGrp="1" noRot="1" noChangeAspect="1" noChangeArrowheads="1" noTextEdit="1"/>
          </p:cNvSpPr>
          <p:nvPr>
            <p:ph type="sldImg"/>
          </p:nvPr>
        </p:nvSpPr>
        <p:spPr>
          <a:ln/>
        </p:spPr>
      </p:sp>
      <p:sp>
        <p:nvSpPr>
          <p:cNvPr id="10854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316807F-28E4-4AB0-BB39-EE6BBD93BE87}" type="slidenum">
              <a:rPr lang="it-IT" smtClean="0"/>
              <a:pPr/>
              <a:t>24</a:t>
            </a:fld>
            <a:endParaRPr lang="it-IT" smtClean="0"/>
          </a:p>
        </p:txBody>
      </p:sp>
      <p:sp>
        <p:nvSpPr>
          <p:cNvPr id="109571" name="Rectangle 2"/>
          <p:cNvSpPr>
            <a:spLocks noGrp="1" noRot="1" noChangeAspect="1" noChangeArrowheads="1" noTextEdit="1"/>
          </p:cNvSpPr>
          <p:nvPr>
            <p:ph type="sldImg"/>
          </p:nvPr>
        </p:nvSpPr>
        <p:spPr>
          <a:ln/>
        </p:spPr>
      </p:sp>
      <p:sp>
        <p:nvSpPr>
          <p:cNvPr id="10957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F5053171-3722-4C37-9BF1-5DB31C374E31}" type="slidenum">
              <a:rPr lang="it-IT" smtClean="0"/>
              <a:pPr/>
              <a:t>25</a:t>
            </a:fld>
            <a:endParaRPr lang="it-IT" smtClean="0"/>
          </a:p>
        </p:txBody>
      </p:sp>
      <p:sp>
        <p:nvSpPr>
          <p:cNvPr id="168963" name="Rectangle 2"/>
          <p:cNvSpPr>
            <a:spLocks noGrp="1" noRot="1" noChangeAspect="1" noChangeArrowheads="1" noTextEdit="1"/>
          </p:cNvSpPr>
          <p:nvPr>
            <p:ph type="sldImg"/>
          </p:nvPr>
        </p:nvSpPr>
        <p:spPr>
          <a:ln/>
        </p:spPr>
      </p:sp>
      <p:sp>
        <p:nvSpPr>
          <p:cNvPr id="16896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3E7A9FD1-DBE7-4DDE-9456-17C5506C2C9C}" type="slidenum">
              <a:rPr lang="it-IT" smtClean="0"/>
              <a:pPr/>
              <a:t>26</a:t>
            </a:fld>
            <a:endParaRPr lang="it-IT" smtClean="0"/>
          </a:p>
        </p:txBody>
      </p:sp>
      <p:sp>
        <p:nvSpPr>
          <p:cNvPr id="110595" name="Rectangle 2"/>
          <p:cNvSpPr>
            <a:spLocks noGrp="1" noRot="1" noChangeAspect="1" noChangeArrowheads="1" noTextEdit="1"/>
          </p:cNvSpPr>
          <p:nvPr>
            <p:ph type="sldImg"/>
          </p:nvPr>
        </p:nvSpPr>
        <p:spPr>
          <a:ln/>
        </p:spPr>
      </p:sp>
      <p:sp>
        <p:nvSpPr>
          <p:cNvPr id="11059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08A686F1-64DA-4C44-BD9D-ADAA68312C2E}" type="slidenum">
              <a:rPr lang="it-IT" smtClean="0"/>
              <a:pPr/>
              <a:t>27</a:t>
            </a:fld>
            <a:endParaRPr lang="it-IT" smtClean="0"/>
          </a:p>
        </p:txBody>
      </p:sp>
      <p:sp>
        <p:nvSpPr>
          <p:cNvPr id="111619" name="Rectangle 2"/>
          <p:cNvSpPr>
            <a:spLocks noGrp="1" noRot="1" noChangeAspect="1" noChangeArrowheads="1" noTextEdit="1"/>
          </p:cNvSpPr>
          <p:nvPr>
            <p:ph type="sldImg"/>
          </p:nvPr>
        </p:nvSpPr>
        <p:spPr>
          <a:ln/>
        </p:spPr>
      </p:sp>
      <p:sp>
        <p:nvSpPr>
          <p:cNvPr id="11162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EF4712D-6F47-4285-9C6C-4F292C0AD2E1}" type="slidenum">
              <a:rPr lang="it-IT" smtClean="0"/>
              <a:pPr/>
              <a:t>10</a:t>
            </a:fld>
            <a:endParaRPr lang="it-IT" smtClean="0"/>
          </a:p>
        </p:txBody>
      </p:sp>
      <p:sp>
        <p:nvSpPr>
          <p:cNvPr id="95235" name="Rectangle 2"/>
          <p:cNvSpPr>
            <a:spLocks noGrp="1" noRot="1" noChangeAspect="1" noChangeArrowheads="1" noTextEdit="1"/>
          </p:cNvSpPr>
          <p:nvPr>
            <p:ph type="sldImg"/>
          </p:nvPr>
        </p:nvSpPr>
        <p:spPr>
          <a:ln/>
        </p:spPr>
      </p:sp>
      <p:sp>
        <p:nvSpPr>
          <p:cNvPr id="9523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B50A3DF-5447-481B-ABA0-9EAC5BF47BE3}" type="slidenum">
              <a:rPr lang="it-IT" smtClean="0"/>
              <a:pPr/>
              <a:t>28</a:t>
            </a:fld>
            <a:endParaRPr lang="it-IT" smtClean="0"/>
          </a:p>
        </p:txBody>
      </p:sp>
      <p:sp>
        <p:nvSpPr>
          <p:cNvPr id="112643" name="Rectangle 2"/>
          <p:cNvSpPr>
            <a:spLocks noGrp="1" noRot="1" noChangeAspect="1" noChangeArrowheads="1" noTextEdit="1"/>
          </p:cNvSpPr>
          <p:nvPr>
            <p:ph type="sldImg"/>
          </p:nvPr>
        </p:nvSpPr>
        <p:spPr>
          <a:ln/>
        </p:spPr>
      </p:sp>
      <p:sp>
        <p:nvSpPr>
          <p:cNvPr id="11264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9C0F19BB-1BDD-4743-A5EF-C2D6DBCC4F12}" type="slidenum">
              <a:rPr lang="it-IT" smtClean="0"/>
              <a:pPr/>
              <a:t>29</a:t>
            </a:fld>
            <a:endParaRPr lang="it-IT" smtClean="0"/>
          </a:p>
        </p:txBody>
      </p:sp>
      <p:sp>
        <p:nvSpPr>
          <p:cNvPr id="113667" name="Rectangle 2"/>
          <p:cNvSpPr>
            <a:spLocks noGrp="1" noRot="1" noChangeAspect="1" noChangeArrowheads="1" noTextEdit="1"/>
          </p:cNvSpPr>
          <p:nvPr>
            <p:ph type="sldImg"/>
          </p:nvPr>
        </p:nvSpPr>
        <p:spPr>
          <a:ln/>
        </p:spPr>
      </p:sp>
      <p:sp>
        <p:nvSpPr>
          <p:cNvPr id="11366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C7567E95-2A91-4401-B709-45210C9E6677}" type="slidenum">
              <a:rPr lang="it-IT" smtClean="0"/>
              <a:pPr/>
              <a:t>30</a:t>
            </a:fld>
            <a:endParaRPr lang="it-IT" smtClean="0"/>
          </a:p>
        </p:txBody>
      </p:sp>
      <p:sp>
        <p:nvSpPr>
          <p:cNvPr id="114691" name="Rectangle 2"/>
          <p:cNvSpPr>
            <a:spLocks noGrp="1" noRot="1" noChangeAspect="1" noChangeArrowheads="1" noTextEdit="1"/>
          </p:cNvSpPr>
          <p:nvPr>
            <p:ph type="sldImg"/>
          </p:nvPr>
        </p:nvSpPr>
        <p:spPr>
          <a:ln/>
        </p:spPr>
      </p:sp>
      <p:sp>
        <p:nvSpPr>
          <p:cNvPr id="11469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035DAC74-514E-4A88-B8FD-E35AA4745743}" type="slidenum">
              <a:rPr lang="it-IT" smtClean="0"/>
              <a:pPr/>
              <a:t>31</a:t>
            </a:fld>
            <a:endParaRPr lang="it-IT" smtClean="0"/>
          </a:p>
        </p:txBody>
      </p:sp>
      <p:sp>
        <p:nvSpPr>
          <p:cNvPr id="115715" name="Rectangle 2"/>
          <p:cNvSpPr>
            <a:spLocks noGrp="1" noRot="1" noChangeAspect="1" noChangeArrowheads="1" noTextEdit="1"/>
          </p:cNvSpPr>
          <p:nvPr>
            <p:ph type="sldImg"/>
          </p:nvPr>
        </p:nvSpPr>
        <p:spPr>
          <a:ln/>
        </p:spPr>
      </p:sp>
      <p:sp>
        <p:nvSpPr>
          <p:cNvPr id="11571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D73D21D9-63DD-4E37-8390-8D1FBF630ED5}" type="slidenum">
              <a:rPr lang="it-IT" smtClean="0"/>
              <a:pPr/>
              <a:t>32</a:t>
            </a:fld>
            <a:endParaRPr lang="it-IT" smtClean="0"/>
          </a:p>
        </p:txBody>
      </p:sp>
      <p:sp>
        <p:nvSpPr>
          <p:cNvPr id="116739" name="Rectangle 2"/>
          <p:cNvSpPr>
            <a:spLocks noGrp="1" noRot="1" noChangeAspect="1" noChangeArrowheads="1" noTextEdit="1"/>
          </p:cNvSpPr>
          <p:nvPr>
            <p:ph type="sldImg"/>
          </p:nvPr>
        </p:nvSpPr>
        <p:spPr>
          <a:ln/>
        </p:spPr>
      </p:sp>
      <p:sp>
        <p:nvSpPr>
          <p:cNvPr id="11674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F512A458-281E-4F00-9EA3-520EE3C95062}" type="slidenum">
              <a:rPr lang="it-IT" smtClean="0"/>
              <a:pPr/>
              <a:t>33</a:t>
            </a:fld>
            <a:endParaRPr lang="it-IT" smtClean="0"/>
          </a:p>
        </p:txBody>
      </p:sp>
      <p:sp>
        <p:nvSpPr>
          <p:cNvPr id="117763" name="Rectangle 2"/>
          <p:cNvSpPr>
            <a:spLocks noGrp="1" noRot="1" noChangeAspect="1" noChangeArrowheads="1" noTextEdit="1"/>
          </p:cNvSpPr>
          <p:nvPr>
            <p:ph type="sldImg"/>
          </p:nvPr>
        </p:nvSpPr>
        <p:spPr>
          <a:ln/>
        </p:spPr>
      </p:sp>
      <p:sp>
        <p:nvSpPr>
          <p:cNvPr id="11776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777B6D2B-7510-4338-83E4-222B37668F30}" type="slidenum">
              <a:rPr lang="it-IT" smtClean="0"/>
              <a:pPr/>
              <a:t>34</a:t>
            </a:fld>
            <a:endParaRPr lang="it-IT" smtClean="0"/>
          </a:p>
        </p:txBody>
      </p:sp>
      <p:sp>
        <p:nvSpPr>
          <p:cNvPr id="118787" name="Rectangle 2"/>
          <p:cNvSpPr>
            <a:spLocks noGrp="1" noRot="1" noChangeAspect="1" noChangeArrowheads="1" noTextEdit="1"/>
          </p:cNvSpPr>
          <p:nvPr>
            <p:ph type="sldImg"/>
          </p:nvPr>
        </p:nvSpPr>
        <p:spPr>
          <a:ln/>
        </p:spPr>
      </p:sp>
      <p:sp>
        <p:nvSpPr>
          <p:cNvPr id="11878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DB12A2B4-5FE1-4B4E-B5F3-D80D9D87A97D}" type="slidenum">
              <a:rPr lang="it-IT" smtClean="0"/>
              <a:pPr/>
              <a:t>35</a:t>
            </a:fld>
            <a:endParaRPr lang="it-IT" smtClean="0"/>
          </a:p>
        </p:txBody>
      </p:sp>
      <p:sp>
        <p:nvSpPr>
          <p:cNvPr id="119811" name="Rectangle 2"/>
          <p:cNvSpPr>
            <a:spLocks noGrp="1" noRot="1" noChangeAspect="1" noChangeArrowheads="1" noTextEdit="1"/>
          </p:cNvSpPr>
          <p:nvPr>
            <p:ph type="sldImg"/>
          </p:nvPr>
        </p:nvSpPr>
        <p:spPr>
          <a:ln/>
        </p:spPr>
      </p:sp>
      <p:sp>
        <p:nvSpPr>
          <p:cNvPr id="11981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4C25E912-B3EC-4B7F-A205-C4591DE031A8}" type="slidenum">
              <a:rPr lang="it-IT" smtClean="0"/>
              <a:pPr/>
              <a:t>36</a:t>
            </a:fld>
            <a:endParaRPr lang="it-IT" smtClean="0"/>
          </a:p>
        </p:txBody>
      </p:sp>
      <p:sp>
        <p:nvSpPr>
          <p:cNvPr id="120835" name="Rectangle 2"/>
          <p:cNvSpPr>
            <a:spLocks noGrp="1" noRot="1" noChangeAspect="1" noChangeArrowheads="1" noTextEdit="1"/>
          </p:cNvSpPr>
          <p:nvPr>
            <p:ph type="sldImg"/>
          </p:nvPr>
        </p:nvSpPr>
        <p:spPr>
          <a:ln/>
        </p:spPr>
      </p:sp>
      <p:sp>
        <p:nvSpPr>
          <p:cNvPr id="12083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81454A97-B7EA-490B-8FE4-64F428AFF5FF}" type="slidenum">
              <a:rPr lang="it-IT" smtClean="0"/>
              <a:pPr/>
              <a:t>37</a:t>
            </a:fld>
            <a:endParaRPr lang="it-IT" smtClean="0"/>
          </a:p>
        </p:txBody>
      </p:sp>
      <p:sp>
        <p:nvSpPr>
          <p:cNvPr id="121859" name="Rectangle 2"/>
          <p:cNvSpPr>
            <a:spLocks noGrp="1" noRot="1" noChangeAspect="1" noChangeArrowheads="1" noTextEdit="1"/>
          </p:cNvSpPr>
          <p:nvPr>
            <p:ph type="sldImg"/>
          </p:nvPr>
        </p:nvSpPr>
        <p:spPr>
          <a:ln/>
        </p:spPr>
      </p:sp>
      <p:sp>
        <p:nvSpPr>
          <p:cNvPr id="12186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671E0050-EEBF-42E0-9C1B-0C742C8703C7}" type="slidenum">
              <a:rPr lang="it-IT" smtClean="0"/>
              <a:pPr/>
              <a:t>11</a:t>
            </a:fld>
            <a:endParaRPr lang="it-IT" smtClean="0"/>
          </a:p>
        </p:txBody>
      </p:sp>
      <p:sp>
        <p:nvSpPr>
          <p:cNvPr id="96259" name="Rectangle 2"/>
          <p:cNvSpPr>
            <a:spLocks noGrp="1" noRot="1" noChangeAspect="1" noChangeArrowheads="1" noTextEdit="1"/>
          </p:cNvSpPr>
          <p:nvPr>
            <p:ph type="sldImg"/>
          </p:nvPr>
        </p:nvSpPr>
        <p:spPr>
          <a:ln/>
        </p:spPr>
      </p:sp>
      <p:sp>
        <p:nvSpPr>
          <p:cNvPr id="9626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6D483A82-930E-4646-A9E3-D32C5459F258}" type="slidenum">
              <a:rPr lang="it-IT" smtClean="0"/>
              <a:pPr/>
              <a:t>38</a:t>
            </a:fld>
            <a:endParaRPr lang="it-IT" smtClean="0"/>
          </a:p>
        </p:txBody>
      </p:sp>
      <p:sp>
        <p:nvSpPr>
          <p:cNvPr id="122883" name="Rectangle 2"/>
          <p:cNvSpPr>
            <a:spLocks noGrp="1" noRot="1" noChangeAspect="1" noChangeArrowheads="1" noTextEdit="1"/>
          </p:cNvSpPr>
          <p:nvPr>
            <p:ph type="sldImg"/>
          </p:nvPr>
        </p:nvSpPr>
        <p:spPr>
          <a:ln/>
        </p:spPr>
      </p:sp>
      <p:sp>
        <p:nvSpPr>
          <p:cNvPr id="12288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8053548D-90D6-486B-8386-0CFFF281ACEA}" type="slidenum">
              <a:rPr lang="it-IT" smtClean="0"/>
              <a:pPr/>
              <a:t>39</a:t>
            </a:fld>
            <a:endParaRPr lang="it-IT" smtClean="0"/>
          </a:p>
        </p:txBody>
      </p:sp>
      <p:sp>
        <p:nvSpPr>
          <p:cNvPr id="123907" name="Rectangle 2"/>
          <p:cNvSpPr>
            <a:spLocks noGrp="1" noRot="1" noChangeAspect="1" noChangeArrowheads="1" noTextEdit="1"/>
          </p:cNvSpPr>
          <p:nvPr>
            <p:ph type="sldImg"/>
          </p:nvPr>
        </p:nvSpPr>
        <p:spPr>
          <a:ln/>
        </p:spPr>
      </p:sp>
      <p:sp>
        <p:nvSpPr>
          <p:cNvPr id="12390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FEBBCCC7-35F6-4AA6-B192-5036D8C9DDFE}" type="slidenum">
              <a:rPr lang="it-IT" smtClean="0"/>
              <a:pPr/>
              <a:t>40</a:t>
            </a:fld>
            <a:endParaRPr lang="it-IT" smtClean="0"/>
          </a:p>
        </p:txBody>
      </p:sp>
      <p:sp>
        <p:nvSpPr>
          <p:cNvPr id="124931" name="Rectangle 2"/>
          <p:cNvSpPr>
            <a:spLocks noGrp="1" noRot="1" noChangeAspect="1" noChangeArrowheads="1" noTextEdit="1"/>
          </p:cNvSpPr>
          <p:nvPr>
            <p:ph type="sldImg"/>
          </p:nvPr>
        </p:nvSpPr>
        <p:spPr>
          <a:ln/>
        </p:spPr>
      </p:sp>
      <p:sp>
        <p:nvSpPr>
          <p:cNvPr id="12493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C3017EA-021B-4B5D-B5FE-7A6E00EF38D6}" type="slidenum">
              <a:rPr lang="it-IT" smtClean="0"/>
              <a:pPr/>
              <a:t>41</a:t>
            </a:fld>
            <a:endParaRPr lang="it-IT" smtClean="0"/>
          </a:p>
        </p:txBody>
      </p:sp>
      <p:sp>
        <p:nvSpPr>
          <p:cNvPr id="125955" name="Rectangle 2"/>
          <p:cNvSpPr>
            <a:spLocks noGrp="1" noRot="1" noChangeAspect="1" noChangeArrowheads="1" noTextEdit="1"/>
          </p:cNvSpPr>
          <p:nvPr>
            <p:ph type="sldImg"/>
          </p:nvPr>
        </p:nvSpPr>
        <p:spPr>
          <a:ln/>
        </p:spPr>
      </p:sp>
      <p:sp>
        <p:nvSpPr>
          <p:cNvPr id="125956" name="Rectangle 4"/>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0D99E346-281D-4BE4-B50C-C76B88CD2A8A}" type="slidenum">
              <a:rPr lang="it-IT" smtClean="0"/>
              <a:pPr/>
              <a:t>42</a:t>
            </a:fld>
            <a:endParaRPr lang="it-IT" smtClean="0"/>
          </a:p>
        </p:txBody>
      </p:sp>
      <p:sp>
        <p:nvSpPr>
          <p:cNvPr id="126979" name="Rectangle 2"/>
          <p:cNvSpPr>
            <a:spLocks noGrp="1" noRot="1" noChangeAspect="1" noChangeArrowheads="1" noTextEdit="1"/>
          </p:cNvSpPr>
          <p:nvPr>
            <p:ph type="sldImg"/>
          </p:nvPr>
        </p:nvSpPr>
        <p:spPr>
          <a:ln/>
        </p:spPr>
      </p:sp>
      <p:sp>
        <p:nvSpPr>
          <p:cNvPr id="126980" name="Rectangle 4"/>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3E5D3433-A102-4304-8D42-E737B0881D6C}" type="slidenum">
              <a:rPr lang="it-IT" smtClean="0"/>
              <a:pPr/>
              <a:t>43</a:t>
            </a:fld>
            <a:endParaRPr lang="it-IT" smtClean="0"/>
          </a:p>
        </p:txBody>
      </p:sp>
      <p:sp>
        <p:nvSpPr>
          <p:cNvPr id="128003" name="Rectangle 2"/>
          <p:cNvSpPr>
            <a:spLocks noGrp="1" noRot="1" noChangeAspect="1" noChangeArrowheads="1" noTextEdit="1"/>
          </p:cNvSpPr>
          <p:nvPr>
            <p:ph type="sldImg"/>
          </p:nvPr>
        </p:nvSpPr>
        <p:spPr>
          <a:ln/>
        </p:spPr>
      </p:sp>
      <p:sp>
        <p:nvSpPr>
          <p:cNvPr id="12800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15D85A8C-A2CB-4F1D-82C6-22DD31323CE0}" type="slidenum">
              <a:rPr lang="it-IT" smtClean="0"/>
              <a:pPr/>
              <a:t>44</a:t>
            </a:fld>
            <a:endParaRPr lang="it-IT" smtClean="0"/>
          </a:p>
        </p:txBody>
      </p:sp>
      <p:sp>
        <p:nvSpPr>
          <p:cNvPr id="129027" name="Rectangle 2"/>
          <p:cNvSpPr>
            <a:spLocks noGrp="1" noRot="1" noChangeAspect="1" noChangeArrowheads="1" noTextEdit="1"/>
          </p:cNvSpPr>
          <p:nvPr>
            <p:ph type="sldImg"/>
          </p:nvPr>
        </p:nvSpPr>
        <p:spPr>
          <a:ln/>
        </p:spPr>
      </p:sp>
      <p:sp>
        <p:nvSpPr>
          <p:cNvPr id="12902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AE8D26A9-49E0-4108-9895-36A90D12EB3E}" type="slidenum">
              <a:rPr lang="it-IT" smtClean="0"/>
              <a:pPr/>
              <a:t>45</a:t>
            </a:fld>
            <a:endParaRPr lang="it-IT" smtClean="0"/>
          </a:p>
        </p:txBody>
      </p:sp>
      <p:sp>
        <p:nvSpPr>
          <p:cNvPr id="130051" name="Rectangle 2"/>
          <p:cNvSpPr>
            <a:spLocks noGrp="1" noRot="1" noChangeAspect="1" noChangeArrowheads="1" noTextEdit="1"/>
          </p:cNvSpPr>
          <p:nvPr>
            <p:ph type="sldImg"/>
          </p:nvPr>
        </p:nvSpPr>
        <p:spPr>
          <a:ln/>
        </p:spPr>
      </p:sp>
      <p:sp>
        <p:nvSpPr>
          <p:cNvPr id="13005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47A6E9CA-8F73-4248-8BD4-36A75B1FCE68}" type="slidenum">
              <a:rPr lang="it-IT" smtClean="0"/>
              <a:pPr/>
              <a:t>46</a:t>
            </a:fld>
            <a:endParaRPr lang="it-IT" smtClean="0"/>
          </a:p>
        </p:txBody>
      </p:sp>
      <p:sp>
        <p:nvSpPr>
          <p:cNvPr id="131075" name="Rectangle 2"/>
          <p:cNvSpPr>
            <a:spLocks noGrp="1" noRot="1" noChangeAspect="1" noChangeArrowheads="1" noTextEdit="1"/>
          </p:cNvSpPr>
          <p:nvPr>
            <p:ph type="sldImg"/>
          </p:nvPr>
        </p:nvSpPr>
        <p:spPr>
          <a:ln/>
        </p:spPr>
      </p:sp>
      <p:sp>
        <p:nvSpPr>
          <p:cNvPr id="13107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34282F39-4623-4E3B-96A6-1E932BEB8262}" type="slidenum">
              <a:rPr lang="it-IT" smtClean="0"/>
              <a:pPr/>
              <a:t>47</a:t>
            </a:fld>
            <a:endParaRPr lang="it-IT" smtClean="0"/>
          </a:p>
        </p:txBody>
      </p:sp>
      <p:sp>
        <p:nvSpPr>
          <p:cNvPr id="132099" name="Rectangle 2"/>
          <p:cNvSpPr>
            <a:spLocks noGrp="1" noRot="1" noChangeAspect="1" noChangeArrowheads="1" noTextEdit="1"/>
          </p:cNvSpPr>
          <p:nvPr>
            <p:ph type="sldImg"/>
          </p:nvPr>
        </p:nvSpPr>
        <p:spPr>
          <a:ln/>
        </p:spPr>
      </p:sp>
      <p:sp>
        <p:nvSpPr>
          <p:cNvPr id="13210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47E87D7-56A5-4606-9A8D-8067F4988D28}" type="slidenum">
              <a:rPr lang="it-IT" smtClean="0"/>
              <a:pPr/>
              <a:t>12</a:t>
            </a:fld>
            <a:endParaRPr lang="it-IT" smtClean="0"/>
          </a:p>
        </p:txBody>
      </p:sp>
      <p:sp>
        <p:nvSpPr>
          <p:cNvPr id="97283" name="Rectangle 2"/>
          <p:cNvSpPr>
            <a:spLocks noGrp="1" noRot="1" noChangeAspect="1" noChangeArrowheads="1" noTextEdit="1"/>
          </p:cNvSpPr>
          <p:nvPr>
            <p:ph type="sldImg"/>
          </p:nvPr>
        </p:nvSpPr>
        <p:spPr>
          <a:ln/>
        </p:spPr>
      </p:sp>
      <p:sp>
        <p:nvSpPr>
          <p:cNvPr id="9728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82EBBC34-9789-41FD-9A55-2CD800FC7E80}" type="slidenum">
              <a:rPr lang="it-IT" smtClean="0"/>
              <a:pPr/>
              <a:t>48</a:t>
            </a:fld>
            <a:endParaRPr lang="it-IT" smtClean="0"/>
          </a:p>
        </p:txBody>
      </p:sp>
      <p:sp>
        <p:nvSpPr>
          <p:cNvPr id="133123" name="Rectangle 2"/>
          <p:cNvSpPr>
            <a:spLocks noGrp="1" noRot="1" noChangeAspect="1" noChangeArrowheads="1" noTextEdit="1"/>
          </p:cNvSpPr>
          <p:nvPr>
            <p:ph type="sldImg"/>
          </p:nvPr>
        </p:nvSpPr>
        <p:spPr>
          <a:ln/>
        </p:spPr>
      </p:sp>
      <p:sp>
        <p:nvSpPr>
          <p:cNvPr id="13312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DF29F759-B025-4B6E-851F-0D43CDBDB4C2}" type="slidenum">
              <a:rPr lang="it-IT" smtClean="0"/>
              <a:pPr/>
              <a:t>49</a:t>
            </a:fld>
            <a:endParaRPr lang="it-IT" smtClean="0"/>
          </a:p>
        </p:txBody>
      </p:sp>
      <p:sp>
        <p:nvSpPr>
          <p:cNvPr id="134147" name="Rectangle 2"/>
          <p:cNvSpPr>
            <a:spLocks noGrp="1" noRot="1" noChangeAspect="1" noChangeArrowheads="1" noTextEdit="1"/>
          </p:cNvSpPr>
          <p:nvPr>
            <p:ph type="sldImg"/>
          </p:nvPr>
        </p:nvSpPr>
        <p:spPr>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A03D3600-1687-4C89-86B1-E03A4D34F760}" type="slidenum">
              <a:rPr lang="it-IT" smtClean="0"/>
              <a:pPr/>
              <a:t>50</a:t>
            </a:fld>
            <a:endParaRPr lang="it-IT" smtClean="0"/>
          </a:p>
        </p:txBody>
      </p:sp>
      <p:sp>
        <p:nvSpPr>
          <p:cNvPr id="135171" name="Rectangle 2"/>
          <p:cNvSpPr>
            <a:spLocks noGrp="1" noRot="1" noChangeAspect="1" noChangeArrowheads="1" noTextEdit="1"/>
          </p:cNvSpPr>
          <p:nvPr>
            <p:ph type="sldImg"/>
          </p:nvPr>
        </p:nvSpPr>
        <p:spPr>
          <a:ln/>
        </p:spPr>
      </p:sp>
      <p:sp>
        <p:nvSpPr>
          <p:cNvPr id="13517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BEF125FB-F008-4508-8A2B-1859C7417454}" type="slidenum">
              <a:rPr lang="it-IT" smtClean="0"/>
              <a:pPr/>
              <a:t>51</a:t>
            </a:fld>
            <a:endParaRPr lang="it-IT" smtClean="0"/>
          </a:p>
        </p:txBody>
      </p:sp>
      <p:sp>
        <p:nvSpPr>
          <p:cNvPr id="136195" name="Rectangle 2"/>
          <p:cNvSpPr>
            <a:spLocks noGrp="1" noRot="1" noChangeAspect="1" noChangeArrowheads="1" noTextEdit="1"/>
          </p:cNvSpPr>
          <p:nvPr>
            <p:ph type="sldImg"/>
          </p:nvPr>
        </p:nvSpPr>
        <p:spPr>
          <a:ln/>
        </p:spPr>
      </p:sp>
      <p:sp>
        <p:nvSpPr>
          <p:cNvPr id="13619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F6F26326-63AB-45F9-B884-52EFE9A515BA}" type="slidenum">
              <a:rPr lang="it-IT" smtClean="0"/>
              <a:pPr/>
              <a:t>52</a:t>
            </a:fld>
            <a:endParaRPr lang="it-IT" smtClean="0"/>
          </a:p>
        </p:txBody>
      </p:sp>
      <p:sp>
        <p:nvSpPr>
          <p:cNvPr id="137219" name="Rectangle 2"/>
          <p:cNvSpPr>
            <a:spLocks noGrp="1" noRot="1" noChangeAspect="1" noChangeArrowheads="1" noTextEdit="1"/>
          </p:cNvSpPr>
          <p:nvPr>
            <p:ph type="sldImg"/>
          </p:nvPr>
        </p:nvSpPr>
        <p:spPr>
          <a:ln/>
        </p:spPr>
      </p:sp>
      <p:sp>
        <p:nvSpPr>
          <p:cNvPr id="13722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498FB33-C915-4215-A9A7-0F73B939ACF2}" type="slidenum">
              <a:rPr lang="it-IT" smtClean="0"/>
              <a:pPr/>
              <a:t>53</a:t>
            </a:fld>
            <a:endParaRPr lang="it-IT" smtClean="0"/>
          </a:p>
        </p:txBody>
      </p:sp>
      <p:sp>
        <p:nvSpPr>
          <p:cNvPr id="138243" name="Rectangle 2"/>
          <p:cNvSpPr>
            <a:spLocks noGrp="1" noRot="1" noChangeAspect="1" noChangeArrowheads="1" noTextEdit="1"/>
          </p:cNvSpPr>
          <p:nvPr>
            <p:ph type="sldImg"/>
          </p:nvPr>
        </p:nvSpPr>
        <p:spPr>
          <a:ln/>
        </p:spPr>
      </p:sp>
      <p:sp>
        <p:nvSpPr>
          <p:cNvPr id="13824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D561D99B-0D4F-4582-8650-91CC44CE25A3}" type="slidenum">
              <a:rPr lang="it-IT" smtClean="0"/>
              <a:pPr/>
              <a:t>54</a:t>
            </a:fld>
            <a:endParaRPr lang="it-IT" smtClean="0"/>
          </a:p>
        </p:txBody>
      </p:sp>
      <p:sp>
        <p:nvSpPr>
          <p:cNvPr id="139267" name="Rectangle 2"/>
          <p:cNvSpPr>
            <a:spLocks noGrp="1" noRot="1" noChangeAspect="1" noChangeArrowheads="1" noTextEdit="1"/>
          </p:cNvSpPr>
          <p:nvPr>
            <p:ph type="sldImg"/>
          </p:nvPr>
        </p:nvSpPr>
        <p:spPr>
          <a:ln/>
        </p:spPr>
      </p:sp>
      <p:sp>
        <p:nvSpPr>
          <p:cNvPr id="13926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EFCACFFF-2FFD-405E-BBAA-2BD370E83C8B}" type="slidenum">
              <a:rPr lang="it-IT" smtClean="0"/>
              <a:pPr/>
              <a:t>55</a:t>
            </a:fld>
            <a:endParaRPr lang="it-IT" smtClean="0"/>
          </a:p>
        </p:txBody>
      </p:sp>
      <p:sp>
        <p:nvSpPr>
          <p:cNvPr id="140291" name="Rectangle 2"/>
          <p:cNvSpPr>
            <a:spLocks noGrp="1" noRot="1" noChangeAspect="1" noChangeArrowheads="1" noTextEdit="1"/>
          </p:cNvSpPr>
          <p:nvPr>
            <p:ph type="sldImg"/>
          </p:nvPr>
        </p:nvSpPr>
        <p:spPr>
          <a:ln/>
        </p:spPr>
      </p:sp>
      <p:sp>
        <p:nvSpPr>
          <p:cNvPr id="14029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97D52743-F53F-4888-9552-C1297C4571D7}" type="slidenum">
              <a:rPr lang="it-IT" smtClean="0"/>
              <a:pPr/>
              <a:t>56</a:t>
            </a:fld>
            <a:endParaRPr lang="it-IT" smtClean="0"/>
          </a:p>
        </p:txBody>
      </p:sp>
      <p:sp>
        <p:nvSpPr>
          <p:cNvPr id="141315" name="Rectangle 2"/>
          <p:cNvSpPr>
            <a:spLocks noGrp="1" noRot="1" noChangeAspect="1" noChangeArrowheads="1" noTextEdit="1"/>
          </p:cNvSpPr>
          <p:nvPr>
            <p:ph type="sldImg"/>
          </p:nvPr>
        </p:nvSpPr>
        <p:spPr>
          <a:ln/>
        </p:spPr>
      </p:sp>
      <p:sp>
        <p:nvSpPr>
          <p:cNvPr id="14131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3CEDF415-5FA8-4571-B445-64CC0D8D6A0D}" type="slidenum">
              <a:rPr lang="it-IT" smtClean="0"/>
              <a:pPr/>
              <a:t>57</a:t>
            </a:fld>
            <a:endParaRPr lang="it-IT" smtClean="0"/>
          </a:p>
        </p:txBody>
      </p:sp>
      <p:sp>
        <p:nvSpPr>
          <p:cNvPr id="142339" name="Rectangle 2"/>
          <p:cNvSpPr>
            <a:spLocks noGrp="1" noRot="1" noChangeAspect="1" noChangeArrowheads="1" noTextEdit="1"/>
          </p:cNvSpPr>
          <p:nvPr>
            <p:ph type="sldImg"/>
          </p:nvPr>
        </p:nvSpPr>
        <p:spPr>
          <a:ln/>
        </p:spPr>
      </p:sp>
      <p:sp>
        <p:nvSpPr>
          <p:cNvPr id="14234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1276C29-94A6-46EB-9C02-B2A02405192C}" type="slidenum">
              <a:rPr lang="it-IT" smtClean="0"/>
              <a:pPr/>
              <a:t>13</a:t>
            </a:fld>
            <a:endParaRPr lang="it-IT" smtClean="0"/>
          </a:p>
        </p:txBody>
      </p:sp>
      <p:sp>
        <p:nvSpPr>
          <p:cNvPr id="98307" name="Rectangle 2"/>
          <p:cNvSpPr>
            <a:spLocks noGrp="1" noRot="1" noChangeAspect="1" noChangeArrowheads="1" noTextEdit="1"/>
          </p:cNvSpPr>
          <p:nvPr>
            <p:ph type="sldImg"/>
          </p:nvPr>
        </p:nvSpPr>
        <p:spPr>
          <a:ln/>
        </p:spPr>
      </p:sp>
      <p:sp>
        <p:nvSpPr>
          <p:cNvPr id="9830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A23CEC95-850C-4F1A-98DB-0C37B87FC4DE}" type="slidenum">
              <a:rPr lang="it-IT" smtClean="0"/>
              <a:pPr/>
              <a:t>58</a:t>
            </a:fld>
            <a:endParaRPr lang="it-IT" smtClean="0"/>
          </a:p>
        </p:txBody>
      </p:sp>
      <p:sp>
        <p:nvSpPr>
          <p:cNvPr id="143363" name="Rectangle 2"/>
          <p:cNvSpPr>
            <a:spLocks noGrp="1" noRot="1" noChangeAspect="1" noChangeArrowheads="1" noTextEdit="1"/>
          </p:cNvSpPr>
          <p:nvPr>
            <p:ph type="sldImg"/>
          </p:nvPr>
        </p:nvSpPr>
        <p:spPr>
          <a:ln/>
        </p:spPr>
      </p:sp>
      <p:sp>
        <p:nvSpPr>
          <p:cNvPr id="14336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AD6FCDFF-7B66-45B3-9EC5-885003E10B6F}" type="slidenum">
              <a:rPr lang="it-IT" smtClean="0"/>
              <a:pPr/>
              <a:t>59</a:t>
            </a:fld>
            <a:endParaRPr lang="it-IT" smtClean="0"/>
          </a:p>
        </p:txBody>
      </p:sp>
      <p:sp>
        <p:nvSpPr>
          <p:cNvPr id="144387" name="Rectangle 2"/>
          <p:cNvSpPr>
            <a:spLocks noGrp="1" noRot="1" noChangeAspect="1" noChangeArrowheads="1" noTextEdit="1"/>
          </p:cNvSpPr>
          <p:nvPr>
            <p:ph type="sldImg"/>
          </p:nvPr>
        </p:nvSpPr>
        <p:spPr>
          <a:ln/>
        </p:spPr>
      </p:sp>
      <p:sp>
        <p:nvSpPr>
          <p:cNvPr id="14438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BBE2383D-6738-4362-847B-D0BA0167F5CE}" type="slidenum">
              <a:rPr lang="it-IT" smtClean="0"/>
              <a:pPr/>
              <a:t>60</a:t>
            </a:fld>
            <a:endParaRPr lang="it-IT" smtClean="0"/>
          </a:p>
        </p:txBody>
      </p:sp>
      <p:sp>
        <p:nvSpPr>
          <p:cNvPr id="145411" name="Rectangle 2"/>
          <p:cNvSpPr>
            <a:spLocks noGrp="1" noRot="1" noChangeAspect="1" noChangeArrowheads="1" noTextEdit="1"/>
          </p:cNvSpPr>
          <p:nvPr>
            <p:ph type="sldImg"/>
          </p:nvPr>
        </p:nvSpPr>
        <p:spPr>
          <a:ln/>
        </p:spPr>
      </p:sp>
      <p:sp>
        <p:nvSpPr>
          <p:cNvPr id="14541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532525F0-03DD-4948-90D0-5759277097C0}" type="slidenum">
              <a:rPr lang="it-IT" smtClean="0"/>
              <a:pPr/>
              <a:t>61</a:t>
            </a:fld>
            <a:endParaRPr lang="it-IT" smtClean="0"/>
          </a:p>
        </p:txBody>
      </p:sp>
      <p:sp>
        <p:nvSpPr>
          <p:cNvPr id="146435" name="Rectangle 2"/>
          <p:cNvSpPr>
            <a:spLocks noGrp="1" noRot="1" noChangeAspect="1" noChangeArrowheads="1" noTextEdit="1"/>
          </p:cNvSpPr>
          <p:nvPr>
            <p:ph type="sldImg"/>
          </p:nvPr>
        </p:nvSpPr>
        <p:spPr>
          <a:ln/>
        </p:spPr>
      </p:sp>
      <p:sp>
        <p:nvSpPr>
          <p:cNvPr id="14643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E33D698D-5287-4557-8156-A79B8A72B127}" type="slidenum">
              <a:rPr lang="it-IT" smtClean="0"/>
              <a:pPr/>
              <a:t>62</a:t>
            </a:fld>
            <a:endParaRPr lang="it-IT" smtClean="0"/>
          </a:p>
        </p:txBody>
      </p:sp>
      <p:sp>
        <p:nvSpPr>
          <p:cNvPr id="147459" name="Rectangle 2"/>
          <p:cNvSpPr>
            <a:spLocks noGrp="1" noRot="1" noChangeAspect="1" noChangeArrowheads="1" noTextEdit="1"/>
          </p:cNvSpPr>
          <p:nvPr>
            <p:ph type="sldImg"/>
          </p:nvPr>
        </p:nvSpPr>
        <p:spPr>
          <a:ln/>
        </p:spPr>
      </p:sp>
      <p:sp>
        <p:nvSpPr>
          <p:cNvPr id="14746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CE0D0CBE-B305-4813-A44E-782FE81F08DB}" type="slidenum">
              <a:rPr lang="it-IT" smtClean="0"/>
              <a:pPr/>
              <a:t>63</a:t>
            </a:fld>
            <a:endParaRPr lang="it-IT" smtClean="0"/>
          </a:p>
        </p:txBody>
      </p:sp>
      <p:sp>
        <p:nvSpPr>
          <p:cNvPr id="148483" name="Rectangle 2"/>
          <p:cNvSpPr>
            <a:spLocks noGrp="1" noRot="1" noChangeAspect="1" noChangeArrowheads="1" noTextEdit="1"/>
          </p:cNvSpPr>
          <p:nvPr>
            <p:ph type="sldImg"/>
          </p:nvPr>
        </p:nvSpPr>
        <p:spPr>
          <a:ln/>
        </p:spPr>
      </p:sp>
      <p:sp>
        <p:nvSpPr>
          <p:cNvPr id="14848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2C228470-D029-49DA-B716-A7DCA340CADF}" type="slidenum">
              <a:rPr lang="it-IT" smtClean="0"/>
              <a:pPr/>
              <a:t>64</a:t>
            </a:fld>
            <a:endParaRPr lang="it-IT" smtClean="0"/>
          </a:p>
        </p:txBody>
      </p:sp>
      <p:sp>
        <p:nvSpPr>
          <p:cNvPr id="149507" name="Rectangle 2"/>
          <p:cNvSpPr>
            <a:spLocks noGrp="1" noRot="1" noChangeAspect="1" noChangeArrowheads="1" noTextEdit="1"/>
          </p:cNvSpPr>
          <p:nvPr>
            <p:ph type="sldImg"/>
          </p:nvPr>
        </p:nvSpPr>
        <p:spPr>
          <a:ln/>
        </p:spPr>
      </p:sp>
      <p:sp>
        <p:nvSpPr>
          <p:cNvPr id="14950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F314799B-D8BC-4477-B44F-BCE039289900}" type="slidenum">
              <a:rPr lang="it-IT" smtClean="0"/>
              <a:pPr/>
              <a:t>65</a:t>
            </a:fld>
            <a:endParaRPr lang="it-IT" smtClean="0"/>
          </a:p>
        </p:txBody>
      </p:sp>
      <p:sp>
        <p:nvSpPr>
          <p:cNvPr id="150531" name="Rectangle 2"/>
          <p:cNvSpPr>
            <a:spLocks noGrp="1" noRot="1" noChangeAspect="1" noChangeArrowheads="1" noTextEdit="1"/>
          </p:cNvSpPr>
          <p:nvPr>
            <p:ph type="sldImg"/>
          </p:nvPr>
        </p:nvSpPr>
        <p:spPr>
          <a:ln/>
        </p:spPr>
      </p:sp>
      <p:sp>
        <p:nvSpPr>
          <p:cNvPr id="15053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E73A8F14-5FBD-49A3-84A2-66EFE4740B63}" type="slidenum">
              <a:rPr lang="it-IT" smtClean="0"/>
              <a:pPr/>
              <a:t>66</a:t>
            </a:fld>
            <a:endParaRPr lang="it-IT" smtClean="0"/>
          </a:p>
        </p:txBody>
      </p:sp>
      <p:sp>
        <p:nvSpPr>
          <p:cNvPr id="156675" name="Rectangle 2"/>
          <p:cNvSpPr>
            <a:spLocks noGrp="1" noRot="1" noChangeAspect="1" noChangeArrowheads="1" noTextEdit="1"/>
          </p:cNvSpPr>
          <p:nvPr>
            <p:ph type="sldImg"/>
          </p:nvPr>
        </p:nvSpPr>
        <p:spPr>
          <a:ln/>
        </p:spPr>
      </p:sp>
      <p:sp>
        <p:nvSpPr>
          <p:cNvPr id="15667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4A0AB3FF-0042-4A6A-89B2-D8DC6ADB040B}" type="slidenum">
              <a:rPr lang="it-IT" smtClean="0"/>
              <a:pPr/>
              <a:t>67</a:t>
            </a:fld>
            <a:endParaRPr lang="it-IT" smtClean="0"/>
          </a:p>
        </p:txBody>
      </p:sp>
      <p:sp>
        <p:nvSpPr>
          <p:cNvPr id="155651" name="Rectangle 2"/>
          <p:cNvSpPr>
            <a:spLocks noGrp="1" noRot="1" noChangeAspect="1" noChangeArrowheads="1" noTextEdit="1"/>
          </p:cNvSpPr>
          <p:nvPr>
            <p:ph type="sldImg"/>
          </p:nvPr>
        </p:nvSpPr>
        <p:spPr>
          <a:ln/>
        </p:spPr>
      </p:sp>
      <p:sp>
        <p:nvSpPr>
          <p:cNvPr id="15565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FA8E1D71-1223-4CB9-965B-064F8A933C5E}" type="slidenum">
              <a:rPr lang="it-IT" smtClean="0"/>
              <a:pPr/>
              <a:t>14</a:t>
            </a:fld>
            <a:endParaRPr lang="it-IT" smtClean="0"/>
          </a:p>
        </p:txBody>
      </p:sp>
      <p:sp>
        <p:nvSpPr>
          <p:cNvPr id="99331" name="Rectangle 2"/>
          <p:cNvSpPr>
            <a:spLocks noGrp="1" noRot="1" noChangeAspect="1" noChangeArrowheads="1" noTextEdit="1"/>
          </p:cNvSpPr>
          <p:nvPr>
            <p:ph type="sldImg"/>
          </p:nvPr>
        </p:nvSpPr>
        <p:spPr>
          <a:ln/>
        </p:spPr>
      </p:sp>
      <p:sp>
        <p:nvSpPr>
          <p:cNvPr id="9933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98DD2A1A-3E42-4CD6-A339-960E29F299F0}" type="slidenum">
              <a:rPr lang="it-IT" smtClean="0"/>
              <a:pPr/>
              <a:t>68</a:t>
            </a:fld>
            <a:endParaRPr lang="it-IT" smtClean="0"/>
          </a:p>
        </p:txBody>
      </p:sp>
      <p:sp>
        <p:nvSpPr>
          <p:cNvPr id="151555" name="Rectangle 2"/>
          <p:cNvSpPr>
            <a:spLocks noGrp="1" noRot="1" noChangeAspect="1" noChangeArrowheads="1" noTextEdit="1"/>
          </p:cNvSpPr>
          <p:nvPr>
            <p:ph type="sldImg"/>
          </p:nvPr>
        </p:nvSpPr>
        <p:spPr>
          <a:ln/>
        </p:spPr>
      </p:sp>
      <p:sp>
        <p:nvSpPr>
          <p:cNvPr id="15155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F5DAD02B-83B1-4A3F-9A37-E58C391B9688}" type="slidenum">
              <a:rPr lang="it-IT" smtClean="0"/>
              <a:pPr/>
              <a:t>69</a:t>
            </a:fld>
            <a:endParaRPr lang="it-IT" smtClean="0"/>
          </a:p>
        </p:txBody>
      </p:sp>
      <p:sp>
        <p:nvSpPr>
          <p:cNvPr id="152579" name="Rectangle 2"/>
          <p:cNvSpPr>
            <a:spLocks noGrp="1" noRot="1" noChangeAspect="1" noChangeArrowheads="1" noTextEdit="1"/>
          </p:cNvSpPr>
          <p:nvPr>
            <p:ph type="sldImg"/>
          </p:nvPr>
        </p:nvSpPr>
        <p:spPr>
          <a:ln/>
        </p:spPr>
      </p:sp>
      <p:sp>
        <p:nvSpPr>
          <p:cNvPr id="15258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58938544-5755-447A-B72A-15F7ECBC5589}" type="slidenum">
              <a:rPr lang="it-IT" smtClean="0"/>
              <a:pPr/>
              <a:t>70</a:t>
            </a:fld>
            <a:endParaRPr lang="it-IT" smtClean="0"/>
          </a:p>
        </p:txBody>
      </p:sp>
      <p:sp>
        <p:nvSpPr>
          <p:cNvPr id="153603" name="Rectangle 2"/>
          <p:cNvSpPr>
            <a:spLocks noGrp="1" noRot="1" noChangeAspect="1" noChangeArrowheads="1" noTextEdit="1"/>
          </p:cNvSpPr>
          <p:nvPr>
            <p:ph type="sldImg"/>
          </p:nvPr>
        </p:nvSpPr>
        <p:spPr>
          <a:ln/>
        </p:spPr>
      </p:sp>
      <p:sp>
        <p:nvSpPr>
          <p:cNvPr id="15360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4316EA9C-E6E8-4D77-A26F-9EEA02469A38}" type="slidenum">
              <a:rPr lang="it-IT" smtClean="0"/>
              <a:pPr/>
              <a:t>71</a:t>
            </a:fld>
            <a:endParaRPr lang="it-IT" smtClean="0"/>
          </a:p>
        </p:txBody>
      </p:sp>
      <p:sp>
        <p:nvSpPr>
          <p:cNvPr id="154627" name="Rectangle 2"/>
          <p:cNvSpPr>
            <a:spLocks noGrp="1" noRot="1" noChangeAspect="1" noChangeArrowheads="1" noTextEdit="1"/>
          </p:cNvSpPr>
          <p:nvPr>
            <p:ph type="sldImg"/>
          </p:nvPr>
        </p:nvSpPr>
        <p:spPr>
          <a:ln/>
        </p:spPr>
      </p:sp>
      <p:sp>
        <p:nvSpPr>
          <p:cNvPr id="15462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7B964D14-50D2-4069-ADD5-8939AAC0F18E}" type="slidenum">
              <a:rPr lang="it-IT" smtClean="0"/>
              <a:pPr/>
              <a:t>72</a:t>
            </a:fld>
            <a:endParaRPr lang="it-IT" smtClean="0"/>
          </a:p>
        </p:txBody>
      </p:sp>
      <p:sp>
        <p:nvSpPr>
          <p:cNvPr id="157699" name="Rectangle 2"/>
          <p:cNvSpPr>
            <a:spLocks noGrp="1" noRot="1" noChangeAspect="1" noChangeArrowheads="1" noTextEdit="1"/>
          </p:cNvSpPr>
          <p:nvPr>
            <p:ph type="sldImg"/>
          </p:nvPr>
        </p:nvSpPr>
        <p:spPr>
          <a:ln/>
        </p:spPr>
      </p:sp>
      <p:sp>
        <p:nvSpPr>
          <p:cNvPr id="15770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311E42F4-DFCB-4A77-B14F-00ED58F15B79}" type="slidenum">
              <a:rPr lang="it-IT" smtClean="0"/>
              <a:pPr/>
              <a:t>73</a:t>
            </a:fld>
            <a:endParaRPr lang="it-IT" smtClean="0"/>
          </a:p>
        </p:txBody>
      </p:sp>
      <p:sp>
        <p:nvSpPr>
          <p:cNvPr id="158723" name="Rectangle 2"/>
          <p:cNvSpPr>
            <a:spLocks noGrp="1" noRot="1" noChangeAspect="1" noChangeArrowheads="1" noTextEdit="1"/>
          </p:cNvSpPr>
          <p:nvPr>
            <p:ph type="sldImg"/>
          </p:nvPr>
        </p:nvSpPr>
        <p:spPr>
          <a:ln/>
        </p:spPr>
      </p:sp>
      <p:sp>
        <p:nvSpPr>
          <p:cNvPr id="15872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5CEEB21C-1E6D-49FF-B669-400C0FACBA9F}" type="slidenum">
              <a:rPr lang="it-IT" smtClean="0"/>
              <a:pPr/>
              <a:t>74</a:t>
            </a:fld>
            <a:endParaRPr lang="it-IT" smtClean="0"/>
          </a:p>
        </p:txBody>
      </p:sp>
      <p:sp>
        <p:nvSpPr>
          <p:cNvPr id="159747" name="Rectangle 2"/>
          <p:cNvSpPr>
            <a:spLocks noGrp="1" noRot="1" noChangeAspect="1" noChangeArrowheads="1" noTextEdit="1"/>
          </p:cNvSpPr>
          <p:nvPr>
            <p:ph type="sldImg"/>
          </p:nvPr>
        </p:nvSpPr>
        <p:spPr>
          <a:ln/>
        </p:spPr>
      </p:sp>
      <p:sp>
        <p:nvSpPr>
          <p:cNvPr id="15974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9EA0CDF7-0BB2-46E9-AA04-1BADEE7CA988}" type="slidenum">
              <a:rPr lang="it-IT" smtClean="0"/>
              <a:pPr/>
              <a:t>75</a:t>
            </a:fld>
            <a:endParaRPr lang="it-IT" smtClean="0"/>
          </a:p>
        </p:txBody>
      </p:sp>
      <p:sp>
        <p:nvSpPr>
          <p:cNvPr id="160771" name="Rectangle 2"/>
          <p:cNvSpPr>
            <a:spLocks noGrp="1" noRot="1" noChangeAspect="1" noChangeArrowheads="1" noTextEdit="1"/>
          </p:cNvSpPr>
          <p:nvPr>
            <p:ph type="sldImg"/>
          </p:nvPr>
        </p:nvSpPr>
        <p:spPr>
          <a:ln/>
        </p:spPr>
      </p:sp>
      <p:sp>
        <p:nvSpPr>
          <p:cNvPr id="16077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F1938D89-B791-42D4-857E-FFD7B297A3B1}" type="slidenum">
              <a:rPr lang="it-IT" smtClean="0"/>
              <a:pPr/>
              <a:t>76</a:t>
            </a:fld>
            <a:endParaRPr lang="it-IT" smtClean="0"/>
          </a:p>
        </p:txBody>
      </p:sp>
      <p:sp>
        <p:nvSpPr>
          <p:cNvPr id="161795" name="Rectangle 2"/>
          <p:cNvSpPr>
            <a:spLocks noGrp="1" noRot="1" noChangeAspect="1" noChangeArrowheads="1" noTextEdit="1"/>
          </p:cNvSpPr>
          <p:nvPr>
            <p:ph type="sldImg"/>
          </p:nvPr>
        </p:nvSpPr>
        <p:spPr>
          <a:ln/>
        </p:spPr>
      </p:sp>
      <p:sp>
        <p:nvSpPr>
          <p:cNvPr id="16179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8705F739-9A6A-45BF-9E12-3D3838134C9D}" type="slidenum">
              <a:rPr lang="it-IT" smtClean="0"/>
              <a:pPr/>
              <a:t>77</a:t>
            </a:fld>
            <a:endParaRPr lang="it-IT" smtClean="0"/>
          </a:p>
        </p:txBody>
      </p:sp>
      <p:sp>
        <p:nvSpPr>
          <p:cNvPr id="162819" name="Rectangle 2"/>
          <p:cNvSpPr>
            <a:spLocks noGrp="1" noRot="1" noChangeAspect="1" noChangeArrowheads="1" noTextEdit="1"/>
          </p:cNvSpPr>
          <p:nvPr>
            <p:ph type="sldImg"/>
          </p:nvPr>
        </p:nvSpPr>
        <p:spPr>
          <a:ln/>
        </p:spPr>
      </p:sp>
      <p:sp>
        <p:nvSpPr>
          <p:cNvPr id="16282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C0A641E2-EB91-47DD-8807-E927BE546059}" type="slidenum">
              <a:rPr lang="it-IT" smtClean="0"/>
              <a:pPr/>
              <a:t>15</a:t>
            </a:fld>
            <a:endParaRPr lang="it-IT" smtClean="0"/>
          </a:p>
        </p:txBody>
      </p:sp>
      <p:sp>
        <p:nvSpPr>
          <p:cNvPr id="100355" name="Rectangle 2"/>
          <p:cNvSpPr>
            <a:spLocks noGrp="1" noRot="1" noChangeAspect="1" noChangeArrowheads="1" noTextEdit="1"/>
          </p:cNvSpPr>
          <p:nvPr>
            <p:ph type="sldImg"/>
          </p:nvPr>
        </p:nvSpPr>
        <p:spPr>
          <a:ln/>
        </p:spPr>
      </p:sp>
      <p:sp>
        <p:nvSpPr>
          <p:cNvPr id="10035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7FAF1592-5DE2-4D30-912F-D1BD9CBB4DFD}" type="slidenum">
              <a:rPr lang="it-IT" smtClean="0"/>
              <a:pPr/>
              <a:t>78</a:t>
            </a:fld>
            <a:endParaRPr lang="it-IT" smtClean="0"/>
          </a:p>
        </p:txBody>
      </p:sp>
      <p:sp>
        <p:nvSpPr>
          <p:cNvPr id="163843" name="Rectangle 2"/>
          <p:cNvSpPr>
            <a:spLocks noGrp="1" noRot="1" noChangeAspect="1" noChangeArrowheads="1" noTextEdit="1"/>
          </p:cNvSpPr>
          <p:nvPr>
            <p:ph type="sldImg"/>
          </p:nvPr>
        </p:nvSpPr>
        <p:spPr>
          <a:ln/>
        </p:spPr>
      </p:sp>
      <p:sp>
        <p:nvSpPr>
          <p:cNvPr id="16384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6E3A4740-62FF-41ED-A1C9-B4E197B1168D}" type="slidenum">
              <a:rPr lang="it-IT" smtClean="0"/>
              <a:pPr/>
              <a:t>79</a:t>
            </a:fld>
            <a:endParaRPr lang="it-IT" smtClean="0"/>
          </a:p>
        </p:txBody>
      </p:sp>
      <p:sp>
        <p:nvSpPr>
          <p:cNvPr id="164867" name="Rectangle 2"/>
          <p:cNvSpPr>
            <a:spLocks noGrp="1" noRot="1" noChangeAspect="1" noChangeArrowheads="1" noTextEdit="1"/>
          </p:cNvSpPr>
          <p:nvPr>
            <p:ph type="sldImg"/>
          </p:nvPr>
        </p:nvSpPr>
        <p:spPr>
          <a:ln/>
        </p:spPr>
      </p:sp>
      <p:sp>
        <p:nvSpPr>
          <p:cNvPr id="164868"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D30F7417-E350-49DF-8FD1-09886F44847C}" type="slidenum">
              <a:rPr lang="it-IT" smtClean="0"/>
              <a:pPr/>
              <a:t>80</a:t>
            </a:fld>
            <a:endParaRPr lang="it-IT" smtClean="0"/>
          </a:p>
        </p:txBody>
      </p:sp>
      <p:sp>
        <p:nvSpPr>
          <p:cNvPr id="165891" name="Rectangle 2"/>
          <p:cNvSpPr>
            <a:spLocks noGrp="1" noRot="1" noChangeAspect="1" noChangeArrowheads="1" noTextEdit="1"/>
          </p:cNvSpPr>
          <p:nvPr>
            <p:ph type="sldImg"/>
          </p:nvPr>
        </p:nvSpPr>
        <p:spPr>
          <a:ln/>
        </p:spPr>
      </p:sp>
      <p:sp>
        <p:nvSpPr>
          <p:cNvPr id="165892"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52B61CA1-C219-49F8-BE6E-5ED79EB45F4C}" type="slidenum">
              <a:rPr lang="it-IT" smtClean="0"/>
              <a:pPr/>
              <a:t>81</a:t>
            </a:fld>
            <a:endParaRPr lang="it-IT" smtClean="0"/>
          </a:p>
        </p:txBody>
      </p:sp>
      <p:sp>
        <p:nvSpPr>
          <p:cNvPr id="166915" name="Rectangle 2"/>
          <p:cNvSpPr>
            <a:spLocks noGrp="1" noRot="1" noChangeAspect="1" noChangeArrowheads="1" noTextEdit="1"/>
          </p:cNvSpPr>
          <p:nvPr>
            <p:ph type="sldImg"/>
          </p:nvPr>
        </p:nvSpPr>
        <p:spPr>
          <a:ln/>
        </p:spPr>
      </p:sp>
      <p:sp>
        <p:nvSpPr>
          <p:cNvPr id="166916"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7AE85C99-3AE0-48BD-861F-9D5438C7F736}" type="slidenum">
              <a:rPr lang="it-IT" smtClean="0"/>
              <a:pPr/>
              <a:t>82</a:t>
            </a:fld>
            <a:endParaRPr lang="it-IT" smtClean="0"/>
          </a:p>
        </p:txBody>
      </p:sp>
      <p:sp>
        <p:nvSpPr>
          <p:cNvPr id="167939" name="Rectangle 2"/>
          <p:cNvSpPr>
            <a:spLocks noGrp="1" noRot="1" noChangeAspect="1" noChangeArrowheads="1" noTextEdit="1"/>
          </p:cNvSpPr>
          <p:nvPr>
            <p:ph type="sldImg"/>
          </p:nvPr>
        </p:nvSpPr>
        <p:spPr>
          <a:ln/>
        </p:spPr>
      </p:sp>
      <p:sp>
        <p:nvSpPr>
          <p:cNvPr id="16794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AFCD6A99-5BFC-4B27-A3AD-13D33152A35F}" type="slidenum">
              <a:rPr lang="it-IT" smtClean="0"/>
              <a:pPr/>
              <a:t>16</a:t>
            </a:fld>
            <a:endParaRPr lang="it-IT" smtClean="0"/>
          </a:p>
        </p:txBody>
      </p:sp>
      <p:sp>
        <p:nvSpPr>
          <p:cNvPr id="101379" name="Rectangle 2"/>
          <p:cNvSpPr>
            <a:spLocks noGrp="1" noRot="1" noChangeAspect="1" noChangeArrowheads="1" noTextEdit="1"/>
          </p:cNvSpPr>
          <p:nvPr>
            <p:ph type="sldImg"/>
          </p:nvPr>
        </p:nvSpPr>
        <p:spPr>
          <a:ln/>
        </p:spPr>
      </p:sp>
      <p:sp>
        <p:nvSpPr>
          <p:cNvPr id="101380"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D2D2184C-426C-4A7A-808C-79FB50C59033}" type="slidenum">
              <a:rPr lang="it-IT" smtClean="0"/>
              <a:pPr/>
              <a:t>17</a:t>
            </a:fld>
            <a:endParaRPr lang="it-IT" smtClean="0"/>
          </a:p>
        </p:txBody>
      </p:sp>
      <p:sp>
        <p:nvSpPr>
          <p:cNvPr id="102403" name="Rectangle 2"/>
          <p:cNvSpPr>
            <a:spLocks noGrp="1" noRot="1" noChangeAspect="1" noChangeArrowheads="1" noTextEdit="1"/>
          </p:cNvSpPr>
          <p:nvPr>
            <p:ph type="sldImg"/>
          </p:nvPr>
        </p:nvSpPr>
        <p:spPr>
          <a:ln/>
        </p:spPr>
      </p:sp>
      <p:sp>
        <p:nvSpPr>
          <p:cNvPr id="102404" name="Rectangle 4"/>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070100"/>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1600200"/>
            <a:ext cx="8229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D35686-2CB1-474E-A6FE-E1F5B55906B7}" type="datetimeFigureOut">
              <a:rPr lang="it-IT" smtClean="0"/>
              <a:pPr/>
              <a:t>01/11/2016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3313E6-12A0-4A0F-A86D-11EE647FA58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35686-2CB1-474E-A6FE-E1F5B55906B7}" type="datetimeFigureOut">
              <a:rPr lang="it-IT" smtClean="0"/>
              <a:pPr/>
              <a:t>01/11/2016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313E6-12A0-4A0F-A86D-11EE647FA58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3.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12.bin"/><Relationship Id="rId4" Type="http://schemas.openxmlformats.org/officeDocument/2006/relationships/image" Target="../media/image26.png"/></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7.png"/><Relationship Id="rId4" Type="http://schemas.openxmlformats.org/officeDocument/2006/relationships/oleObject" Target="../embeddings/oleObject13.bin"/></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9.png"/><Relationship Id="rId4" Type="http://schemas.openxmlformats.org/officeDocument/2006/relationships/oleObject" Target="../embeddings/oleObject14.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31.png"/><Relationship Id="rId4" Type="http://schemas.openxmlformats.org/officeDocument/2006/relationships/oleObject" Target="../embeddings/oleObject15.bin"/></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3.png"/><Relationship Id="rId4" Type="http://schemas.openxmlformats.org/officeDocument/2006/relationships/oleObject" Target="../embeddings/oleObject16.bin"/></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5.png"/><Relationship Id="rId4" Type="http://schemas.openxmlformats.org/officeDocument/2006/relationships/oleObject" Target="../embeddings/oleObject17.bin"/></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36.png"/><Relationship Id="rId4" Type="http://schemas.openxmlformats.org/officeDocument/2006/relationships/oleObject" Target="../embeddings/oleObject18.bin"/></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37.png"/><Relationship Id="rId4" Type="http://schemas.openxmlformats.org/officeDocument/2006/relationships/oleObject" Target="../embeddings/oleObject19.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38.png"/><Relationship Id="rId4" Type="http://schemas.openxmlformats.org/officeDocument/2006/relationships/oleObject" Target="../embeddings/oleObject20.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39.png"/><Relationship Id="rId4" Type="http://schemas.openxmlformats.org/officeDocument/2006/relationships/oleObject" Target="../embeddings/oleObject21.bin"/></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40.png"/><Relationship Id="rId4" Type="http://schemas.openxmlformats.org/officeDocument/2006/relationships/oleObject" Target="../embeddings/oleObject22.bin"/></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42.png"/><Relationship Id="rId4" Type="http://schemas.openxmlformats.org/officeDocument/2006/relationships/oleObject" Target="../embeddings/oleObject23.bin"/></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43.png"/><Relationship Id="rId4" Type="http://schemas.openxmlformats.org/officeDocument/2006/relationships/oleObject" Target="../embeddings/oleObject24.bin"/></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image" Target="../media/image45.png"/><Relationship Id="rId4" Type="http://schemas.openxmlformats.org/officeDocument/2006/relationships/oleObject" Target="../embeddings/oleObject25.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46.png"/><Relationship Id="rId4" Type="http://schemas.openxmlformats.org/officeDocument/2006/relationships/oleObject" Target="../embeddings/oleObject26.bin"/></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47.png"/><Relationship Id="rId4" Type="http://schemas.openxmlformats.org/officeDocument/2006/relationships/oleObject" Target="../embeddings/oleObject27.bin"/></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2.xml"/><Relationship Id="rId1" Type="http://schemas.openxmlformats.org/officeDocument/2006/relationships/vmlDrawing" Target="../drawings/vmlDrawing28.vml"/><Relationship Id="rId5" Type="http://schemas.openxmlformats.org/officeDocument/2006/relationships/image" Target="../media/image49.png"/><Relationship Id="rId4" Type="http://schemas.openxmlformats.org/officeDocument/2006/relationships/oleObject" Target="../embeddings/oleObject28.bin"/></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12.xml"/><Relationship Id="rId1" Type="http://schemas.openxmlformats.org/officeDocument/2006/relationships/vmlDrawing" Target="../drawings/vmlDrawing29.vml"/><Relationship Id="rId5" Type="http://schemas.openxmlformats.org/officeDocument/2006/relationships/oleObject" Target="../embeddings/Documento_di_Microsoft_Office_Word_97_-_20031.doc"/><Relationship Id="rId4" Type="http://schemas.openxmlformats.org/officeDocument/2006/relationships/image" Target="../media/image51.png"/></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vmlDrawing" Target="../drawings/vmlDrawing30.vml"/><Relationship Id="rId5" Type="http://schemas.openxmlformats.org/officeDocument/2006/relationships/oleObject" Target="../embeddings/Documento_di_Microsoft_Office_Word_97_-_20032.doc"/><Relationship Id="rId4" Type="http://schemas.openxmlformats.org/officeDocument/2006/relationships/image" Target="../media/image53.png"/></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2.xml"/><Relationship Id="rId1" Type="http://schemas.openxmlformats.org/officeDocument/2006/relationships/vmlDrawing" Target="../drawings/vmlDrawing31.vml"/><Relationship Id="rId5" Type="http://schemas.openxmlformats.org/officeDocument/2006/relationships/oleObject" Target="../embeddings/Documento_di_Microsoft_Office_Word_97_-_20033.doc"/><Relationship Id="rId4" Type="http://schemas.openxmlformats.org/officeDocument/2006/relationships/image" Target="../media/image5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40323" y="992189"/>
            <a:ext cx="8846527" cy="420687"/>
          </a:xfrm>
          <a:prstGeom prst="rect">
            <a:avLst/>
          </a:prstGeom>
          <a:solidFill>
            <a:schemeClr val="bg1"/>
          </a:solidFill>
          <a:ln w="9525">
            <a:noFill/>
            <a:miter lim="800000"/>
            <a:headEnd/>
            <a:tailEnd/>
          </a:ln>
        </p:spPr>
        <p:txBody>
          <a:bodyPr wrap="none" anchor="ctr"/>
          <a:lstStyle/>
          <a:p>
            <a:pPr algn="ctr" defTabSz="762000"/>
            <a:r>
              <a:rPr lang="en-GB" sz="2400">
                <a:latin typeface="Times New Roman" pitchFamily="18" charset="0"/>
              </a:rPr>
              <a:t> </a:t>
            </a:r>
          </a:p>
        </p:txBody>
      </p:sp>
      <p:sp>
        <p:nvSpPr>
          <p:cNvPr id="2051" name="Rectangle 6"/>
          <p:cNvSpPr>
            <a:spLocks noChangeArrowheads="1"/>
          </p:cNvSpPr>
          <p:nvPr/>
        </p:nvSpPr>
        <p:spPr bwMode="auto">
          <a:xfrm>
            <a:off x="8938847" y="6688139"/>
            <a:ext cx="172915" cy="153987"/>
          </a:xfrm>
          <a:prstGeom prst="rect">
            <a:avLst/>
          </a:prstGeom>
          <a:solidFill>
            <a:schemeClr val="bg1"/>
          </a:solidFill>
          <a:ln w="9525">
            <a:noFill/>
            <a:miter lim="800000"/>
            <a:headEnd/>
            <a:tailEnd/>
          </a:ln>
        </p:spPr>
        <p:txBody>
          <a:bodyPr wrap="none" anchor="ctr"/>
          <a:lstStyle/>
          <a:p>
            <a:endParaRPr lang="en-US" b="1"/>
          </a:p>
        </p:txBody>
      </p:sp>
      <p:sp>
        <p:nvSpPr>
          <p:cNvPr id="2052" name="Line 7"/>
          <p:cNvSpPr>
            <a:spLocks noChangeShapeType="1"/>
          </p:cNvSpPr>
          <p:nvPr/>
        </p:nvSpPr>
        <p:spPr bwMode="auto">
          <a:xfrm>
            <a:off x="317990" y="1557338"/>
            <a:ext cx="8109438" cy="0"/>
          </a:xfrm>
          <a:prstGeom prst="line">
            <a:avLst/>
          </a:prstGeom>
          <a:noFill/>
          <a:ln w="2540">
            <a:solidFill>
              <a:srgbClr val="006666"/>
            </a:solidFill>
            <a:round/>
            <a:headEnd/>
            <a:tailEnd/>
          </a:ln>
        </p:spPr>
        <p:txBody>
          <a:bodyPr wrap="none" anchor="ctr"/>
          <a:lstStyle/>
          <a:p>
            <a:endParaRPr lang="it-IT"/>
          </a:p>
        </p:txBody>
      </p:sp>
      <p:sp>
        <p:nvSpPr>
          <p:cNvPr id="2056" name="Rectangle 36"/>
          <p:cNvSpPr>
            <a:spLocks noChangeArrowheads="1"/>
          </p:cNvSpPr>
          <p:nvPr/>
        </p:nvSpPr>
        <p:spPr bwMode="auto">
          <a:xfrm>
            <a:off x="72008" y="1052736"/>
            <a:ext cx="4788024" cy="430887"/>
          </a:xfrm>
          <a:prstGeom prst="rect">
            <a:avLst/>
          </a:prstGeom>
          <a:noFill/>
          <a:ln w="9525">
            <a:noFill/>
            <a:miter lim="800000"/>
            <a:headEnd/>
            <a:tailEnd/>
          </a:ln>
        </p:spPr>
        <p:txBody>
          <a:bodyPr wrap="square" lIns="0" tIns="0" rIns="0" bIns="0">
            <a:spAutoFit/>
          </a:bodyPr>
          <a:lstStyle/>
          <a:p>
            <a:pPr algn="ctr" defTabSz="762000">
              <a:defRPr/>
            </a:pPr>
            <a:r>
              <a:rPr lang="en-GB" sz="1400" b="1" dirty="0" err="1">
                <a:solidFill>
                  <a:schemeClr val="bg1">
                    <a:lumMod val="50000"/>
                  </a:schemeClr>
                </a:solidFill>
              </a:rPr>
              <a:t>Dipartimento</a:t>
            </a:r>
            <a:r>
              <a:rPr lang="en-GB" sz="1400" b="1" dirty="0">
                <a:solidFill>
                  <a:schemeClr val="bg1">
                    <a:lumMod val="50000"/>
                  </a:schemeClr>
                </a:solidFill>
              </a:rPr>
              <a:t> </a:t>
            </a:r>
            <a:r>
              <a:rPr lang="en-GB" sz="1400" b="1" dirty="0" err="1">
                <a:solidFill>
                  <a:schemeClr val="bg1">
                    <a:lumMod val="50000"/>
                  </a:schemeClr>
                </a:solidFill>
              </a:rPr>
              <a:t>di</a:t>
            </a:r>
            <a:r>
              <a:rPr lang="en-GB" sz="1400" b="1" dirty="0">
                <a:solidFill>
                  <a:schemeClr val="bg1">
                    <a:lumMod val="50000"/>
                  </a:schemeClr>
                </a:solidFill>
              </a:rPr>
              <a:t> </a:t>
            </a:r>
            <a:r>
              <a:rPr lang="en-GB" sz="1400" b="1" dirty="0" err="1">
                <a:solidFill>
                  <a:schemeClr val="bg1">
                    <a:lumMod val="50000"/>
                  </a:schemeClr>
                </a:solidFill>
              </a:rPr>
              <a:t>Ingegneria</a:t>
            </a:r>
            <a:r>
              <a:rPr lang="en-GB" sz="1400" b="1" dirty="0">
                <a:solidFill>
                  <a:schemeClr val="bg1">
                    <a:lumMod val="50000"/>
                  </a:schemeClr>
                </a:solidFill>
              </a:rPr>
              <a:t> </a:t>
            </a:r>
            <a:r>
              <a:rPr lang="en-GB" sz="1400" b="1" dirty="0" err="1">
                <a:solidFill>
                  <a:schemeClr val="bg1">
                    <a:lumMod val="50000"/>
                  </a:schemeClr>
                </a:solidFill>
              </a:rPr>
              <a:t>Industriale</a:t>
            </a:r>
            <a:r>
              <a:rPr lang="en-GB" sz="1400" b="1" dirty="0">
                <a:solidFill>
                  <a:schemeClr val="bg1">
                    <a:lumMod val="50000"/>
                  </a:schemeClr>
                </a:solidFill>
              </a:rPr>
              <a:t> e </a:t>
            </a:r>
            <a:r>
              <a:rPr lang="en-GB" sz="1400" b="1" dirty="0" err="1">
                <a:solidFill>
                  <a:schemeClr val="bg1">
                    <a:lumMod val="50000"/>
                  </a:schemeClr>
                </a:solidFill>
              </a:rPr>
              <a:t>dell’Informazione</a:t>
            </a:r>
            <a:endParaRPr lang="en-GB" sz="1400" b="1" dirty="0">
              <a:solidFill>
                <a:schemeClr val="bg1">
                  <a:lumMod val="50000"/>
                </a:schemeClr>
              </a:solidFill>
            </a:endParaRPr>
          </a:p>
          <a:p>
            <a:pPr algn="ctr" defTabSz="762000">
              <a:defRPr/>
            </a:pPr>
            <a:r>
              <a:rPr lang="it-IT" sz="1400" b="1" dirty="0">
                <a:solidFill>
                  <a:schemeClr val="bg1">
                    <a:lumMod val="50000"/>
                  </a:schemeClr>
                </a:solidFill>
              </a:rPr>
              <a:t>via Roma 29, 81031 Aversa, Italy</a:t>
            </a:r>
            <a:endParaRPr lang="en-US" sz="1400" b="1" dirty="0">
              <a:solidFill>
                <a:schemeClr val="bg1">
                  <a:lumMod val="50000"/>
                </a:schemeClr>
              </a:solidFill>
            </a:endParaRPr>
          </a:p>
        </p:txBody>
      </p:sp>
      <p:sp>
        <p:nvSpPr>
          <p:cNvPr id="2054" name="Rectangle 4"/>
          <p:cNvSpPr>
            <a:spLocks noChangeArrowheads="1"/>
          </p:cNvSpPr>
          <p:nvPr/>
        </p:nvSpPr>
        <p:spPr bwMode="auto">
          <a:xfrm>
            <a:off x="4644008" y="5373216"/>
            <a:ext cx="4197774" cy="369332"/>
          </a:xfrm>
          <a:prstGeom prst="rect">
            <a:avLst/>
          </a:prstGeom>
          <a:noFill/>
          <a:ln w="9525">
            <a:noFill/>
            <a:miter lim="800000"/>
            <a:headEnd/>
            <a:tailEnd/>
          </a:ln>
        </p:spPr>
        <p:txBody>
          <a:bodyPr wrap="square" lIns="0" tIns="0" rIns="0" bIns="0">
            <a:spAutoFit/>
          </a:bodyPr>
          <a:lstStyle/>
          <a:p>
            <a:pPr defTabSz="762000"/>
            <a:r>
              <a:rPr lang="en-US" sz="2400" dirty="0" smtClean="0">
                <a:solidFill>
                  <a:srgbClr val="0000FF"/>
                </a:solidFill>
              </a:rPr>
              <a:t>Speaker</a:t>
            </a:r>
            <a:r>
              <a:rPr lang="en-US" sz="2400" dirty="0">
                <a:solidFill>
                  <a:srgbClr val="0000FF"/>
                </a:solidFill>
              </a:rPr>
              <a:t>: Oronzio </a:t>
            </a:r>
            <a:r>
              <a:rPr lang="en-US" sz="2400" dirty="0" err="1">
                <a:solidFill>
                  <a:srgbClr val="0000FF"/>
                </a:solidFill>
              </a:rPr>
              <a:t>Manca</a:t>
            </a:r>
            <a:endParaRPr lang="en-US" sz="2400" dirty="0">
              <a:solidFill>
                <a:srgbClr val="0000FF"/>
              </a:solidFill>
            </a:endParaRPr>
          </a:p>
        </p:txBody>
      </p:sp>
      <p:sp>
        <p:nvSpPr>
          <p:cNvPr id="2055" name="Rectangle 45"/>
          <p:cNvSpPr>
            <a:spLocks noChangeArrowheads="1"/>
          </p:cNvSpPr>
          <p:nvPr/>
        </p:nvSpPr>
        <p:spPr bwMode="auto">
          <a:xfrm>
            <a:off x="467544" y="3068960"/>
            <a:ext cx="8440615" cy="1015663"/>
          </a:xfrm>
          <a:prstGeom prst="rect">
            <a:avLst/>
          </a:prstGeom>
          <a:noFill/>
          <a:ln w="9525">
            <a:noFill/>
            <a:miter lim="800000"/>
            <a:headEnd/>
            <a:tailEnd/>
          </a:ln>
        </p:spPr>
        <p:txBody>
          <a:bodyPr lIns="0" tIns="0" rIns="0" bIns="0">
            <a:spAutoFit/>
          </a:bodyPr>
          <a:lstStyle/>
          <a:p>
            <a:pPr algn="ctr" defTabSz="762000"/>
            <a:r>
              <a:rPr lang="en-US" sz="2200" b="1" i="1" cap="small" dirty="0">
                <a:solidFill>
                  <a:srgbClr val="0000FF"/>
                </a:solidFill>
                <a:latin typeface="Verdana" pitchFamily="34" charset="0"/>
                <a:ea typeface="Verdana" pitchFamily="34" charset="0"/>
                <a:cs typeface="Verdana" pitchFamily="34" charset="0"/>
              </a:rPr>
              <a:t>Master Degree in </a:t>
            </a:r>
            <a:r>
              <a:rPr lang="en-US" sz="2200" b="1" i="1" cap="small" dirty="0" err="1">
                <a:solidFill>
                  <a:srgbClr val="0000FF"/>
                </a:solidFill>
                <a:latin typeface="Verdana" pitchFamily="34" charset="0"/>
                <a:ea typeface="Verdana" pitchFamily="34" charset="0"/>
                <a:cs typeface="Verdana" pitchFamily="34" charset="0"/>
              </a:rPr>
              <a:t>InnovativeTechnologies</a:t>
            </a:r>
            <a:r>
              <a:rPr lang="en-US" sz="2200" b="1" i="1" cap="small" dirty="0">
                <a:solidFill>
                  <a:srgbClr val="0000FF"/>
                </a:solidFill>
                <a:latin typeface="Verdana" pitchFamily="34" charset="0"/>
                <a:ea typeface="Verdana" pitchFamily="34" charset="0"/>
                <a:cs typeface="Verdana" pitchFamily="34" charset="0"/>
              </a:rPr>
              <a:t> in Energy Efficient Buildings for Russian &amp; Armenian Universities and Stakeholders</a:t>
            </a:r>
          </a:p>
        </p:txBody>
      </p:sp>
      <p:sp>
        <p:nvSpPr>
          <p:cNvPr id="13" name="Rectangle 2"/>
          <p:cNvSpPr txBox="1">
            <a:spLocks noChangeArrowheads="1"/>
          </p:cNvSpPr>
          <p:nvPr/>
        </p:nvSpPr>
        <p:spPr>
          <a:xfrm>
            <a:off x="179512" y="1700808"/>
            <a:ext cx="7045569" cy="1331913"/>
          </a:xfrm>
          <a:prstGeom prst="rect">
            <a:avLst/>
          </a:prstGeom>
          <a:noFill/>
          <a:ln/>
        </p:spPr>
        <p:txBody>
          <a:bodyPr lIns="72000" tIns="72000" rIns="72000" bIns="72000" anchor="ctr"/>
          <a:lstStyle>
            <a:lvl1pPr algn="r" defTabSz="914400" rtl="0" eaLnBrk="1" latinLnBrk="0" hangingPunct="1">
              <a:spcBef>
                <a:spcPct val="0"/>
              </a:spcBef>
              <a:buNone/>
              <a:defRPr kumimoji="0" lang="it-IT" sz="4400" b="1" kern="1200" cap="small" baseline="0">
                <a:solidFill>
                  <a:srgbClr val="003300"/>
                </a:solidFill>
                <a:latin typeface="+mj-lt"/>
                <a:ea typeface="+mj-ea"/>
                <a:cs typeface="+mj-cs"/>
              </a:defRPr>
            </a:lvl1pPr>
          </a:lstStyle>
          <a:p>
            <a:pPr>
              <a:defRPr/>
            </a:pPr>
            <a:r>
              <a:rPr lang="fr-FR" sz="5400" i="1" dirty="0" smtClean="0">
                <a:solidFill>
                  <a:srgbClr val="0000FF"/>
                </a:solidFill>
                <a:latin typeface="Verdana" pitchFamily="34" charset="0"/>
                <a:ea typeface="Verdana" pitchFamily="34" charset="0"/>
                <a:cs typeface="Verdana" pitchFamily="34" charset="0"/>
              </a:rPr>
              <a:t>MARUEEB</a:t>
            </a:r>
            <a:r>
              <a:rPr lang="fr-FR" sz="2200" i="1" dirty="0" smtClean="0">
                <a:solidFill>
                  <a:srgbClr val="0000FF"/>
                </a:solidFill>
                <a:latin typeface="Verdana" pitchFamily="34" charset="0"/>
                <a:ea typeface="Verdana" pitchFamily="34" charset="0"/>
                <a:cs typeface="Verdana" pitchFamily="34" charset="0"/>
              </a:rPr>
              <a:t> </a:t>
            </a:r>
            <a:r>
              <a:rPr lang="fr-FR" sz="2200" cap="none" dirty="0" err="1" smtClean="0">
                <a:solidFill>
                  <a:srgbClr val="0000FF"/>
                </a:solidFill>
                <a:latin typeface="Verdana" pitchFamily="34" charset="0"/>
                <a:ea typeface="Verdana" pitchFamily="34" charset="0"/>
                <a:cs typeface="Verdana" pitchFamily="34" charset="0"/>
              </a:rPr>
              <a:t>project</a:t>
            </a:r>
            <a:r>
              <a:rPr lang="en-GB" sz="2200" i="1" dirty="0" smtClean="0">
                <a:solidFill>
                  <a:srgbClr val="0000FF"/>
                </a:solidFill>
                <a:effectLst>
                  <a:outerShdw blurRad="38100" dist="38100" dir="2700000" algn="tl">
                    <a:srgbClr val="C0C0C0"/>
                  </a:outerShdw>
                </a:effectLst>
                <a:latin typeface="Verdana" pitchFamily="34" charset="0"/>
                <a:ea typeface="Times New Roman" pitchFamily="18" charset="0"/>
                <a:cs typeface="Book Antiqua" pitchFamily="18" charset="0"/>
              </a:rPr>
              <a:t/>
            </a:r>
            <a:br>
              <a:rPr lang="en-GB" sz="2200" i="1" dirty="0" smtClean="0">
                <a:solidFill>
                  <a:srgbClr val="0000FF"/>
                </a:solidFill>
                <a:effectLst>
                  <a:outerShdw blurRad="38100" dist="38100" dir="2700000" algn="tl">
                    <a:srgbClr val="C0C0C0"/>
                  </a:outerShdw>
                </a:effectLst>
                <a:latin typeface="Verdana" pitchFamily="34" charset="0"/>
                <a:ea typeface="Times New Roman" pitchFamily="18" charset="0"/>
                <a:cs typeface="Book Antiqua" pitchFamily="18" charset="0"/>
              </a:rPr>
            </a:br>
            <a:r>
              <a:rPr lang="fr-FR" sz="2200" i="1" dirty="0" smtClean="0">
                <a:solidFill>
                  <a:srgbClr val="0000FF"/>
                </a:solidFill>
                <a:latin typeface="Verdana" pitchFamily="34" charset="0"/>
                <a:ea typeface="Verdana" pitchFamily="34" charset="0"/>
                <a:cs typeface="Verdana" pitchFamily="34" charset="0"/>
              </a:rPr>
              <a:t>561890-</a:t>
            </a:r>
            <a:r>
              <a:rPr lang="fr-FR" sz="2200" i="1" dirty="0" err="1" smtClean="0">
                <a:solidFill>
                  <a:srgbClr val="0000FF"/>
                </a:solidFill>
                <a:latin typeface="Verdana" pitchFamily="34" charset="0"/>
                <a:ea typeface="Verdana" pitchFamily="34" charset="0"/>
                <a:cs typeface="Verdana" pitchFamily="34" charset="0"/>
              </a:rPr>
              <a:t>EPP</a:t>
            </a:r>
            <a:r>
              <a:rPr lang="fr-FR" sz="2200" i="1" dirty="0" smtClean="0">
                <a:solidFill>
                  <a:srgbClr val="0000FF"/>
                </a:solidFill>
                <a:latin typeface="Verdana" pitchFamily="34" charset="0"/>
                <a:ea typeface="Verdana" pitchFamily="34" charset="0"/>
                <a:cs typeface="Verdana" pitchFamily="34" charset="0"/>
              </a:rPr>
              <a:t>-1-2015-1-IT-</a:t>
            </a:r>
            <a:r>
              <a:rPr lang="fr-FR" sz="2200" i="1" dirty="0" err="1" smtClean="0">
                <a:solidFill>
                  <a:srgbClr val="0000FF"/>
                </a:solidFill>
                <a:latin typeface="Verdana" pitchFamily="34" charset="0"/>
                <a:ea typeface="Verdana" pitchFamily="34" charset="0"/>
                <a:cs typeface="Verdana" pitchFamily="34" charset="0"/>
              </a:rPr>
              <a:t>EPPKA2</a:t>
            </a:r>
            <a:r>
              <a:rPr lang="fr-FR" sz="2200" i="1" dirty="0" smtClean="0">
                <a:solidFill>
                  <a:srgbClr val="0000FF"/>
                </a:solidFill>
                <a:latin typeface="Verdana" pitchFamily="34" charset="0"/>
                <a:ea typeface="Verdana" pitchFamily="34" charset="0"/>
                <a:cs typeface="Verdana" pitchFamily="34" charset="0"/>
              </a:rPr>
              <a:t>-</a:t>
            </a:r>
            <a:r>
              <a:rPr lang="fr-FR" sz="2200" i="1" dirty="0" err="1" smtClean="0">
                <a:solidFill>
                  <a:srgbClr val="0000FF"/>
                </a:solidFill>
                <a:latin typeface="Verdana" pitchFamily="34" charset="0"/>
                <a:ea typeface="Verdana" pitchFamily="34" charset="0"/>
                <a:cs typeface="Verdana" pitchFamily="34" charset="0"/>
              </a:rPr>
              <a:t>CBHE-JP</a:t>
            </a:r>
            <a:endParaRPr lang="en-GB" sz="2200" i="1" dirty="0">
              <a:solidFill>
                <a:srgbClr val="0000FF"/>
              </a:solidFill>
              <a:effectLst>
                <a:outerShdw blurRad="38100" dist="38100" dir="2700000" algn="tl">
                  <a:srgbClr val="C0C0C0"/>
                </a:outerShdw>
              </a:effectLst>
              <a:latin typeface="Verdana" pitchFamily="34" charset="0"/>
              <a:ea typeface="Times New Roman" pitchFamily="18" charset="0"/>
              <a:cs typeface="Book Antiqua" pitchFamily="18" charset="0"/>
            </a:endParaRPr>
          </a:p>
        </p:txBody>
      </p:sp>
      <p:pic>
        <p:nvPicPr>
          <p:cNvPr id="2057" name="Picture 13" descr="C:\Users\oronzio\Dropbox\AIGE-IIETA CONFERENCE\NEW FILE AND LOGO\logo_SUN 300dpi.png"/>
          <p:cNvPicPr>
            <a:picLocks noChangeAspect="1" noChangeArrowheads="1"/>
          </p:cNvPicPr>
          <p:nvPr/>
        </p:nvPicPr>
        <p:blipFill>
          <a:blip r:embed="rId3" cstate="print"/>
          <a:srcRect/>
          <a:stretch>
            <a:fillRect/>
          </a:stretch>
        </p:blipFill>
        <p:spPr bwMode="auto">
          <a:xfrm>
            <a:off x="184638" y="152401"/>
            <a:ext cx="3600000" cy="852519"/>
          </a:xfrm>
          <a:prstGeom prst="rect">
            <a:avLst/>
          </a:prstGeom>
          <a:noFill/>
          <a:ln w="9525">
            <a:noFill/>
            <a:miter lim="800000"/>
            <a:headEnd/>
            <a:tailEnd/>
          </a:ln>
        </p:spPr>
      </p:pic>
      <p:pic>
        <p:nvPicPr>
          <p:cNvPr id="10" name="Immagine 9" descr="Erasmus+ logo_scritta su dx.jpg"/>
          <p:cNvPicPr>
            <a:picLocks noChangeAspect="1"/>
          </p:cNvPicPr>
          <p:nvPr/>
        </p:nvPicPr>
        <p:blipFill>
          <a:blip r:embed="rId4" cstate="print"/>
          <a:stretch>
            <a:fillRect/>
          </a:stretch>
        </p:blipFill>
        <p:spPr>
          <a:xfrm>
            <a:off x="6228504" y="734144"/>
            <a:ext cx="2880000" cy="822648"/>
          </a:xfrm>
          <a:prstGeom prst="rect">
            <a:avLst/>
          </a:prstGeom>
        </p:spPr>
      </p:pic>
      <p:pic>
        <p:nvPicPr>
          <p:cNvPr id="11" name="Immagine 10" descr="Logo MARUEEB finale.jpg"/>
          <p:cNvPicPr>
            <a:picLocks noChangeAspect="1"/>
          </p:cNvPicPr>
          <p:nvPr/>
        </p:nvPicPr>
        <p:blipFill>
          <a:blip r:embed="rId5" cstate="print"/>
          <a:stretch>
            <a:fillRect/>
          </a:stretch>
        </p:blipFill>
        <p:spPr>
          <a:xfrm>
            <a:off x="4716016" y="44624"/>
            <a:ext cx="1440000" cy="1440000"/>
          </a:xfrm>
          <a:prstGeom prst="rect">
            <a:avLst/>
          </a:prstGeom>
        </p:spPr>
      </p:pic>
      <p:sp>
        <p:nvSpPr>
          <p:cNvPr id="12" name="CasellaDiTesto 11"/>
          <p:cNvSpPr txBox="1"/>
          <p:nvPr/>
        </p:nvSpPr>
        <p:spPr>
          <a:xfrm>
            <a:off x="251520" y="4479503"/>
            <a:ext cx="8568952" cy="461665"/>
          </a:xfrm>
          <a:prstGeom prst="rect">
            <a:avLst/>
          </a:prstGeom>
          <a:noFill/>
        </p:spPr>
        <p:txBody>
          <a:bodyPr wrap="square" rtlCol="0">
            <a:spAutoFit/>
          </a:bodyPr>
          <a:lstStyle/>
          <a:p>
            <a:pPr algn="ctr"/>
            <a:r>
              <a:rPr lang="en-US" sz="2400" dirty="0" smtClean="0">
                <a:solidFill>
                  <a:srgbClr val="0000FF"/>
                </a:solidFill>
                <a:latin typeface="Arial" pitchFamily="34" charset="0"/>
                <a:ea typeface="Verdana" pitchFamily="34" charset="0"/>
                <a:cs typeface="Arial" pitchFamily="34" charset="0"/>
              </a:rPr>
              <a:t>Thermal Bridges</a:t>
            </a:r>
            <a:endParaRPr lang="en-US" sz="2400" dirty="0">
              <a:solidFill>
                <a:srgbClr val="0000FF"/>
              </a:solidFill>
              <a:latin typeface="Arial" pitchFamily="34" charset="0"/>
              <a:ea typeface="Verdana"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Rot="1" noChangeArrowheads="1"/>
          </p:cNvSpPr>
          <p:nvPr>
            <p:ph type="title"/>
          </p:nvPr>
        </p:nvSpPr>
        <p:spPr>
          <a:xfrm>
            <a:off x="304800" y="762000"/>
            <a:ext cx="8534400" cy="1143000"/>
          </a:xfrm>
        </p:spPr>
        <p:txBody>
          <a:bodyPr>
            <a:normAutofit fontScale="90000"/>
          </a:bodyPr>
          <a:lstStyle/>
          <a:p>
            <a:pPr>
              <a:defRPr/>
            </a:pPr>
            <a:r>
              <a:rPr lang="it-IT" sz="3600" dirty="0" smtClean="0">
                <a:solidFill>
                  <a:schemeClr val="hlink"/>
                </a:solidFill>
                <a:latin typeface="Arial" charset="0"/>
              </a:rPr>
              <a:t>CLASSIFICATION OF THERMAL BRIDGES</a:t>
            </a:r>
          </a:p>
        </p:txBody>
      </p:sp>
      <p:sp>
        <p:nvSpPr>
          <p:cNvPr id="406531" name="Text Box 3"/>
          <p:cNvSpPr txBox="1">
            <a:spLocks noChangeArrowheads="1"/>
          </p:cNvSpPr>
          <p:nvPr/>
        </p:nvSpPr>
        <p:spPr bwMode="auto">
          <a:xfrm>
            <a:off x="342900" y="2743200"/>
            <a:ext cx="8458200" cy="1815882"/>
          </a:xfrm>
          <a:prstGeom prst="rect">
            <a:avLst/>
          </a:prstGeom>
          <a:noFill/>
          <a:ln w="31750">
            <a:noFill/>
            <a:miter lim="800000"/>
            <a:headEnd/>
            <a:tailEnd/>
          </a:ln>
        </p:spPr>
        <p:txBody>
          <a:bodyPr>
            <a:spAutoFit/>
          </a:bodyPr>
          <a:lstStyle/>
          <a:p>
            <a:pPr marL="457200" indent="-457200">
              <a:spcBef>
                <a:spcPct val="50000"/>
              </a:spcBef>
              <a:buClr>
                <a:schemeClr val="hlink"/>
              </a:buClr>
              <a:buFont typeface="Wingdings" pitchFamily="2" charset="2"/>
              <a:buChar char="ü"/>
            </a:pPr>
            <a:r>
              <a:rPr lang="en-US" sz="2800" b="1" dirty="0" smtClean="0">
                <a:solidFill>
                  <a:schemeClr val="folHlink"/>
                </a:solidFill>
                <a:latin typeface="Arial" pitchFamily="34" charset="0"/>
                <a:cs typeface="Arial" pitchFamily="34" charset="0"/>
              </a:rPr>
              <a:t>Geometrical thermal bridge</a:t>
            </a:r>
          </a:p>
          <a:p>
            <a:pPr marL="457200" indent="-457200">
              <a:spcBef>
                <a:spcPct val="50000"/>
              </a:spcBef>
              <a:buClr>
                <a:schemeClr val="hlink"/>
              </a:buClr>
              <a:buFont typeface="Wingdings" pitchFamily="2" charset="2"/>
              <a:buChar char="ü"/>
            </a:pPr>
            <a:r>
              <a:rPr lang="en-US" sz="2800" b="1" dirty="0" smtClean="0">
                <a:solidFill>
                  <a:schemeClr val="folHlink"/>
                </a:solidFill>
                <a:latin typeface="Arial" pitchFamily="34" charset="0"/>
                <a:cs typeface="Arial" pitchFamily="34" charset="0"/>
              </a:rPr>
              <a:t>Thermal bridge of structure</a:t>
            </a:r>
          </a:p>
          <a:p>
            <a:pPr marL="457200" indent="-457200">
              <a:spcBef>
                <a:spcPct val="50000"/>
              </a:spcBef>
              <a:buClr>
                <a:schemeClr val="hlink"/>
              </a:buClr>
              <a:buFont typeface="Wingdings" pitchFamily="2" charset="2"/>
              <a:buChar char="ü"/>
            </a:pPr>
            <a:r>
              <a:rPr lang="en-US" sz="2800" b="1" dirty="0" smtClean="0">
                <a:solidFill>
                  <a:schemeClr val="folHlink"/>
                </a:solidFill>
                <a:latin typeface="Arial" pitchFamily="34" charset="0"/>
                <a:cs typeface="Arial" pitchFamily="34" charset="0"/>
              </a:rPr>
              <a:t>Mixed thermal bridge</a:t>
            </a:r>
            <a:endParaRPr lang="en-US" sz="2800" b="1" dirty="0">
              <a:solidFill>
                <a:schemeClr val="folHlin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8579" name="Text Box 3"/>
          <p:cNvSpPr txBox="1">
            <a:spLocks noChangeArrowheads="1"/>
          </p:cNvSpPr>
          <p:nvPr/>
        </p:nvSpPr>
        <p:spPr bwMode="auto">
          <a:xfrm>
            <a:off x="2133600" y="2209800"/>
            <a:ext cx="5750768" cy="461665"/>
          </a:xfrm>
          <a:prstGeom prst="rect">
            <a:avLst/>
          </a:prstGeom>
          <a:noFill/>
          <a:ln w="31750">
            <a:noFill/>
            <a:miter lim="800000"/>
            <a:headEnd/>
            <a:tailEnd/>
          </a:ln>
        </p:spPr>
        <p:txBody>
          <a:bodyPr wrap="square">
            <a:spAutoFit/>
          </a:bodyPr>
          <a:lstStyle/>
          <a:p>
            <a:pPr marL="457200" indent="-457200" algn="ctr">
              <a:spcBef>
                <a:spcPct val="50000"/>
              </a:spcBef>
              <a:buClr>
                <a:schemeClr val="hlink"/>
              </a:buClr>
            </a:pPr>
            <a:r>
              <a:rPr lang="en-US" sz="2400" b="1" dirty="0" smtClean="0">
                <a:solidFill>
                  <a:schemeClr val="folHlink"/>
                </a:solidFill>
                <a:latin typeface="Arial" pitchFamily="34" charset="0"/>
                <a:cs typeface="Arial" pitchFamily="34" charset="0"/>
              </a:rPr>
              <a:t>Geometrical thermal bridge</a:t>
            </a:r>
          </a:p>
        </p:txBody>
      </p:sp>
      <p:sp>
        <p:nvSpPr>
          <p:cNvPr id="408580" name="Text Box 4"/>
          <p:cNvSpPr txBox="1">
            <a:spLocks noChangeArrowheads="1"/>
          </p:cNvSpPr>
          <p:nvPr/>
        </p:nvSpPr>
        <p:spPr bwMode="auto">
          <a:xfrm>
            <a:off x="533400" y="3960813"/>
            <a:ext cx="8359080" cy="1200329"/>
          </a:xfrm>
          <a:prstGeom prst="rect">
            <a:avLst/>
          </a:prstGeom>
          <a:noFill/>
          <a:ln w="31750">
            <a:noFill/>
            <a:miter lim="800000"/>
            <a:headEnd/>
            <a:tailEnd/>
          </a:ln>
        </p:spPr>
        <p:txBody>
          <a:bodyPr wrap="square">
            <a:spAutoFit/>
          </a:bodyPr>
          <a:lstStyle/>
          <a:p>
            <a:pPr>
              <a:spcBef>
                <a:spcPct val="50000"/>
              </a:spcBef>
              <a:buClr>
                <a:schemeClr val="hlink"/>
              </a:buClr>
              <a:buFont typeface="Wingdings" pitchFamily="2" charset="2"/>
              <a:buNone/>
            </a:pPr>
            <a:r>
              <a:rPr lang="en-US" sz="2400" b="1" dirty="0" smtClean="0">
                <a:solidFill>
                  <a:schemeClr val="folHlink"/>
                </a:solidFill>
                <a:latin typeface="Arial" pitchFamily="34" charset="0"/>
                <a:cs typeface="Arial" pitchFamily="34" charset="0"/>
              </a:rPr>
              <a:t>Portions of the considered domain where the deviation from the one-dimensional heat flux condition is due to the geometry of the structure</a:t>
            </a:r>
            <a:endParaRPr lang="en-US" sz="2400" b="1" dirty="0">
              <a:solidFill>
                <a:schemeClr val="folHlink"/>
              </a:solidFill>
              <a:latin typeface="Arial" pitchFamily="34" charset="0"/>
              <a:cs typeface="Arial" pitchFamily="34" charset="0"/>
            </a:endParaRPr>
          </a:p>
        </p:txBody>
      </p:sp>
      <p:sp>
        <p:nvSpPr>
          <p:cNvPr id="408581" name="Text Box 5"/>
          <p:cNvSpPr txBox="1">
            <a:spLocks noChangeArrowheads="1"/>
          </p:cNvSpPr>
          <p:nvPr/>
        </p:nvSpPr>
        <p:spPr bwMode="auto">
          <a:xfrm>
            <a:off x="2663825" y="31543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7" name="Rectangle 2"/>
          <p:cNvSpPr>
            <a:spLocks noGrp="1" noRot="1" noChangeArrowheads="1"/>
          </p:cNvSpPr>
          <p:nvPr>
            <p:ph type="title"/>
          </p:nvPr>
        </p:nvSpPr>
        <p:spPr>
          <a:xfrm>
            <a:off x="304800" y="762000"/>
            <a:ext cx="8534400" cy="1143000"/>
          </a:xfrm>
        </p:spPr>
        <p:txBody>
          <a:bodyPr>
            <a:normAutofit fontScale="90000"/>
          </a:bodyPr>
          <a:lstStyle/>
          <a:p>
            <a:pPr>
              <a:defRPr/>
            </a:pPr>
            <a:r>
              <a:rPr lang="it-IT" sz="3600" dirty="0" smtClean="0">
                <a:solidFill>
                  <a:schemeClr val="hlink"/>
                </a:solidFill>
                <a:latin typeface="Arial" charset="0"/>
              </a:rPr>
              <a:t>CLASSIFICATION OF THERMAL BRIDGES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627" name="Text Box 3"/>
          <p:cNvSpPr txBox="1">
            <a:spLocks noChangeArrowheads="1"/>
          </p:cNvSpPr>
          <p:nvPr/>
        </p:nvSpPr>
        <p:spPr bwMode="auto">
          <a:xfrm>
            <a:off x="2133600" y="1484313"/>
            <a:ext cx="4800600" cy="461665"/>
          </a:xfrm>
          <a:prstGeom prst="rect">
            <a:avLst/>
          </a:prstGeom>
          <a:noFill/>
          <a:ln w="31750">
            <a:noFill/>
            <a:miter lim="800000"/>
            <a:headEnd/>
            <a:tailEnd/>
          </a:ln>
        </p:spPr>
        <p:txBody>
          <a:bodyPr>
            <a:spAutoFit/>
          </a:bodyPr>
          <a:lstStyle/>
          <a:p>
            <a:pPr marL="457200" indent="-457200" algn="ctr">
              <a:spcBef>
                <a:spcPct val="50000"/>
              </a:spcBef>
              <a:buClr>
                <a:schemeClr val="hlink"/>
              </a:buClr>
            </a:pPr>
            <a:r>
              <a:rPr lang="en-US" sz="2400" b="1" dirty="0" smtClean="0">
                <a:solidFill>
                  <a:schemeClr val="hlink"/>
                </a:solidFill>
                <a:latin typeface="Arial" pitchFamily="34" charset="0"/>
                <a:cs typeface="Arial" pitchFamily="34" charset="0"/>
              </a:rPr>
              <a:t>Geometrical thermal bridge</a:t>
            </a:r>
          </a:p>
        </p:txBody>
      </p:sp>
      <p:sp>
        <p:nvSpPr>
          <p:cNvPr id="410628" name="Text Box 4"/>
          <p:cNvSpPr txBox="1">
            <a:spLocks noChangeArrowheads="1"/>
          </p:cNvSpPr>
          <p:nvPr/>
        </p:nvSpPr>
        <p:spPr bwMode="auto">
          <a:xfrm>
            <a:off x="179388" y="5734050"/>
            <a:ext cx="8785225" cy="461665"/>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400" b="1" dirty="0" smtClean="0">
                <a:solidFill>
                  <a:schemeClr val="hlink"/>
                </a:solidFill>
                <a:latin typeface="Arial" pitchFamily="34" charset="0"/>
                <a:cs typeface="Arial" pitchFamily="34" charset="0"/>
              </a:rPr>
              <a:t>Edge between two outer walls of the same structure</a:t>
            </a:r>
            <a:endParaRPr lang="it-IT" sz="2400" b="1" dirty="0">
              <a:solidFill>
                <a:schemeClr val="hlink"/>
              </a:solidFill>
              <a:latin typeface="Arial" pitchFamily="34" charset="0"/>
              <a:cs typeface="Arial" pitchFamily="34" charset="0"/>
            </a:endParaRPr>
          </a:p>
        </p:txBody>
      </p:sp>
      <p:pic>
        <p:nvPicPr>
          <p:cNvPr id="410633" name="Picture 9" descr="figura 2"/>
          <p:cNvPicPr>
            <a:picLocks noGrp="1" noChangeAspect="1" noChangeArrowheads="1"/>
          </p:cNvPicPr>
          <p:nvPr>
            <p:ph idx="1"/>
          </p:nvPr>
        </p:nvPicPr>
        <p:blipFill>
          <a:blip r:embed="rId3" cstate="print"/>
          <a:srcRect l="6323" t="12004" r="13550" b="16077"/>
          <a:stretch>
            <a:fillRect/>
          </a:stretch>
        </p:blipFill>
        <p:spPr>
          <a:xfrm>
            <a:off x="2555776" y="2132856"/>
            <a:ext cx="3419475" cy="3235325"/>
          </a:xfrm>
          <a:noFill/>
        </p:spPr>
      </p:pic>
      <p:sp>
        <p:nvSpPr>
          <p:cNvPr id="6" name="Rectangle 2"/>
          <p:cNvSpPr txBox="1">
            <a:spLocks noRot="1" noChangeArrowheads="1"/>
          </p:cNvSpPr>
          <p:nvPr/>
        </p:nvSpPr>
        <p:spPr>
          <a:xfrm>
            <a:off x="304800" y="332656"/>
            <a:ext cx="8534400" cy="1143000"/>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3600" b="0" i="0" u="none" strike="noStrike" kern="1200" cap="none" spc="0" normalizeH="0" baseline="0" noProof="0" dirty="0" smtClean="0">
                <a:ln>
                  <a:noFill/>
                </a:ln>
                <a:solidFill>
                  <a:schemeClr val="hlink"/>
                </a:solidFill>
                <a:effectLst/>
                <a:uLnTx/>
                <a:uFillTx/>
                <a:latin typeface="Arial" charset="0"/>
                <a:ea typeface="+mj-ea"/>
                <a:cs typeface="+mj-cs"/>
              </a:rPr>
              <a:t>CLASSIFICATION OF THERMAL BRIDGES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9474" name="Rectangle 2"/>
          <p:cNvSpPr>
            <a:spLocks noGrp="1" noRot="1" noChangeArrowheads="1"/>
          </p:cNvSpPr>
          <p:nvPr>
            <p:ph type="title"/>
          </p:nvPr>
        </p:nvSpPr>
        <p:spPr>
          <a:xfrm>
            <a:off x="179388" y="620713"/>
            <a:ext cx="8785225" cy="792162"/>
          </a:xfrm>
        </p:spPr>
        <p:txBody>
          <a:bodyPr>
            <a:normAutofit fontScale="90000"/>
          </a:bodyPr>
          <a:lstStyle/>
          <a:p>
            <a:pPr lvl="0">
              <a:defRPr/>
            </a:pPr>
            <a:r>
              <a:rPr lang="it-IT" sz="3600" dirty="0" smtClean="0">
                <a:solidFill>
                  <a:schemeClr val="hlink"/>
                </a:solidFill>
                <a:latin typeface="Arial" charset="0"/>
              </a:rPr>
              <a:t>CLASSIFICATION OF THERMAL BRIDGES</a:t>
            </a:r>
          </a:p>
        </p:txBody>
      </p:sp>
      <p:sp>
        <p:nvSpPr>
          <p:cNvPr id="489475" name="Text Box 3"/>
          <p:cNvSpPr txBox="1">
            <a:spLocks noChangeArrowheads="1"/>
          </p:cNvSpPr>
          <p:nvPr/>
        </p:nvSpPr>
        <p:spPr bwMode="auto">
          <a:xfrm>
            <a:off x="2133600" y="1484313"/>
            <a:ext cx="4800600" cy="461665"/>
          </a:xfrm>
          <a:prstGeom prst="rect">
            <a:avLst/>
          </a:prstGeom>
          <a:noFill/>
          <a:ln w="31750">
            <a:noFill/>
            <a:miter lim="800000"/>
            <a:headEnd/>
            <a:tailEnd/>
          </a:ln>
        </p:spPr>
        <p:txBody>
          <a:bodyPr>
            <a:spAutoFit/>
          </a:bodyPr>
          <a:lstStyle/>
          <a:p>
            <a:pPr marL="457200" indent="-457200" algn="ctr">
              <a:spcBef>
                <a:spcPct val="50000"/>
              </a:spcBef>
              <a:buClr>
                <a:schemeClr val="hlink"/>
              </a:buClr>
            </a:pPr>
            <a:r>
              <a:rPr lang="en-US" sz="2400" b="1" dirty="0" smtClean="0">
                <a:solidFill>
                  <a:schemeClr val="hlink"/>
                </a:solidFill>
                <a:latin typeface="Arial" pitchFamily="34" charset="0"/>
                <a:cs typeface="Arial" pitchFamily="34" charset="0"/>
              </a:rPr>
              <a:t>Geometrical thermal bridge</a:t>
            </a:r>
          </a:p>
        </p:txBody>
      </p:sp>
      <p:sp>
        <p:nvSpPr>
          <p:cNvPr id="489476" name="Text Box 4"/>
          <p:cNvSpPr txBox="1">
            <a:spLocks noChangeArrowheads="1"/>
          </p:cNvSpPr>
          <p:nvPr/>
        </p:nvSpPr>
        <p:spPr bwMode="auto">
          <a:xfrm>
            <a:off x="179388" y="5445125"/>
            <a:ext cx="8785225" cy="830997"/>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400" b="1" dirty="0" smtClean="0">
                <a:solidFill>
                  <a:schemeClr val="hlink"/>
                </a:solidFill>
                <a:latin typeface="Arial" pitchFamily="34" charset="0"/>
                <a:cs typeface="Arial" pitchFamily="34" charset="0"/>
              </a:rPr>
              <a:t>T coupling between an outer wall and an inner wall of the same structure</a:t>
            </a:r>
            <a:endParaRPr lang="it-IT" sz="2400" b="1" dirty="0">
              <a:solidFill>
                <a:schemeClr val="hlink"/>
              </a:solidFill>
              <a:latin typeface="Arial" pitchFamily="34" charset="0"/>
              <a:cs typeface="Arial" pitchFamily="34" charset="0"/>
            </a:endParaRPr>
          </a:p>
        </p:txBody>
      </p:sp>
      <p:pic>
        <p:nvPicPr>
          <p:cNvPr id="489479" name="Picture 7" descr="figura 2"/>
          <p:cNvPicPr>
            <a:picLocks noGrp="1" noChangeAspect="1" noChangeArrowheads="1"/>
          </p:cNvPicPr>
          <p:nvPr>
            <p:ph idx="1"/>
          </p:nvPr>
        </p:nvPicPr>
        <p:blipFill>
          <a:blip r:embed="rId3" cstate="print"/>
          <a:srcRect t="19936" r="9309" b="25937"/>
          <a:stretch>
            <a:fillRect/>
          </a:stretch>
        </p:blipFill>
        <p:spPr>
          <a:xfrm>
            <a:off x="2566988" y="2133600"/>
            <a:ext cx="4008437" cy="3246438"/>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2674" name="Rectangle 2"/>
          <p:cNvSpPr>
            <a:spLocks noGrp="1" noRot="1" noChangeArrowheads="1"/>
          </p:cNvSpPr>
          <p:nvPr>
            <p:ph type="title"/>
          </p:nvPr>
        </p:nvSpPr>
        <p:spPr>
          <a:xfrm>
            <a:off x="304800" y="762000"/>
            <a:ext cx="8534400" cy="1143000"/>
          </a:xfrm>
        </p:spPr>
        <p:txBody>
          <a:bodyPr>
            <a:normAutofit fontScale="90000"/>
          </a:bodyPr>
          <a:lstStyle/>
          <a:p>
            <a:pPr>
              <a:defRPr/>
            </a:pPr>
            <a:r>
              <a:rPr lang="it-IT" sz="3600" dirty="0" smtClean="0">
                <a:solidFill>
                  <a:schemeClr val="hlink"/>
                </a:solidFill>
                <a:latin typeface="Arial" charset="0"/>
              </a:rPr>
              <a:t>CLASSIFICATION OF THERMAL BRIDGES</a:t>
            </a:r>
          </a:p>
        </p:txBody>
      </p:sp>
      <p:sp>
        <p:nvSpPr>
          <p:cNvPr id="412675" name="Text Box 3"/>
          <p:cNvSpPr txBox="1">
            <a:spLocks noChangeArrowheads="1"/>
          </p:cNvSpPr>
          <p:nvPr/>
        </p:nvSpPr>
        <p:spPr bwMode="auto">
          <a:xfrm>
            <a:off x="1905000" y="2239963"/>
            <a:ext cx="5334000" cy="461665"/>
          </a:xfrm>
          <a:prstGeom prst="rect">
            <a:avLst/>
          </a:prstGeom>
          <a:noFill/>
          <a:ln w="31750">
            <a:noFill/>
            <a:miter lim="800000"/>
            <a:headEnd/>
            <a:tailEnd/>
          </a:ln>
        </p:spPr>
        <p:txBody>
          <a:bodyPr>
            <a:spAutoFit/>
          </a:bodyPr>
          <a:lstStyle/>
          <a:p>
            <a:pPr marL="457200" lvl="0" indent="-457200" algn="ctr">
              <a:spcBef>
                <a:spcPct val="50000"/>
              </a:spcBef>
              <a:buClr>
                <a:srgbClr val="0000FF"/>
              </a:buClr>
            </a:pPr>
            <a:r>
              <a:rPr lang="en-US" sz="2400" b="1" dirty="0" smtClean="0">
                <a:solidFill>
                  <a:schemeClr val="folHlink"/>
                </a:solidFill>
                <a:latin typeface="Arial" pitchFamily="34" charset="0"/>
                <a:cs typeface="Arial" pitchFamily="34" charset="0"/>
              </a:rPr>
              <a:t>Thermal bridge of structure</a:t>
            </a:r>
            <a:endParaRPr lang="en-US" sz="2400" b="1" dirty="0" smtClean="0">
              <a:solidFill>
                <a:srgbClr val="0000FF"/>
              </a:solidFill>
              <a:latin typeface="Arial" pitchFamily="34" charset="0"/>
              <a:cs typeface="Arial" pitchFamily="34" charset="0"/>
            </a:endParaRPr>
          </a:p>
        </p:txBody>
      </p:sp>
      <p:sp>
        <p:nvSpPr>
          <p:cNvPr id="412676" name="Text Box 4"/>
          <p:cNvSpPr txBox="1">
            <a:spLocks noChangeArrowheads="1"/>
          </p:cNvSpPr>
          <p:nvPr/>
        </p:nvSpPr>
        <p:spPr bwMode="auto">
          <a:xfrm>
            <a:off x="533400" y="3960813"/>
            <a:ext cx="8001000" cy="1631216"/>
          </a:xfrm>
          <a:prstGeom prst="rect">
            <a:avLst/>
          </a:prstGeom>
          <a:noFill/>
          <a:ln w="31750">
            <a:noFill/>
            <a:miter lim="800000"/>
            <a:headEnd/>
            <a:tailEnd/>
          </a:ln>
        </p:spPr>
        <p:txBody>
          <a:bodyPr>
            <a:spAutoFit/>
          </a:bodyPr>
          <a:lstStyle/>
          <a:p>
            <a:pPr>
              <a:spcBef>
                <a:spcPct val="50000"/>
              </a:spcBef>
              <a:buClr>
                <a:schemeClr val="hlink"/>
              </a:buClr>
              <a:buFont typeface="Wingdings" pitchFamily="2" charset="2"/>
              <a:buNone/>
            </a:pPr>
            <a:r>
              <a:rPr lang="en-US" sz="2400" b="1" dirty="0" smtClean="0">
                <a:solidFill>
                  <a:schemeClr val="folHlink"/>
                </a:solidFill>
                <a:latin typeface="Arial" pitchFamily="34" charset="0"/>
                <a:cs typeface="Arial" pitchFamily="34" charset="0"/>
              </a:rPr>
              <a:t>Areas where the deviation from the one-dimensional heat flow condition is due solely to the presence in the wall of a building element having a different thermal conductivity</a:t>
            </a:r>
            <a:r>
              <a:rPr lang="it-IT" sz="2400" b="1" dirty="0" smtClean="0">
                <a:solidFill>
                  <a:schemeClr val="folHlink"/>
                </a:solidFill>
                <a:latin typeface="Arial" pitchFamily="34" charset="0"/>
                <a:cs typeface="Arial" pitchFamily="34" charset="0"/>
              </a:rPr>
              <a:t> </a:t>
            </a:r>
            <a:r>
              <a:rPr lang="it-IT" sz="2800" dirty="0">
                <a:solidFill>
                  <a:schemeClr val="folHlink"/>
                </a:solidFill>
                <a:sym typeface="Symbol" pitchFamily="18" charset="2"/>
              </a:rPr>
              <a:t></a:t>
            </a:r>
            <a:endParaRPr lang="it-IT" sz="2800" dirty="0">
              <a:solidFill>
                <a:schemeClr val="folHlink"/>
              </a:solidFill>
            </a:endParaRPr>
          </a:p>
        </p:txBody>
      </p:sp>
      <p:sp>
        <p:nvSpPr>
          <p:cNvPr id="412677" name="Text Box 5"/>
          <p:cNvSpPr txBox="1">
            <a:spLocks noChangeArrowheads="1"/>
          </p:cNvSpPr>
          <p:nvPr/>
        </p:nvSpPr>
        <p:spPr bwMode="auto">
          <a:xfrm>
            <a:off x="2663825" y="31543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24" name="Text Box 4"/>
          <p:cNvSpPr txBox="1">
            <a:spLocks noChangeArrowheads="1"/>
          </p:cNvSpPr>
          <p:nvPr/>
        </p:nvSpPr>
        <p:spPr bwMode="auto">
          <a:xfrm>
            <a:off x="179388" y="5445125"/>
            <a:ext cx="8785225" cy="461665"/>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400" b="1" dirty="0" smtClean="0">
                <a:solidFill>
                  <a:schemeClr val="hlink"/>
                </a:solidFill>
                <a:latin typeface="Arial" pitchFamily="34" charset="0"/>
                <a:cs typeface="Arial" pitchFamily="34" charset="0"/>
              </a:rPr>
              <a:t>Junction between an outer wall and a casing (window)</a:t>
            </a:r>
            <a:endParaRPr lang="it-IT" sz="2400" b="1" dirty="0">
              <a:solidFill>
                <a:schemeClr val="hlink"/>
              </a:solidFill>
              <a:latin typeface="Arial" pitchFamily="34" charset="0"/>
              <a:cs typeface="Arial" pitchFamily="34" charset="0"/>
            </a:endParaRPr>
          </a:p>
        </p:txBody>
      </p:sp>
      <p:pic>
        <p:nvPicPr>
          <p:cNvPr id="491527" name="Picture 7" descr="figura 2"/>
          <p:cNvPicPr>
            <a:picLocks noGrp="1" noChangeAspect="1" noChangeArrowheads="1"/>
          </p:cNvPicPr>
          <p:nvPr>
            <p:ph idx="1"/>
          </p:nvPr>
        </p:nvPicPr>
        <p:blipFill>
          <a:blip r:embed="rId3" cstate="print"/>
          <a:srcRect l="24188" t="26736" r="19830" b="22064"/>
          <a:stretch>
            <a:fillRect/>
          </a:stretch>
        </p:blipFill>
        <p:spPr>
          <a:xfrm>
            <a:off x="4932040" y="2276872"/>
            <a:ext cx="3746500" cy="2879725"/>
          </a:xfrm>
          <a:noFill/>
        </p:spPr>
      </p:pic>
      <p:sp>
        <p:nvSpPr>
          <p:cNvPr id="7" name="Rectangle 2"/>
          <p:cNvSpPr>
            <a:spLocks noGrp="1" noRot="1" noChangeArrowheads="1"/>
          </p:cNvSpPr>
          <p:nvPr>
            <p:ph type="title"/>
          </p:nvPr>
        </p:nvSpPr>
        <p:spPr>
          <a:xfrm>
            <a:off x="304800" y="404664"/>
            <a:ext cx="8534400" cy="1143000"/>
          </a:xfrm>
        </p:spPr>
        <p:txBody>
          <a:bodyPr>
            <a:normAutofit fontScale="90000"/>
          </a:bodyPr>
          <a:lstStyle/>
          <a:p>
            <a:pPr>
              <a:defRPr/>
            </a:pPr>
            <a:r>
              <a:rPr lang="it-IT" sz="3600" dirty="0" smtClean="0">
                <a:solidFill>
                  <a:schemeClr val="hlink"/>
                </a:solidFill>
                <a:latin typeface="Arial" charset="0"/>
              </a:rPr>
              <a:t>CLASSIFICATION OF THERMAL BRIDGES</a:t>
            </a:r>
          </a:p>
        </p:txBody>
      </p:sp>
      <p:sp>
        <p:nvSpPr>
          <p:cNvPr id="8" name="Text Box 3"/>
          <p:cNvSpPr txBox="1">
            <a:spLocks noChangeArrowheads="1"/>
          </p:cNvSpPr>
          <p:nvPr/>
        </p:nvSpPr>
        <p:spPr bwMode="auto">
          <a:xfrm>
            <a:off x="1905000" y="1882627"/>
            <a:ext cx="5334000" cy="461665"/>
          </a:xfrm>
          <a:prstGeom prst="rect">
            <a:avLst/>
          </a:prstGeom>
          <a:noFill/>
          <a:ln w="31750">
            <a:noFill/>
            <a:miter lim="800000"/>
            <a:headEnd/>
            <a:tailEnd/>
          </a:ln>
        </p:spPr>
        <p:txBody>
          <a:bodyPr>
            <a:spAutoFit/>
          </a:bodyPr>
          <a:lstStyle/>
          <a:p>
            <a:pPr marL="457200" lvl="0" indent="-457200" algn="ctr">
              <a:spcBef>
                <a:spcPct val="50000"/>
              </a:spcBef>
              <a:buClr>
                <a:srgbClr val="0000FF"/>
              </a:buClr>
            </a:pPr>
            <a:r>
              <a:rPr lang="en-US" sz="2400" b="1" dirty="0" smtClean="0">
                <a:solidFill>
                  <a:schemeClr val="folHlink"/>
                </a:solidFill>
                <a:latin typeface="Arial" pitchFamily="34" charset="0"/>
                <a:cs typeface="Arial" pitchFamily="34" charset="0"/>
              </a:rPr>
              <a:t>Thermal bridge of structure</a:t>
            </a:r>
            <a:endParaRPr lang="en-US" sz="2400" b="1" dirty="0" smtClean="0">
              <a:solidFill>
                <a:srgbClr val="0000FF"/>
              </a:solidFill>
              <a:latin typeface="Arial" pitchFamily="34" charset="0"/>
              <a:cs typeface="Arial" pitchFamily="34" charset="0"/>
            </a:endParaRPr>
          </a:p>
        </p:txBody>
      </p:sp>
      <p:pic>
        <p:nvPicPr>
          <p:cNvPr id="59393" name="Picture 1"/>
          <p:cNvPicPr>
            <a:picLocks noChangeAspect="1" noChangeArrowheads="1"/>
          </p:cNvPicPr>
          <p:nvPr/>
        </p:nvPicPr>
        <p:blipFill>
          <a:blip r:embed="rId4" cstate="print"/>
          <a:srcRect/>
          <a:stretch>
            <a:fillRect/>
          </a:stretch>
        </p:blipFill>
        <p:spPr bwMode="auto">
          <a:xfrm>
            <a:off x="683568" y="2420888"/>
            <a:ext cx="3714750" cy="2314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3572" name="Text Box 1028"/>
          <p:cNvSpPr txBox="1">
            <a:spLocks noChangeArrowheads="1"/>
          </p:cNvSpPr>
          <p:nvPr/>
        </p:nvSpPr>
        <p:spPr bwMode="auto">
          <a:xfrm>
            <a:off x="1403350" y="5578475"/>
            <a:ext cx="6408738"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800" dirty="0" smtClean="0">
                <a:solidFill>
                  <a:schemeClr val="hlink"/>
                </a:solidFill>
              </a:rPr>
              <a:t>Junction between an outer wall and a pillar inserted inside</a:t>
            </a:r>
            <a:endParaRPr lang="it-IT" sz="2800" dirty="0">
              <a:solidFill>
                <a:schemeClr val="hlink"/>
              </a:solidFill>
            </a:endParaRPr>
          </a:p>
        </p:txBody>
      </p:sp>
      <p:pic>
        <p:nvPicPr>
          <p:cNvPr id="493575" name="Picture 1031" descr="figura 2"/>
          <p:cNvPicPr>
            <a:picLocks noGrp="1" noChangeAspect="1" noChangeArrowheads="1"/>
          </p:cNvPicPr>
          <p:nvPr>
            <p:ph idx="1"/>
          </p:nvPr>
        </p:nvPicPr>
        <p:blipFill>
          <a:blip r:embed="rId3" cstate="print"/>
          <a:srcRect l="28450" t="12067" r="18967" b="14053"/>
          <a:stretch>
            <a:fillRect/>
          </a:stretch>
        </p:blipFill>
        <p:spPr>
          <a:xfrm>
            <a:off x="3923928" y="1772816"/>
            <a:ext cx="1266825" cy="3598862"/>
          </a:xfrm>
          <a:noFill/>
        </p:spPr>
      </p:pic>
      <p:sp>
        <p:nvSpPr>
          <p:cNvPr id="7" name="Rectangle 2"/>
          <p:cNvSpPr>
            <a:spLocks noGrp="1" noRot="1" noChangeArrowheads="1"/>
          </p:cNvSpPr>
          <p:nvPr>
            <p:ph type="title"/>
          </p:nvPr>
        </p:nvSpPr>
        <p:spPr>
          <a:xfrm>
            <a:off x="304800" y="188640"/>
            <a:ext cx="8534400" cy="792088"/>
          </a:xfrm>
        </p:spPr>
        <p:txBody>
          <a:bodyPr>
            <a:normAutofit fontScale="90000"/>
          </a:bodyPr>
          <a:lstStyle/>
          <a:p>
            <a:pPr>
              <a:defRPr/>
            </a:pPr>
            <a:r>
              <a:rPr lang="it-IT" sz="3600" dirty="0" smtClean="0">
                <a:solidFill>
                  <a:schemeClr val="hlink"/>
                </a:solidFill>
                <a:latin typeface="Arial" charset="0"/>
              </a:rPr>
              <a:t>CLASSIFICATION OF THERMAL BRIDGES</a:t>
            </a:r>
          </a:p>
        </p:txBody>
      </p:sp>
      <p:sp>
        <p:nvSpPr>
          <p:cNvPr id="8" name="Text Box 3"/>
          <p:cNvSpPr txBox="1">
            <a:spLocks noChangeArrowheads="1"/>
          </p:cNvSpPr>
          <p:nvPr/>
        </p:nvSpPr>
        <p:spPr bwMode="auto">
          <a:xfrm>
            <a:off x="2051720" y="1052736"/>
            <a:ext cx="5334000" cy="461665"/>
          </a:xfrm>
          <a:prstGeom prst="rect">
            <a:avLst/>
          </a:prstGeom>
          <a:noFill/>
          <a:ln w="31750">
            <a:noFill/>
            <a:miter lim="800000"/>
            <a:headEnd/>
            <a:tailEnd/>
          </a:ln>
        </p:spPr>
        <p:txBody>
          <a:bodyPr>
            <a:spAutoFit/>
          </a:bodyPr>
          <a:lstStyle/>
          <a:p>
            <a:pPr marL="457200" lvl="0" indent="-457200" algn="ctr">
              <a:spcBef>
                <a:spcPct val="50000"/>
              </a:spcBef>
              <a:buClr>
                <a:srgbClr val="0000FF"/>
              </a:buClr>
            </a:pPr>
            <a:r>
              <a:rPr lang="en-US" sz="2400" b="1" dirty="0" smtClean="0">
                <a:solidFill>
                  <a:schemeClr val="folHlink"/>
                </a:solidFill>
                <a:latin typeface="Arial" pitchFamily="34" charset="0"/>
                <a:cs typeface="Arial" pitchFamily="34" charset="0"/>
              </a:rPr>
              <a:t>Thermal bridge of structure</a:t>
            </a:r>
            <a:endParaRPr lang="en-US" sz="2400" b="1" dirty="0" smtClean="0">
              <a:solidFill>
                <a:srgbClr val="0000FF"/>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8818" name="Rectangle 2"/>
          <p:cNvSpPr>
            <a:spLocks noGrp="1" noRot="1" noChangeArrowheads="1"/>
          </p:cNvSpPr>
          <p:nvPr>
            <p:ph type="title"/>
          </p:nvPr>
        </p:nvSpPr>
        <p:spPr>
          <a:xfrm>
            <a:off x="304800" y="762000"/>
            <a:ext cx="8534400" cy="1143000"/>
          </a:xfrm>
        </p:spPr>
        <p:txBody>
          <a:bodyPr>
            <a:normAutofit fontScale="90000"/>
          </a:bodyPr>
          <a:lstStyle/>
          <a:p>
            <a:pPr>
              <a:defRPr/>
            </a:pPr>
            <a:r>
              <a:rPr lang="it-IT" sz="3600" dirty="0" smtClean="0">
                <a:solidFill>
                  <a:schemeClr val="hlink"/>
                </a:solidFill>
                <a:latin typeface="Arial" charset="0"/>
              </a:rPr>
              <a:t>CLASSIFICATION OF THERMAL BRIDGES</a:t>
            </a:r>
          </a:p>
        </p:txBody>
      </p:sp>
      <p:sp>
        <p:nvSpPr>
          <p:cNvPr id="418819" name="Text Box 3"/>
          <p:cNvSpPr txBox="1">
            <a:spLocks noChangeArrowheads="1"/>
          </p:cNvSpPr>
          <p:nvPr/>
        </p:nvSpPr>
        <p:spPr bwMode="auto">
          <a:xfrm>
            <a:off x="1905000" y="2239963"/>
            <a:ext cx="5334000" cy="523220"/>
          </a:xfrm>
          <a:prstGeom prst="rect">
            <a:avLst/>
          </a:prstGeom>
          <a:noFill/>
          <a:ln w="31750">
            <a:noFill/>
            <a:miter lim="800000"/>
            <a:headEnd/>
            <a:tailEnd/>
          </a:ln>
        </p:spPr>
        <p:txBody>
          <a:bodyPr>
            <a:spAutoFit/>
          </a:bodyPr>
          <a:lstStyle/>
          <a:p>
            <a:pPr marL="457200" lvl="0" indent="-457200" algn="ctr">
              <a:spcBef>
                <a:spcPct val="50000"/>
              </a:spcBef>
              <a:buClr>
                <a:srgbClr val="0000FF"/>
              </a:buClr>
            </a:pPr>
            <a:r>
              <a:rPr lang="en-US" sz="2800" b="1" dirty="0" smtClean="0">
                <a:solidFill>
                  <a:srgbClr val="800080"/>
                </a:solidFill>
                <a:latin typeface="Arial" pitchFamily="34" charset="0"/>
                <a:cs typeface="Arial" pitchFamily="34" charset="0"/>
              </a:rPr>
              <a:t>Mixed thermal bridge</a:t>
            </a:r>
            <a:endParaRPr lang="en-US" sz="2800" b="1" dirty="0">
              <a:solidFill>
                <a:srgbClr val="800080"/>
              </a:solidFill>
              <a:latin typeface="Arial" pitchFamily="34" charset="0"/>
              <a:cs typeface="Arial" pitchFamily="34" charset="0"/>
            </a:endParaRPr>
          </a:p>
        </p:txBody>
      </p:sp>
      <p:sp>
        <p:nvSpPr>
          <p:cNvPr id="418820" name="Text Box 4"/>
          <p:cNvSpPr txBox="1">
            <a:spLocks noChangeArrowheads="1"/>
          </p:cNvSpPr>
          <p:nvPr/>
        </p:nvSpPr>
        <p:spPr bwMode="auto">
          <a:xfrm>
            <a:off x="533400" y="3960813"/>
            <a:ext cx="80010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800" dirty="0" smtClean="0">
                <a:solidFill>
                  <a:schemeClr val="folHlink"/>
                </a:solidFill>
              </a:rPr>
              <a:t>Areas where there is an overlap of a geometrical and structure thermal bridges</a:t>
            </a:r>
            <a:endParaRPr lang="it-IT" sz="2800" dirty="0">
              <a:solidFill>
                <a:schemeClr val="folHlink"/>
              </a:solidFill>
            </a:endParaRPr>
          </a:p>
        </p:txBody>
      </p:sp>
      <p:sp>
        <p:nvSpPr>
          <p:cNvPr id="418821" name="Text Box 5"/>
          <p:cNvSpPr txBox="1">
            <a:spLocks noChangeArrowheads="1"/>
          </p:cNvSpPr>
          <p:nvPr/>
        </p:nvSpPr>
        <p:spPr bwMode="auto">
          <a:xfrm>
            <a:off x="2663825" y="31543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5618" name="Rectangle 1026"/>
          <p:cNvSpPr>
            <a:spLocks noGrp="1" noRot="1" noChangeArrowheads="1"/>
          </p:cNvSpPr>
          <p:nvPr>
            <p:ph type="title"/>
          </p:nvPr>
        </p:nvSpPr>
        <p:spPr>
          <a:xfrm>
            <a:off x="179388" y="620713"/>
            <a:ext cx="8785225" cy="792162"/>
          </a:xfrm>
        </p:spPr>
        <p:txBody>
          <a:bodyPr>
            <a:normAutofit fontScale="90000"/>
          </a:bodyPr>
          <a:lstStyle/>
          <a:p>
            <a:pPr>
              <a:defRPr/>
            </a:pPr>
            <a:r>
              <a:rPr lang="it-IT" sz="3600" dirty="0" smtClean="0">
                <a:solidFill>
                  <a:schemeClr val="hlink"/>
                </a:solidFill>
                <a:latin typeface="Arial" charset="0"/>
              </a:rPr>
              <a:t>CLASSIFICATION OF THERMAL BRIDGES</a:t>
            </a:r>
          </a:p>
        </p:txBody>
      </p:sp>
      <p:sp>
        <p:nvSpPr>
          <p:cNvPr id="495619" name="Text Box 1027"/>
          <p:cNvSpPr txBox="1">
            <a:spLocks noChangeArrowheads="1"/>
          </p:cNvSpPr>
          <p:nvPr/>
        </p:nvSpPr>
        <p:spPr bwMode="auto">
          <a:xfrm>
            <a:off x="1774825" y="1341438"/>
            <a:ext cx="5534025" cy="523220"/>
          </a:xfrm>
          <a:prstGeom prst="rect">
            <a:avLst/>
          </a:prstGeom>
          <a:noFill/>
          <a:ln w="31750">
            <a:noFill/>
            <a:miter lim="800000"/>
            <a:headEnd/>
            <a:tailEnd/>
          </a:ln>
        </p:spPr>
        <p:txBody>
          <a:bodyPr>
            <a:spAutoFit/>
          </a:bodyPr>
          <a:lstStyle/>
          <a:p>
            <a:pPr marL="457200" lvl="0" indent="-457200" algn="ctr">
              <a:spcBef>
                <a:spcPct val="50000"/>
              </a:spcBef>
              <a:buClr>
                <a:srgbClr val="0000FF"/>
              </a:buClr>
            </a:pPr>
            <a:r>
              <a:rPr lang="en-US" sz="2800" b="1" dirty="0" smtClean="0">
                <a:solidFill>
                  <a:srgbClr val="800080"/>
                </a:solidFill>
                <a:latin typeface="Arial" pitchFamily="34" charset="0"/>
                <a:cs typeface="Arial" pitchFamily="34" charset="0"/>
              </a:rPr>
              <a:t>Mixed thermal bridge</a:t>
            </a:r>
            <a:endParaRPr lang="en-US" sz="2800" b="1" dirty="0">
              <a:solidFill>
                <a:srgbClr val="800080"/>
              </a:solidFill>
              <a:latin typeface="Arial" pitchFamily="34" charset="0"/>
              <a:cs typeface="Arial" pitchFamily="34" charset="0"/>
            </a:endParaRPr>
          </a:p>
        </p:txBody>
      </p:sp>
      <p:sp>
        <p:nvSpPr>
          <p:cNvPr id="495620" name="Text Box 1028"/>
          <p:cNvSpPr txBox="1">
            <a:spLocks noChangeArrowheads="1"/>
          </p:cNvSpPr>
          <p:nvPr/>
        </p:nvSpPr>
        <p:spPr bwMode="auto">
          <a:xfrm>
            <a:off x="466725" y="5516563"/>
            <a:ext cx="8208963"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800" dirty="0" smtClean="0">
                <a:solidFill>
                  <a:schemeClr val="hlink"/>
                </a:solidFill>
              </a:rPr>
              <a:t>T coupling between an outer wall and an inner wall of different structure or material</a:t>
            </a:r>
            <a:endParaRPr lang="it-IT" sz="2800" dirty="0">
              <a:solidFill>
                <a:schemeClr val="hlink"/>
              </a:solidFill>
            </a:endParaRPr>
          </a:p>
        </p:txBody>
      </p:sp>
      <p:pic>
        <p:nvPicPr>
          <p:cNvPr id="495623" name="Picture 1031" descr="figura 2"/>
          <p:cNvPicPr>
            <a:picLocks noGrp="1" noChangeAspect="1" noChangeArrowheads="1"/>
          </p:cNvPicPr>
          <p:nvPr>
            <p:ph idx="1"/>
          </p:nvPr>
        </p:nvPicPr>
        <p:blipFill>
          <a:blip r:embed="rId3" cstate="print"/>
          <a:srcRect l="12456" t="17241" r="16090" b="24480"/>
          <a:stretch>
            <a:fillRect/>
          </a:stretch>
        </p:blipFill>
        <p:spPr>
          <a:xfrm>
            <a:off x="2339975" y="2060575"/>
            <a:ext cx="4464050" cy="3384550"/>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7666" name="Rectangle 2"/>
          <p:cNvSpPr>
            <a:spLocks noGrp="1" noRot="1" noChangeArrowheads="1"/>
          </p:cNvSpPr>
          <p:nvPr>
            <p:ph type="title"/>
          </p:nvPr>
        </p:nvSpPr>
        <p:spPr>
          <a:xfrm>
            <a:off x="179388" y="620713"/>
            <a:ext cx="8785225" cy="792162"/>
          </a:xfrm>
        </p:spPr>
        <p:txBody>
          <a:bodyPr>
            <a:normAutofit fontScale="90000"/>
          </a:bodyPr>
          <a:lstStyle/>
          <a:p>
            <a:pPr>
              <a:defRPr/>
            </a:pPr>
            <a:r>
              <a:rPr lang="it-IT" sz="3600" dirty="0" smtClean="0">
                <a:solidFill>
                  <a:schemeClr val="hlink"/>
                </a:solidFill>
                <a:latin typeface="Arial" charset="0"/>
              </a:rPr>
              <a:t>CLASSIFICATION OF THERMAL BRIDGES</a:t>
            </a:r>
          </a:p>
        </p:txBody>
      </p:sp>
      <p:sp>
        <p:nvSpPr>
          <p:cNvPr id="497667" name="Text Box 3"/>
          <p:cNvSpPr txBox="1">
            <a:spLocks noChangeArrowheads="1"/>
          </p:cNvSpPr>
          <p:nvPr/>
        </p:nvSpPr>
        <p:spPr bwMode="auto">
          <a:xfrm>
            <a:off x="1774825" y="1341438"/>
            <a:ext cx="5534025" cy="523220"/>
          </a:xfrm>
          <a:prstGeom prst="rect">
            <a:avLst/>
          </a:prstGeom>
          <a:noFill/>
          <a:ln w="31750">
            <a:noFill/>
            <a:miter lim="800000"/>
            <a:headEnd/>
            <a:tailEnd/>
          </a:ln>
        </p:spPr>
        <p:txBody>
          <a:bodyPr>
            <a:spAutoFit/>
          </a:bodyPr>
          <a:lstStyle/>
          <a:p>
            <a:pPr marL="457200" lvl="0" indent="-457200" algn="ctr">
              <a:spcBef>
                <a:spcPct val="50000"/>
              </a:spcBef>
              <a:buClr>
                <a:srgbClr val="0000FF"/>
              </a:buClr>
            </a:pPr>
            <a:r>
              <a:rPr lang="en-US" sz="2800" b="1" dirty="0" smtClean="0">
                <a:solidFill>
                  <a:srgbClr val="800080"/>
                </a:solidFill>
                <a:latin typeface="Arial" pitchFamily="34" charset="0"/>
                <a:cs typeface="Arial" pitchFamily="34" charset="0"/>
              </a:rPr>
              <a:t>Mixed thermal bridge</a:t>
            </a:r>
            <a:endParaRPr lang="en-US" sz="2800" b="1" dirty="0">
              <a:solidFill>
                <a:srgbClr val="800080"/>
              </a:solidFill>
              <a:latin typeface="Arial" pitchFamily="34" charset="0"/>
              <a:cs typeface="Arial" pitchFamily="34" charset="0"/>
            </a:endParaRPr>
          </a:p>
        </p:txBody>
      </p:sp>
      <p:sp>
        <p:nvSpPr>
          <p:cNvPr id="497668" name="Text Box 4"/>
          <p:cNvSpPr txBox="1">
            <a:spLocks noChangeArrowheads="1"/>
          </p:cNvSpPr>
          <p:nvPr/>
        </p:nvSpPr>
        <p:spPr bwMode="auto">
          <a:xfrm>
            <a:off x="142875" y="5718175"/>
            <a:ext cx="8893175" cy="954107"/>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800" dirty="0" smtClean="0">
                <a:solidFill>
                  <a:schemeClr val="hlink"/>
                </a:solidFill>
              </a:rPr>
              <a:t>Edge between two outer walls of different structure or material</a:t>
            </a:r>
            <a:endParaRPr lang="it-IT" sz="2800" dirty="0">
              <a:solidFill>
                <a:schemeClr val="hlink"/>
              </a:solidFill>
            </a:endParaRPr>
          </a:p>
        </p:txBody>
      </p:sp>
      <p:pic>
        <p:nvPicPr>
          <p:cNvPr id="497671" name="Picture 7" descr="figura 2"/>
          <p:cNvPicPr>
            <a:picLocks noGrp="1" noChangeAspect="1" noChangeArrowheads="1"/>
          </p:cNvPicPr>
          <p:nvPr>
            <p:ph idx="1"/>
          </p:nvPr>
        </p:nvPicPr>
        <p:blipFill>
          <a:blip r:embed="rId3" cstate="print"/>
          <a:srcRect l="2196" t="3996" r="7565" b="21979"/>
          <a:stretch>
            <a:fillRect/>
          </a:stretch>
        </p:blipFill>
        <p:spPr>
          <a:xfrm>
            <a:off x="2574925" y="1916113"/>
            <a:ext cx="3994150" cy="3598862"/>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Rot="1" noChangeArrowheads="1"/>
          </p:cNvSpPr>
          <p:nvPr/>
        </p:nvSpPr>
        <p:spPr>
          <a:xfrm>
            <a:off x="457200" y="476250"/>
            <a:ext cx="8229600" cy="72050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dirty="0" smtClean="0">
                <a:ln>
                  <a:noFill/>
                </a:ln>
                <a:solidFill>
                  <a:schemeClr val="hlink"/>
                </a:solidFill>
                <a:effectLst/>
                <a:uLnTx/>
                <a:uFillTx/>
                <a:latin typeface="Arial" charset="0"/>
                <a:ea typeface="+mj-ea"/>
                <a:cs typeface="+mj-cs"/>
              </a:rPr>
              <a:t>THERMAL BRIDGE: main concepts</a:t>
            </a:r>
          </a:p>
        </p:txBody>
      </p:sp>
      <p:sp>
        <p:nvSpPr>
          <p:cNvPr id="3" name="Text Box 5"/>
          <p:cNvSpPr txBox="1">
            <a:spLocks noChangeArrowheads="1"/>
          </p:cNvSpPr>
          <p:nvPr/>
        </p:nvSpPr>
        <p:spPr bwMode="auto">
          <a:xfrm>
            <a:off x="395536" y="1988840"/>
            <a:ext cx="8458200" cy="830997"/>
          </a:xfrm>
          <a:prstGeom prst="rect">
            <a:avLst/>
          </a:prstGeom>
          <a:noFill/>
          <a:ln w="31750">
            <a:noFill/>
            <a:miter lim="800000"/>
            <a:headEnd/>
            <a:tailEnd/>
          </a:ln>
        </p:spPr>
        <p:txBody>
          <a:bodyPr>
            <a:spAutoFit/>
          </a:bodyPr>
          <a:lstStyle/>
          <a:p>
            <a:pPr algn="ctr">
              <a:spcBef>
                <a:spcPct val="50000"/>
              </a:spcBef>
            </a:pPr>
            <a:r>
              <a:rPr lang="en-US" sz="2400" b="1" dirty="0" smtClean="0">
                <a:solidFill>
                  <a:schemeClr val="folHlink"/>
                </a:solidFill>
                <a:latin typeface="Arial" pitchFamily="34" charset="0"/>
                <a:cs typeface="Arial" pitchFamily="34" charset="0"/>
              </a:rPr>
              <a:t>The heat transfer rate dispersed by a wall can be determined through the Fourier's law</a:t>
            </a:r>
            <a:endParaRPr lang="it-IT" sz="2400" b="1" dirty="0">
              <a:solidFill>
                <a:schemeClr val="folHlink"/>
              </a:solidFill>
              <a:latin typeface="Arial" pitchFamily="34" charset="0"/>
              <a:cs typeface="Arial" pitchFamily="34" charset="0"/>
            </a:endParaRPr>
          </a:p>
        </p:txBody>
      </p:sp>
      <p:graphicFrame>
        <p:nvGraphicFramePr>
          <p:cNvPr id="4" name="Object 15"/>
          <p:cNvGraphicFramePr>
            <a:graphicFrameLocks noChangeAspect="1"/>
          </p:cNvGraphicFramePr>
          <p:nvPr/>
        </p:nvGraphicFramePr>
        <p:xfrm>
          <a:off x="2549525" y="4648200"/>
          <a:ext cx="4038600" cy="1455738"/>
        </p:xfrm>
        <a:graphic>
          <a:graphicData uri="http://schemas.openxmlformats.org/presentationml/2006/ole">
            <p:oleObj spid="_x0000_s1026" name="Equation" r:id="rId3" imgW="1091880" imgH="393480" progId="Equation.DSMT4">
              <p:embed/>
            </p:oleObj>
          </a:graphicData>
        </a:graphic>
      </p:graphicFrame>
      <p:sp>
        <p:nvSpPr>
          <p:cNvPr id="5" name="Text Box 16"/>
          <p:cNvSpPr txBox="1">
            <a:spLocks noChangeArrowheads="1"/>
          </p:cNvSpPr>
          <p:nvPr/>
        </p:nvSpPr>
        <p:spPr bwMode="auto">
          <a:xfrm>
            <a:off x="2663825" y="36576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9714" name="Rectangle 1026"/>
          <p:cNvSpPr>
            <a:spLocks noGrp="1" noRot="1" noChangeArrowheads="1"/>
          </p:cNvSpPr>
          <p:nvPr>
            <p:ph type="title"/>
          </p:nvPr>
        </p:nvSpPr>
        <p:spPr>
          <a:xfrm>
            <a:off x="179388" y="620713"/>
            <a:ext cx="8785225" cy="792162"/>
          </a:xfrm>
        </p:spPr>
        <p:txBody>
          <a:bodyPr>
            <a:normAutofit fontScale="90000"/>
          </a:bodyPr>
          <a:lstStyle/>
          <a:p>
            <a:pPr>
              <a:defRPr/>
            </a:pPr>
            <a:r>
              <a:rPr lang="it-IT" sz="3600" dirty="0" smtClean="0">
                <a:solidFill>
                  <a:schemeClr val="hlink"/>
                </a:solidFill>
                <a:latin typeface="Arial" charset="0"/>
              </a:rPr>
              <a:t>CLASSIFICATION OF THERMAL BRIDGES</a:t>
            </a:r>
          </a:p>
        </p:txBody>
      </p:sp>
      <p:sp>
        <p:nvSpPr>
          <p:cNvPr id="499716" name="Text Box 1028"/>
          <p:cNvSpPr txBox="1">
            <a:spLocks noChangeArrowheads="1"/>
          </p:cNvSpPr>
          <p:nvPr/>
        </p:nvSpPr>
        <p:spPr bwMode="auto">
          <a:xfrm>
            <a:off x="142875" y="5718175"/>
            <a:ext cx="8893175" cy="519113"/>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800" dirty="0" smtClean="0">
                <a:solidFill>
                  <a:schemeClr val="hlink"/>
                </a:solidFill>
              </a:rPr>
              <a:t>Corner pillar inserted in an external wall, different materials</a:t>
            </a:r>
            <a:endParaRPr lang="it-IT" sz="2800" dirty="0">
              <a:solidFill>
                <a:schemeClr val="hlink"/>
              </a:solidFill>
            </a:endParaRPr>
          </a:p>
        </p:txBody>
      </p:sp>
      <p:pic>
        <p:nvPicPr>
          <p:cNvPr id="499719" name="Picture 1031" descr="figura 2"/>
          <p:cNvPicPr>
            <a:picLocks noGrp="1" noChangeAspect="1" noChangeArrowheads="1"/>
          </p:cNvPicPr>
          <p:nvPr>
            <p:ph idx="1"/>
          </p:nvPr>
        </p:nvPicPr>
        <p:blipFill>
          <a:blip r:embed="rId3" cstate="print"/>
          <a:srcRect t="10130" r="2568" b="22102"/>
          <a:stretch>
            <a:fillRect/>
          </a:stretch>
        </p:blipFill>
        <p:spPr>
          <a:xfrm>
            <a:off x="2987824" y="2276872"/>
            <a:ext cx="3343275" cy="3240087"/>
          </a:xfrm>
          <a:noFill/>
        </p:spPr>
      </p:pic>
      <p:sp>
        <p:nvSpPr>
          <p:cNvPr id="6" name="Text Box 3"/>
          <p:cNvSpPr txBox="1">
            <a:spLocks noChangeArrowheads="1"/>
          </p:cNvSpPr>
          <p:nvPr/>
        </p:nvSpPr>
        <p:spPr bwMode="auto">
          <a:xfrm>
            <a:off x="1774825" y="1341438"/>
            <a:ext cx="5534025" cy="523220"/>
          </a:xfrm>
          <a:prstGeom prst="rect">
            <a:avLst/>
          </a:prstGeom>
          <a:noFill/>
          <a:ln w="31750">
            <a:noFill/>
            <a:miter lim="800000"/>
            <a:headEnd/>
            <a:tailEnd/>
          </a:ln>
        </p:spPr>
        <p:txBody>
          <a:bodyPr>
            <a:spAutoFit/>
          </a:bodyPr>
          <a:lstStyle/>
          <a:p>
            <a:pPr marL="457200" lvl="0" indent="-457200" algn="ctr">
              <a:spcBef>
                <a:spcPct val="50000"/>
              </a:spcBef>
              <a:buClr>
                <a:srgbClr val="0000FF"/>
              </a:buClr>
            </a:pPr>
            <a:r>
              <a:rPr lang="en-US" sz="2800" b="1" dirty="0" smtClean="0">
                <a:solidFill>
                  <a:srgbClr val="800080"/>
                </a:solidFill>
                <a:latin typeface="Arial" pitchFamily="34" charset="0"/>
                <a:cs typeface="Arial" pitchFamily="34" charset="0"/>
              </a:rPr>
              <a:t>Mixed thermal bridge</a:t>
            </a:r>
            <a:endParaRPr lang="en-US" sz="2800" b="1" dirty="0">
              <a:solidFill>
                <a:srgbClr val="80008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2914" name="Rectangle 2"/>
          <p:cNvSpPr>
            <a:spLocks noGrp="1" noRot="1" noChangeArrowheads="1"/>
          </p:cNvSpPr>
          <p:nvPr>
            <p:ph type="title"/>
          </p:nvPr>
        </p:nvSpPr>
        <p:spPr>
          <a:xfrm>
            <a:off x="304800" y="620713"/>
            <a:ext cx="8534400" cy="792162"/>
          </a:xfrm>
        </p:spPr>
        <p:txBody>
          <a:bodyPr/>
          <a:lstStyle/>
          <a:p>
            <a:pPr eaLnBrk="1" hangingPunct="1">
              <a:defRPr/>
            </a:pPr>
            <a:r>
              <a:rPr lang="en-US" sz="3600" dirty="0" smtClean="0">
                <a:solidFill>
                  <a:schemeClr val="hlink"/>
                </a:solidFill>
                <a:latin typeface="Arial" charset="0"/>
              </a:rPr>
              <a:t>THERMAL BRIDGE EFFECTS</a:t>
            </a:r>
          </a:p>
        </p:txBody>
      </p:sp>
      <p:sp>
        <p:nvSpPr>
          <p:cNvPr id="422915" name="Text Box 3"/>
          <p:cNvSpPr txBox="1">
            <a:spLocks noChangeArrowheads="1"/>
          </p:cNvSpPr>
          <p:nvPr/>
        </p:nvSpPr>
        <p:spPr bwMode="auto">
          <a:xfrm>
            <a:off x="342900" y="1844675"/>
            <a:ext cx="8458200" cy="3323987"/>
          </a:xfrm>
          <a:prstGeom prst="rect">
            <a:avLst/>
          </a:prstGeom>
          <a:noFill/>
          <a:ln w="31750">
            <a:noFill/>
            <a:miter lim="800000"/>
            <a:headEnd/>
            <a:tailEnd/>
          </a:ln>
        </p:spPr>
        <p:txBody>
          <a:bodyPr>
            <a:spAutoFit/>
          </a:bodyPr>
          <a:lstStyle/>
          <a:p>
            <a:pPr marL="457200" indent="-457200">
              <a:spcBef>
                <a:spcPct val="50000"/>
              </a:spcBef>
              <a:buClr>
                <a:schemeClr val="hlink"/>
              </a:buClr>
              <a:buFont typeface="Wingdings" pitchFamily="2" charset="2"/>
              <a:buChar char="ü"/>
            </a:pPr>
            <a:r>
              <a:rPr lang="en-US" sz="2800" dirty="0" smtClean="0">
                <a:solidFill>
                  <a:schemeClr val="folHlink"/>
                </a:solidFill>
              </a:rPr>
              <a:t>In the thermal bridge areas the heat flux transmitted through the structure is different from the value calculated in the one-dimensional heat flux assumption</a:t>
            </a:r>
          </a:p>
          <a:p>
            <a:pPr marL="457200" indent="-457200">
              <a:spcBef>
                <a:spcPct val="50000"/>
              </a:spcBef>
              <a:buClr>
                <a:schemeClr val="hlink"/>
              </a:buClr>
              <a:buFont typeface="Wingdings" pitchFamily="2" charset="2"/>
              <a:buChar char="ü"/>
            </a:pPr>
            <a:r>
              <a:rPr lang="en-US" sz="2800" dirty="0" smtClean="0">
                <a:solidFill>
                  <a:schemeClr val="folHlink"/>
                </a:solidFill>
              </a:rPr>
              <a:t>The existence of a two-dimensional or three-dimensional thermal field makes non-uniform the surface temperature of the walls</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4962" name="Rectangle 2"/>
          <p:cNvSpPr>
            <a:spLocks noGrp="1" noRot="1" noChangeArrowheads="1"/>
          </p:cNvSpPr>
          <p:nvPr>
            <p:ph type="title"/>
          </p:nvPr>
        </p:nvSpPr>
        <p:spPr>
          <a:xfrm>
            <a:off x="457200" y="692150"/>
            <a:ext cx="8229600" cy="720725"/>
          </a:xfrm>
        </p:spPr>
        <p:txBody>
          <a:bodyPr/>
          <a:lstStyle/>
          <a:p>
            <a:pPr>
              <a:defRPr/>
            </a:pPr>
            <a:r>
              <a:rPr lang="en-US" sz="3600" dirty="0" smtClean="0">
                <a:solidFill>
                  <a:schemeClr val="hlink"/>
                </a:solidFill>
                <a:latin typeface="Arial" charset="0"/>
              </a:rPr>
              <a:t>THERMAL BRIDGE EFFECTS</a:t>
            </a:r>
            <a:endParaRPr lang="it-IT" sz="3600" dirty="0" smtClean="0">
              <a:solidFill>
                <a:schemeClr val="hlink"/>
              </a:solidFill>
              <a:latin typeface="Arial" charset="0"/>
            </a:endParaRPr>
          </a:p>
        </p:txBody>
      </p:sp>
      <p:pic>
        <p:nvPicPr>
          <p:cNvPr id="424967" name="Picture 7" descr="figura 2"/>
          <p:cNvPicPr>
            <a:picLocks noGrp="1" noChangeAspect="1" noChangeArrowheads="1"/>
          </p:cNvPicPr>
          <p:nvPr>
            <p:ph idx="1"/>
          </p:nvPr>
        </p:nvPicPr>
        <p:blipFill>
          <a:blip r:embed="rId3" cstate="print"/>
          <a:srcRect l="6584" t="3798" r="5006" b="5487"/>
          <a:stretch>
            <a:fillRect/>
          </a:stretch>
        </p:blipFill>
        <p:spPr>
          <a:xfrm>
            <a:off x="2773363" y="1555750"/>
            <a:ext cx="3598862" cy="3602038"/>
          </a:xfrm>
          <a:noFill/>
        </p:spPr>
      </p:pic>
      <p:sp>
        <p:nvSpPr>
          <p:cNvPr id="424969" name="Text Box 9"/>
          <p:cNvSpPr txBox="1">
            <a:spLocks noChangeArrowheads="1"/>
          </p:cNvSpPr>
          <p:nvPr/>
        </p:nvSpPr>
        <p:spPr bwMode="auto">
          <a:xfrm>
            <a:off x="142875" y="5373688"/>
            <a:ext cx="8893175"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800" dirty="0" smtClean="0">
                <a:solidFill>
                  <a:schemeClr val="hlink"/>
                </a:solidFill>
              </a:rPr>
              <a:t>Isotherms in a corner area between two walls of equal structure</a:t>
            </a:r>
            <a:endParaRPr lang="it-IT" sz="2800" dirty="0">
              <a:solidFill>
                <a:schemeClr val="hlink"/>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2786" name="Rectangle 1026"/>
          <p:cNvSpPr>
            <a:spLocks noGrp="1" noRot="1" noChangeArrowheads="1"/>
          </p:cNvSpPr>
          <p:nvPr>
            <p:ph type="title"/>
          </p:nvPr>
        </p:nvSpPr>
        <p:spPr>
          <a:xfrm>
            <a:off x="457200" y="692150"/>
            <a:ext cx="8229600" cy="720725"/>
          </a:xfrm>
        </p:spPr>
        <p:txBody>
          <a:bodyPr/>
          <a:lstStyle/>
          <a:p>
            <a:pPr>
              <a:defRPr/>
            </a:pPr>
            <a:r>
              <a:rPr lang="en-US" sz="3600" dirty="0" smtClean="0">
                <a:solidFill>
                  <a:schemeClr val="hlink"/>
                </a:solidFill>
                <a:latin typeface="Arial" charset="0"/>
              </a:rPr>
              <a:t>THERMAL BRIDGE EFFECTS</a:t>
            </a:r>
            <a:endParaRPr lang="it-IT" sz="3600" dirty="0" smtClean="0">
              <a:solidFill>
                <a:schemeClr val="hlink"/>
              </a:solidFill>
              <a:latin typeface="Arial" charset="0"/>
            </a:endParaRPr>
          </a:p>
        </p:txBody>
      </p:sp>
      <p:sp>
        <p:nvSpPr>
          <p:cNvPr id="502788" name="Text Box 1028"/>
          <p:cNvSpPr txBox="1">
            <a:spLocks noChangeArrowheads="1"/>
          </p:cNvSpPr>
          <p:nvPr/>
        </p:nvSpPr>
        <p:spPr bwMode="auto">
          <a:xfrm>
            <a:off x="827088" y="5229225"/>
            <a:ext cx="7488237"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800" dirty="0" smtClean="0">
                <a:solidFill>
                  <a:schemeClr val="hlink"/>
                </a:solidFill>
              </a:rPr>
              <a:t>Isotherms in a joint between an outer wall and a casing</a:t>
            </a:r>
            <a:endParaRPr lang="it-IT" sz="2800" dirty="0">
              <a:solidFill>
                <a:schemeClr val="hlink"/>
              </a:solidFill>
            </a:endParaRPr>
          </a:p>
        </p:txBody>
      </p:sp>
      <p:pic>
        <p:nvPicPr>
          <p:cNvPr id="502790" name="Picture 1030" descr="figura 2"/>
          <p:cNvPicPr>
            <a:picLocks noGrp="1" noChangeAspect="1" noChangeArrowheads="1"/>
          </p:cNvPicPr>
          <p:nvPr>
            <p:ph idx="1"/>
          </p:nvPr>
        </p:nvPicPr>
        <p:blipFill>
          <a:blip r:embed="rId3" cstate="print"/>
          <a:srcRect l="6647" t="4393" r="3778" b="14316"/>
          <a:stretch>
            <a:fillRect/>
          </a:stretch>
        </p:blipFill>
        <p:spPr>
          <a:xfrm>
            <a:off x="1355725" y="2060575"/>
            <a:ext cx="6456363" cy="2519363"/>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noRot="1" noChangeArrowheads="1"/>
          </p:cNvSpPr>
          <p:nvPr>
            <p:ph type="title"/>
          </p:nvPr>
        </p:nvSpPr>
        <p:spPr>
          <a:xfrm>
            <a:off x="304800" y="260648"/>
            <a:ext cx="8534400" cy="792088"/>
          </a:xfrm>
        </p:spPr>
        <p:txBody>
          <a:bodyPr/>
          <a:lstStyle/>
          <a:p>
            <a:pPr>
              <a:defRPr/>
            </a:pPr>
            <a:r>
              <a:rPr lang="en-US" sz="3600" dirty="0" smtClean="0">
                <a:solidFill>
                  <a:schemeClr val="hlink"/>
                </a:solidFill>
                <a:latin typeface="Arial" charset="0"/>
              </a:rPr>
              <a:t>THERMAL BRIDGE EFFECTS</a:t>
            </a:r>
            <a:endParaRPr lang="it-IT" sz="3600" dirty="0" smtClean="0">
              <a:solidFill>
                <a:schemeClr val="hlink"/>
              </a:solidFill>
              <a:latin typeface="Arial" charset="0"/>
            </a:endParaRPr>
          </a:p>
        </p:txBody>
      </p:sp>
      <p:sp>
        <p:nvSpPr>
          <p:cNvPr id="427011" name="Text Box 3"/>
          <p:cNvSpPr txBox="1">
            <a:spLocks noChangeArrowheads="1"/>
          </p:cNvSpPr>
          <p:nvPr/>
        </p:nvSpPr>
        <p:spPr bwMode="auto">
          <a:xfrm>
            <a:off x="342900" y="1445096"/>
            <a:ext cx="8458200" cy="1373188"/>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folHlink"/>
                </a:solidFill>
              </a:rPr>
              <a:t>When the outside temperature is much lower than the inside temperature and the relative humidity inside the room is very high</a:t>
            </a:r>
            <a:endParaRPr lang="it-IT" sz="2800" dirty="0">
              <a:solidFill>
                <a:schemeClr val="folHlink"/>
              </a:solidFill>
            </a:endParaRPr>
          </a:p>
        </p:txBody>
      </p:sp>
      <p:sp>
        <p:nvSpPr>
          <p:cNvPr id="427012" name="Text Box 4"/>
          <p:cNvSpPr txBox="1">
            <a:spLocks noChangeArrowheads="1"/>
          </p:cNvSpPr>
          <p:nvPr/>
        </p:nvSpPr>
        <p:spPr bwMode="auto">
          <a:xfrm>
            <a:off x="2667000" y="2846859"/>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27013" name="Text Box 5"/>
          <p:cNvSpPr txBox="1">
            <a:spLocks noChangeArrowheads="1"/>
          </p:cNvSpPr>
          <p:nvPr/>
        </p:nvSpPr>
        <p:spPr bwMode="auto">
          <a:xfrm>
            <a:off x="381000" y="3426296"/>
            <a:ext cx="8458200" cy="946150"/>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folHlink"/>
                </a:solidFill>
              </a:rPr>
              <a:t>The internal temperature can be lower than the </a:t>
            </a:r>
            <a:r>
              <a:rPr lang="en-US" sz="2800" dirty="0" err="1" smtClean="0">
                <a:solidFill>
                  <a:schemeClr val="folHlink"/>
                </a:solidFill>
              </a:rPr>
              <a:t>dewpoint</a:t>
            </a:r>
            <a:r>
              <a:rPr lang="en-US" sz="2800" dirty="0" smtClean="0">
                <a:solidFill>
                  <a:schemeClr val="folHlink"/>
                </a:solidFill>
              </a:rPr>
              <a:t> temperature</a:t>
            </a:r>
            <a:endParaRPr lang="it-IT" sz="2800" dirty="0">
              <a:solidFill>
                <a:schemeClr val="folHlink"/>
              </a:solidFill>
            </a:endParaRPr>
          </a:p>
        </p:txBody>
      </p:sp>
      <p:sp>
        <p:nvSpPr>
          <p:cNvPr id="427014" name="Text Box 6"/>
          <p:cNvSpPr txBox="1">
            <a:spLocks noChangeArrowheads="1"/>
          </p:cNvSpPr>
          <p:nvPr/>
        </p:nvSpPr>
        <p:spPr bwMode="auto">
          <a:xfrm>
            <a:off x="2667000" y="4569296"/>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27016" name="Text Box 8"/>
          <p:cNvSpPr txBox="1">
            <a:spLocks noChangeArrowheads="1"/>
          </p:cNvSpPr>
          <p:nvPr/>
        </p:nvSpPr>
        <p:spPr bwMode="auto">
          <a:xfrm>
            <a:off x="152400" y="5102696"/>
            <a:ext cx="8763000" cy="95410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folHlink"/>
                </a:solidFill>
              </a:rPr>
              <a:t>Condensation of water vapor in the air and / or phenomena </a:t>
            </a:r>
            <a:r>
              <a:rPr lang="en-US" sz="2800" dirty="0" err="1" smtClean="0">
                <a:solidFill>
                  <a:schemeClr val="folHlink"/>
                </a:solidFill>
              </a:rPr>
              <a:t>thermophoresis</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Rot="1" noChangeArrowheads="1"/>
          </p:cNvSpPr>
          <p:nvPr>
            <p:ph type="title"/>
          </p:nvPr>
        </p:nvSpPr>
        <p:spPr>
          <a:xfrm>
            <a:off x="457200" y="609600"/>
            <a:ext cx="8229600" cy="838200"/>
          </a:xfrm>
        </p:spPr>
        <p:txBody>
          <a:bodyPr/>
          <a:lstStyle/>
          <a:p>
            <a:pPr eaLnBrk="1" hangingPunct="1">
              <a:defRPr/>
            </a:pPr>
            <a:r>
              <a:rPr lang="en-US" sz="3600" dirty="0" smtClean="0">
                <a:solidFill>
                  <a:schemeClr val="hlink"/>
                </a:solidFill>
                <a:latin typeface="Arial" charset="0"/>
              </a:rPr>
              <a:t>THERMAL BRIDGES EFFECTS</a:t>
            </a:r>
          </a:p>
        </p:txBody>
      </p:sp>
      <p:sp>
        <p:nvSpPr>
          <p:cNvPr id="587779" name="Text Box 3"/>
          <p:cNvSpPr txBox="1">
            <a:spLocks noChangeArrowheads="1"/>
          </p:cNvSpPr>
          <p:nvPr/>
        </p:nvSpPr>
        <p:spPr bwMode="auto">
          <a:xfrm>
            <a:off x="228600" y="2286000"/>
            <a:ext cx="8763000" cy="3600986"/>
          </a:xfrm>
          <a:prstGeom prst="rect">
            <a:avLst/>
          </a:prstGeom>
          <a:noFill/>
          <a:ln w="31750">
            <a:noFill/>
            <a:miter lim="800000"/>
            <a:headEnd/>
            <a:tailEnd/>
          </a:ln>
        </p:spPr>
        <p:txBody>
          <a:bodyPr>
            <a:spAutoFit/>
          </a:bodyPr>
          <a:lstStyle/>
          <a:p>
            <a:pPr>
              <a:spcBef>
                <a:spcPct val="50000"/>
              </a:spcBef>
              <a:buFontTx/>
              <a:buChar char="•"/>
            </a:pPr>
            <a:r>
              <a:rPr lang="it-IT" sz="2400" dirty="0" smtClean="0">
                <a:solidFill>
                  <a:schemeClr val="folHlink"/>
                </a:solidFill>
              </a:rPr>
              <a:t> </a:t>
            </a:r>
            <a:r>
              <a:rPr lang="en-US" sz="2400" dirty="0" smtClean="0">
                <a:solidFill>
                  <a:schemeClr val="folHlink"/>
                </a:solidFill>
              </a:rPr>
              <a:t>Migration of the particles in the air to the surfaces caused by the temperature difference or temperature gradient.</a:t>
            </a:r>
          </a:p>
          <a:p>
            <a:pPr>
              <a:spcBef>
                <a:spcPct val="50000"/>
              </a:spcBef>
              <a:buFontTx/>
              <a:buChar char="•"/>
            </a:pPr>
            <a:r>
              <a:rPr lang="en-US" sz="2400" dirty="0" smtClean="0">
                <a:solidFill>
                  <a:schemeClr val="folHlink"/>
                </a:solidFill>
              </a:rPr>
              <a:t> physical mechanism that contributes to aging of the products.</a:t>
            </a:r>
            <a:endParaRPr lang="it-IT" sz="2400" dirty="0">
              <a:solidFill>
                <a:schemeClr val="folHlink"/>
              </a:solidFill>
            </a:endParaRPr>
          </a:p>
          <a:p>
            <a:pPr>
              <a:spcBef>
                <a:spcPct val="50000"/>
              </a:spcBef>
              <a:buFontTx/>
              <a:buChar char="•"/>
            </a:pPr>
            <a:r>
              <a:rPr lang="it-IT" sz="2400" dirty="0">
                <a:solidFill>
                  <a:schemeClr val="folHlink"/>
                </a:solidFill>
              </a:rPr>
              <a:t> </a:t>
            </a:r>
            <a:r>
              <a:rPr lang="en-US" sz="2400" dirty="0" smtClean="0">
                <a:solidFill>
                  <a:schemeClr val="folHlink"/>
                </a:solidFill>
              </a:rPr>
              <a:t>The surfaces colder than the surrounding air continuously capture the dust creating damaging deposits to the preservation of the objects.</a:t>
            </a:r>
            <a:endParaRPr lang="it-IT" sz="2400" dirty="0"/>
          </a:p>
          <a:p>
            <a:pPr>
              <a:spcBef>
                <a:spcPct val="50000"/>
              </a:spcBef>
              <a:buFontTx/>
              <a:buChar char="•"/>
            </a:pPr>
            <a:r>
              <a:rPr lang="it-IT" sz="2400" dirty="0"/>
              <a:t> </a:t>
            </a:r>
            <a:r>
              <a:rPr lang="en-US" sz="2400" dirty="0" smtClean="0">
                <a:solidFill>
                  <a:schemeClr val="folHlink"/>
                </a:solidFill>
              </a:rPr>
              <a:t>In particular, condensation of the intrados of the floor in correspondence with the concrete rib.</a:t>
            </a:r>
            <a:endParaRPr lang="it-IT" sz="2400" dirty="0">
              <a:solidFill>
                <a:schemeClr val="folHlink"/>
              </a:solidFill>
              <a:latin typeface="Times New Roman" pitchFamily="18" charset="0"/>
            </a:endParaRPr>
          </a:p>
        </p:txBody>
      </p:sp>
      <p:sp>
        <p:nvSpPr>
          <p:cNvPr id="587780" name="Rectangle 4"/>
          <p:cNvSpPr>
            <a:spLocks noRot="1" noChangeArrowheads="1"/>
          </p:cNvSpPr>
          <p:nvPr/>
        </p:nvSpPr>
        <p:spPr bwMode="auto">
          <a:xfrm>
            <a:off x="457200" y="1295400"/>
            <a:ext cx="8229600" cy="838200"/>
          </a:xfrm>
          <a:prstGeom prst="rect">
            <a:avLst/>
          </a:prstGeom>
          <a:noFill/>
          <a:ln w="9525">
            <a:noFill/>
            <a:miter lim="800000"/>
            <a:headEnd/>
            <a:tailEnd/>
          </a:ln>
          <a:effectLst/>
        </p:spPr>
        <p:txBody>
          <a:bodyPr anchor="ctr"/>
          <a:lstStyle/>
          <a:p>
            <a:pPr algn="ctr">
              <a:defRPr/>
            </a:pPr>
            <a:r>
              <a:rPr lang="en-US" sz="3600" dirty="0" err="1" smtClean="0">
                <a:solidFill>
                  <a:schemeClr val="hlink"/>
                </a:solidFill>
                <a:latin typeface="Arial" charset="0"/>
                <a:ea typeface="+mj-ea"/>
                <a:cs typeface="+mj-cs"/>
              </a:rPr>
              <a:t>Thermophoresis</a:t>
            </a:r>
            <a:endParaRPr lang="it-IT" sz="3600" dirty="0">
              <a:solidFill>
                <a:schemeClr val="hlink"/>
              </a:solidFill>
              <a:latin typeface="Arial" charset="0"/>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9058" name="Rectangle 2"/>
          <p:cNvSpPr>
            <a:spLocks noGrp="1" noRot="1" noChangeArrowheads="1"/>
          </p:cNvSpPr>
          <p:nvPr>
            <p:ph type="title"/>
          </p:nvPr>
        </p:nvSpPr>
        <p:spPr>
          <a:xfrm>
            <a:off x="304800" y="457200"/>
            <a:ext cx="8534400" cy="1143000"/>
          </a:xfrm>
        </p:spPr>
        <p:txBody>
          <a:bodyPr/>
          <a:lstStyle/>
          <a:p>
            <a:pPr>
              <a:defRPr/>
            </a:pPr>
            <a:r>
              <a:rPr lang="en-US" sz="3600" dirty="0" smtClean="0">
                <a:solidFill>
                  <a:schemeClr val="hlink"/>
                </a:solidFill>
                <a:latin typeface="Arial" charset="0"/>
              </a:rPr>
              <a:t>THERMAL BRIDGES EFFECTS</a:t>
            </a:r>
            <a:endParaRPr lang="it-IT" sz="3600" dirty="0" smtClean="0">
              <a:solidFill>
                <a:schemeClr val="hlink"/>
              </a:solidFill>
              <a:latin typeface="Arial" charset="0"/>
            </a:endParaRPr>
          </a:p>
        </p:txBody>
      </p:sp>
      <p:sp>
        <p:nvSpPr>
          <p:cNvPr id="429059" name="Text Box 3"/>
          <p:cNvSpPr txBox="1">
            <a:spLocks noChangeArrowheads="1"/>
          </p:cNvSpPr>
          <p:nvPr/>
        </p:nvSpPr>
        <p:spPr bwMode="auto">
          <a:xfrm>
            <a:off x="342900" y="1828800"/>
            <a:ext cx="8458200" cy="519113"/>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it-IT" sz="2800" dirty="0" smtClean="0">
                <a:solidFill>
                  <a:schemeClr val="folHlink"/>
                </a:solidFill>
              </a:rPr>
              <a:t>The </a:t>
            </a:r>
            <a:r>
              <a:rPr lang="it-IT" sz="2800" dirty="0" err="1" smtClean="0">
                <a:solidFill>
                  <a:schemeClr val="folHlink"/>
                </a:solidFill>
              </a:rPr>
              <a:t>heat</a:t>
            </a:r>
            <a:r>
              <a:rPr lang="it-IT" sz="2800" dirty="0" smtClean="0">
                <a:solidFill>
                  <a:schemeClr val="folHlink"/>
                </a:solidFill>
              </a:rPr>
              <a:t> </a:t>
            </a:r>
            <a:r>
              <a:rPr lang="it-IT" sz="2800" dirty="0" err="1" smtClean="0">
                <a:solidFill>
                  <a:schemeClr val="folHlink"/>
                </a:solidFill>
              </a:rPr>
              <a:t>flux</a:t>
            </a:r>
            <a:r>
              <a:rPr lang="it-IT" sz="2800" dirty="0" smtClean="0">
                <a:solidFill>
                  <a:schemeClr val="folHlink"/>
                </a:solidFill>
              </a:rPr>
              <a:t> </a:t>
            </a:r>
            <a:r>
              <a:rPr lang="it-IT" sz="2800" dirty="0" err="1" smtClean="0">
                <a:solidFill>
                  <a:schemeClr val="folHlink"/>
                </a:solidFill>
              </a:rPr>
              <a:t>Increases</a:t>
            </a:r>
            <a:endParaRPr lang="it-IT" sz="2800" dirty="0">
              <a:solidFill>
                <a:schemeClr val="folHlink"/>
              </a:solidFill>
            </a:endParaRPr>
          </a:p>
        </p:txBody>
      </p:sp>
      <p:sp>
        <p:nvSpPr>
          <p:cNvPr id="429060" name="Text Box 4"/>
          <p:cNvSpPr txBox="1">
            <a:spLocks noChangeArrowheads="1"/>
          </p:cNvSpPr>
          <p:nvPr/>
        </p:nvSpPr>
        <p:spPr bwMode="auto">
          <a:xfrm>
            <a:off x="2667000" y="28495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29061" name="Text Box 5"/>
          <p:cNvSpPr txBox="1">
            <a:spLocks noChangeArrowheads="1"/>
          </p:cNvSpPr>
          <p:nvPr/>
        </p:nvSpPr>
        <p:spPr bwMode="auto">
          <a:xfrm>
            <a:off x="381000" y="3810000"/>
            <a:ext cx="8458200" cy="95410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folHlink"/>
                </a:solidFill>
              </a:rPr>
              <a:t>Thermal bridges determine a greater dispersion of energy from the inside to the outside</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1106" name="Rectangle 2"/>
          <p:cNvSpPr>
            <a:spLocks noGrp="1" noRot="1" noChangeArrowheads="1"/>
          </p:cNvSpPr>
          <p:nvPr>
            <p:ph type="title"/>
          </p:nvPr>
        </p:nvSpPr>
        <p:spPr>
          <a:xfrm>
            <a:off x="304800" y="457200"/>
            <a:ext cx="8534400" cy="1143000"/>
          </a:xfrm>
        </p:spPr>
        <p:txBody>
          <a:bodyPr/>
          <a:lstStyle/>
          <a:p>
            <a:pPr>
              <a:defRPr/>
            </a:pPr>
            <a:r>
              <a:rPr lang="en-US" sz="3600" dirty="0" smtClean="0">
                <a:solidFill>
                  <a:schemeClr val="hlink"/>
                </a:solidFill>
                <a:latin typeface="Arial" charset="0"/>
              </a:rPr>
              <a:t>THERMAL BRIDGES EFFECTS</a:t>
            </a:r>
            <a:endParaRPr lang="it-IT" sz="3600" dirty="0" smtClean="0">
              <a:solidFill>
                <a:schemeClr val="hlink"/>
              </a:solidFill>
              <a:latin typeface="Arial" charset="0"/>
            </a:endParaRPr>
          </a:p>
        </p:txBody>
      </p:sp>
      <p:sp>
        <p:nvSpPr>
          <p:cNvPr id="431107" name="Text Box 3"/>
          <p:cNvSpPr txBox="1">
            <a:spLocks noChangeArrowheads="1"/>
          </p:cNvSpPr>
          <p:nvPr/>
        </p:nvSpPr>
        <p:spPr bwMode="auto">
          <a:xfrm>
            <a:off x="342900" y="1828800"/>
            <a:ext cx="8458200" cy="946150"/>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folHlink"/>
                </a:solidFill>
              </a:rPr>
              <a:t>Condensation determines problems caused by damp patches and</a:t>
            </a:r>
            <a:endParaRPr lang="it-IT" sz="2800" dirty="0">
              <a:solidFill>
                <a:schemeClr val="folHlink"/>
              </a:solidFill>
            </a:endParaRPr>
          </a:p>
        </p:txBody>
      </p:sp>
      <p:sp>
        <p:nvSpPr>
          <p:cNvPr id="431108" name="Text Box 4"/>
          <p:cNvSpPr txBox="1">
            <a:spLocks noChangeArrowheads="1"/>
          </p:cNvSpPr>
          <p:nvPr/>
        </p:nvSpPr>
        <p:spPr bwMode="auto">
          <a:xfrm>
            <a:off x="2667000" y="30019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31109" name="Text Box 5"/>
          <p:cNvSpPr txBox="1">
            <a:spLocks noChangeArrowheads="1"/>
          </p:cNvSpPr>
          <p:nvPr/>
        </p:nvSpPr>
        <p:spPr bwMode="auto">
          <a:xfrm>
            <a:off x="381000" y="3810000"/>
            <a:ext cx="8458200" cy="95410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folHlink"/>
                </a:solidFill>
              </a:rPr>
              <a:t>it determines a decrease of the mechanical and physical characteristics of the wall materials </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3154" name="Rectangle 2"/>
          <p:cNvSpPr>
            <a:spLocks noGrp="1" noRot="1" noChangeArrowheads="1"/>
          </p:cNvSpPr>
          <p:nvPr>
            <p:ph type="title"/>
          </p:nvPr>
        </p:nvSpPr>
        <p:spPr>
          <a:xfrm>
            <a:off x="304800" y="457200"/>
            <a:ext cx="8534400" cy="1143000"/>
          </a:xfrm>
        </p:spPr>
        <p:txBody>
          <a:bodyPr/>
          <a:lstStyle/>
          <a:p>
            <a:pPr>
              <a:defRPr/>
            </a:pPr>
            <a:r>
              <a:rPr lang="en-US" sz="3600" dirty="0" smtClean="0">
                <a:solidFill>
                  <a:schemeClr val="hlink"/>
                </a:solidFill>
                <a:latin typeface="Arial" charset="0"/>
              </a:rPr>
              <a:t>THERMAL BRIDGES EFFECTS</a:t>
            </a:r>
            <a:endParaRPr lang="it-IT" sz="3600" dirty="0" smtClean="0">
              <a:solidFill>
                <a:schemeClr val="hlink"/>
              </a:solidFill>
              <a:latin typeface="Arial" charset="0"/>
            </a:endParaRPr>
          </a:p>
        </p:txBody>
      </p:sp>
      <p:sp>
        <p:nvSpPr>
          <p:cNvPr id="433155" name="Text Box 3"/>
          <p:cNvSpPr txBox="1">
            <a:spLocks noChangeArrowheads="1"/>
          </p:cNvSpPr>
          <p:nvPr/>
        </p:nvSpPr>
        <p:spPr bwMode="auto">
          <a:xfrm>
            <a:off x="342900" y="1562100"/>
            <a:ext cx="8458200" cy="4154984"/>
          </a:xfrm>
          <a:prstGeom prst="rect">
            <a:avLst/>
          </a:prstGeom>
          <a:noFill/>
          <a:ln w="31750">
            <a:noFill/>
            <a:miter lim="800000"/>
            <a:headEnd/>
            <a:tailEnd/>
          </a:ln>
        </p:spPr>
        <p:txBody>
          <a:bodyPr>
            <a:spAutoFit/>
          </a:bodyPr>
          <a:lstStyle/>
          <a:p>
            <a:pPr marL="457200" indent="-457200">
              <a:spcBef>
                <a:spcPct val="50000"/>
              </a:spcBef>
              <a:buClr>
                <a:schemeClr val="hlink"/>
              </a:buClr>
              <a:buFont typeface="Wingdings" pitchFamily="2" charset="2"/>
              <a:buNone/>
            </a:pPr>
            <a:r>
              <a:rPr lang="en-US" sz="2400" dirty="0" smtClean="0">
                <a:solidFill>
                  <a:schemeClr val="folHlink"/>
                </a:solidFill>
              </a:rPr>
              <a:t>The methodology to avoid the main problems due to a thermal bridge is </a:t>
            </a:r>
            <a:r>
              <a:rPr lang="it-IT" sz="2400" dirty="0" smtClean="0">
                <a:solidFill>
                  <a:schemeClr val="folHlink"/>
                </a:solidFill>
              </a:rPr>
              <a:t>:</a:t>
            </a:r>
            <a:endParaRPr lang="it-IT" sz="2400" dirty="0">
              <a:solidFill>
                <a:schemeClr val="folHlink"/>
              </a:solidFill>
            </a:endParaRPr>
          </a:p>
          <a:p>
            <a:pPr marL="457200" indent="-457200">
              <a:spcBef>
                <a:spcPct val="50000"/>
              </a:spcBef>
              <a:buClr>
                <a:schemeClr val="hlink"/>
              </a:buClr>
              <a:buFont typeface="Wingdings" pitchFamily="2" charset="2"/>
              <a:buChar char="ð"/>
            </a:pPr>
            <a:r>
              <a:rPr lang="en-US" sz="2400" dirty="0" smtClean="0">
                <a:solidFill>
                  <a:schemeClr val="folHlink"/>
                </a:solidFill>
              </a:rPr>
              <a:t>determine the temperature field in the thermal bridge area</a:t>
            </a:r>
          </a:p>
          <a:p>
            <a:pPr marL="457200" indent="-457200">
              <a:spcBef>
                <a:spcPct val="50000"/>
              </a:spcBef>
              <a:buClr>
                <a:schemeClr val="hlink"/>
              </a:buClr>
              <a:buFont typeface="Wingdings" pitchFamily="2" charset="2"/>
              <a:buChar char="ð"/>
            </a:pPr>
            <a:r>
              <a:rPr lang="en-US" sz="2400" dirty="0" smtClean="0">
                <a:solidFill>
                  <a:schemeClr val="folHlink"/>
                </a:solidFill>
              </a:rPr>
              <a:t>verify that the values of the internal surface temperatures are greater than the </a:t>
            </a:r>
            <a:r>
              <a:rPr lang="en-US" sz="2400" dirty="0" err="1" smtClean="0">
                <a:solidFill>
                  <a:schemeClr val="folHlink"/>
                </a:solidFill>
              </a:rPr>
              <a:t>dewpoint</a:t>
            </a:r>
            <a:r>
              <a:rPr lang="en-US" sz="2400" dirty="0" smtClean="0">
                <a:solidFill>
                  <a:schemeClr val="folHlink"/>
                </a:solidFill>
              </a:rPr>
              <a:t> (temperature)</a:t>
            </a:r>
            <a:r>
              <a:rPr lang="it-IT" sz="2400" dirty="0" smtClean="0">
                <a:solidFill>
                  <a:schemeClr val="folHlink"/>
                </a:solidFill>
              </a:rPr>
              <a:t>, </a:t>
            </a:r>
            <a:r>
              <a:rPr lang="it-IT" sz="2400" dirty="0" err="1">
                <a:solidFill>
                  <a:schemeClr val="folHlink"/>
                </a:solidFill>
              </a:rPr>
              <a:t>T</a:t>
            </a:r>
            <a:r>
              <a:rPr lang="it-IT" sz="2400" baseline="-25000" dirty="0" err="1">
                <a:solidFill>
                  <a:schemeClr val="folHlink"/>
                </a:solidFill>
              </a:rPr>
              <a:t>r</a:t>
            </a:r>
            <a:endParaRPr lang="it-IT" sz="2400" dirty="0">
              <a:solidFill>
                <a:schemeClr val="folHlink"/>
              </a:solidFill>
            </a:endParaRPr>
          </a:p>
          <a:p>
            <a:pPr marL="457200" indent="-457200">
              <a:spcBef>
                <a:spcPct val="50000"/>
              </a:spcBef>
              <a:buClr>
                <a:schemeClr val="hlink"/>
              </a:buClr>
              <a:buFont typeface="Wingdings" pitchFamily="2" charset="2"/>
              <a:buChar char="ð"/>
            </a:pPr>
            <a:r>
              <a:rPr lang="en-US" sz="2400" dirty="0" smtClean="0">
                <a:solidFill>
                  <a:schemeClr val="folHlink"/>
                </a:solidFill>
              </a:rPr>
              <a:t>in case this is not verified it should proceed to the thermal bridge correction with suitable constructive operations</a:t>
            </a:r>
          </a:p>
          <a:p>
            <a:pPr marL="457200" indent="-457200">
              <a:spcBef>
                <a:spcPct val="50000"/>
              </a:spcBef>
              <a:buClr>
                <a:schemeClr val="hlink"/>
              </a:buClr>
              <a:buFont typeface="Wingdings" pitchFamily="2" charset="2"/>
              <a:buChar char="ð"/>
            </a:pPr>
            <a:r>
              <a:rPr lang="en-US" sz="2400" dirty="0" smtClean="0">
                <a:solidFill>
                  <a:schemeClr val="folHlink"/>
                </a:solidFill>
              </a:rPr>
              <a:t>calculate the heat transfer rate dispersed by the thermal bridge whether it was correct or not</a:t>
            </a:r>
            <a:endParaRPr lang="it-IT" sz="2400" dirty="0">
              <a:solidFill>
                <a:schemeClr val="folHlink"/>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5202" name="Rectangle 2"/>
          <p:cNvSpPr>
            <a:spLocks noGrp="1" noRot="1" noChangeArrowheads="1"/>
          </p:cNvSpPr>
          <p:nvPr>
            <p:ph type="title"/>
          </p:nvPr>
        </p:nvSpPr>
        <p:spPr>
          <a:xfrm>
            <a:off x="304800" y="457200"/>
            <a:ext cx="8534400" cy="1143000"/>
          </a:xfrm>
        </p:spPr>
        <p:txBody>
          <a:bodyPr>
            <a:normAutofit fontScale="90000"/>
          </a:bodyPr>
          <a:lstStyle/>
          <a:p>
            <a:pPr>
              <a:defRPr/>
            </a:pPr>
            <a:r>
              <a:rPr lang="en-US" sz="3600" dirty="0" smtClean="0">
                <a:solidFill>
                  <a:schemeClr val="hlink"/>
                </a:solidFill>
                <a:latin typeface="Arial" charset="0"/>
              </a:rPr>
              <a:t>METHODS TO REDUCE THERMAL BRIDGES</a:t>
            </a:r>
            <a:endParaRPr lang="it-IT" sz="3600" dirty="0" smtClean="0">
              <a:solidFill>
                <a:schemeClr val="hlink"/>
              </a:solidFill>
              <a:latin typeface="Arial" charset="0"/>
            </a:endParaRPr>
          </a:p>
        </p:txBody>
      </p:sp>
      <p:sp>
        <p:nvSpPr>
          <p:cNvPr id="435203" name="Text Box 3"/>
          <p:cNvSpPr txBox="1">
            <a:spLocks noChangeArrowheads="1"/>
          </p:cNvSpPr>
          <p:nvPr/>
        </p:nvSpPr>
        <p:spPr bwMode="auto">
          <a:xfrm>
            <a:off x="342900" y="1920875"/>
            <a:ext cx="84582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A thermal bridge can be eliminated or reduced by a suitable insulation</a:t>
            </a:r>
            <a:endParaRPr lang="it-IT" sz="2800" dirty="0">
              <a:solidFill>
                <a:schemeClr val="folHlink"/>
              </a:solidFill>
            </a:endParaRPr>
          </a:p>
        </p:txBody>
      </p:sp>
      <p:sp>
        <p:nvSpPr>
          <p:cNvPr id="435204" name="Text Box 4"/>
          <p:cNvSpPr txBox="1">
            <a:spLocks noChangeArrowheads="1"/>
          </p:cNvSpPr>
          <p:nvPr/>
        </p:nvSpPr>
        <p:spPr bwMode="auto">
          <a:xfrm>
            <a:off x="2663825" y="30480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35205" name="Text Box 5"/>
          <p:cNvSpPr txBox="1">
            <a:spLocks noChangeArrowheads="1"/>
          </p:cNvSpPr>
          <p:nvPr/>
        </p:nvSpPr>
        <p:spPr bwMode="auto">
          <a:xfrm>
            <a:off x="381000" y="3733800"/>
            <a:ext cx="8458200" cy="519113"/>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It is reduced the dispersed heat flux</a:t>
            </a:r>
            <a:endParaRPr lang="it-IT" sz="2800" dirty="0">
              <a:solidFill>
                <a:schemeClr val="folHlink"/>
              </a:solidFill>
            </a:endParaRPr>
          </a:p>
        </p:txBody>
      </p:sp>
      <p:sp>
        <p:nvSpPr>
          <p:cNvPr id="435206" name="Text Box 6"/>
          <p:cNvSpPr txBox="1">
            <a:spLocks noChangeArrowheads="1"/>
          </p:cNvSpPr>
          <p:nvPr/>
        </p:nvSpPr>
        <p:spPr bwMode="auto">
          <a:xfrm>
            <a:off x="2663825" y="46482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35207" name="Text Box 7"/>
          <p:cNvSpPr txBox="1">
            <a:spLocks noChangeArrowheads="1"/>
          </p:cNvSpPr>
          <p:nvPr/>
        </p:nvSpPr>
        <p:spPr bwMode="auto">
          <a:xfrm>
            <a:off x="381000" y="5334000"/>
            <a:ext cx="84582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It should be limited the effect of the temperature decrease of the on the inner surface of wall</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28600" y="1600200"/>
            <a:ext cx="8763000" cy="830997"/>
          </a:xfrm>
          <a:prstGeom prst="rect">
            <a:avLst/>
          </a:prstGeom>
          <a:noFill/>
          <a:ln w="31750">
            <a:noFill/>
            <a:miter lim="800000"/>
            <a:headEnd/>
            <a:tailEnd/>
          </a:ln>
        </p:spPr>
        <p:txBody>
          <a:bodyPr>
            <a:spAutoFit/>
          </a:bodyPr>
          <a:lstStyle/>
          <a:p>
            <a:pPr>
              <a:spcBef>
                <a:spcPct val="50000"/>
              </a:spcBef>
            </a:pPr>
            <a:r>
              <a:rPr lang="en-US" sz="2400" b="1" dirty="0" smtClean="0">
                <a:solidFill>
                  <a:schemeClr val="folHlink"/>
                </a:solidFill>
                <a:latin typeface="Arial" pitchFamily="34" charset="0"/>
                <a:cs typeface="Arial" pitchFamily="34" charset="0"/>
              </a:rPr>
              <a:t>The evaluation can be carried out in a simple way under the following hypotheses:</a:t>
            </a:r>
            <a:endParaRPr lang="it-IT" sz="2400" b="1" dirty="0">
              <a:solidFill>
                <a:schemeClr val="folHlink"/>
              </a:solidFill>
              <a:latin typeface="Arial" pitchFamily="34" charset="0"/>
              <a:cs typeface="Arial" pitchFamily="34" charset="0"/>
            </a:endParaRPr>
          </a:p>
        </p:txBody>
      </p:sp>
      <p:sp>
        <p:nvSpPr>
          <p:cNvPr id="3" name="Text Box 7"/>
          <p:cNvSpPr txBox="1">
            <a:spLocks noChangeArrowheads="1"/>
          </p:cNvSpPr>
          <p:nvPr/>
        </p:nvSpPr>
        <p:spPr bwMode="auto">
          <a:xfrm>
            <a:off x="190500" y="2895600"/>
            <a:ext cx="8763000" cy="2492990"/>
          </a:xfrm>
          <a:prstGeom prst="rect">
            <a:avLst/>
          </a:prstGeom>
          <a:noFill/>
          <a:ln w="31750">
            <a:noFill/>
            <a:miter lim="800000"/>
            <a:headEnd/>
            <a:tailEnd/>
          </a:ln>
        </p:spPr>
        <p:txBody>
          <a:bodyPr>
            <a:spAutoFit/>
          </a:bodyPr>
          <a:lstStyle/>
          <a:p>
            <a:pPr marL="377825" indent="-377825">
              <a:spcBef>
                <a:spcPct val="50000"/>
              </a:spcBef>
              <a:buClr>
                <a:schemeClr val="hlink"/>
              </a:buClr>
              <a:buFont typeface="Wingdings" pitchFamily="2" charset="2"/>
              <a:buChar char="Ø"/>
            </a:pPr>
            <a:r>
              <a:rPr lang="en-US" sz="2400" b="1" dirty="0" smtClean="0">
                <a:solidFill>
                  <a:schemeClr val="folHlink"/>
                </a:solidFill>
                <a:latin typeface="Arial" pitchFamily="34" charset="0"/>
                <a:cs typeface="Arial" pitchFamily="34" charset="0"/>
              </a:rPr>
              <a:t>Steady state regime</a:t>
            </a:r>
          </a:p>
          <a:p>
            <a:pPr marL="377825" indent="-377825">
              <a:spcBef>
                <a:spcPct val="50000"/>
              </a:spcBef>
              <a:buClr>
                <a:schemeClr val="hlink"/>
              </a:buClr>
              <a:buFont typeface="Wingdings" pitchFamily="2" charset="2"/>
              <a:buChar char="Ø"/>
            </a:pPr>
            <a:r>
              <a:rPr lang="en-US" sz="2400" b="1" dirty="0" smtClean="0">
                <a:solidFill>
                  <a:schemeClr val="folHlink"/>
                </a:solidFill>
                <a:latin typeface="Arial" pitchFamily="34" charset="0"/>
                <a:cs typeface="Arial" pitchFamily="34" charset="0"/>
              </a:rPr>
              <a:t>the material is isotropic and </a:t>
            </a:r>
            <a:r>
              <a:rPr lang="en-US" sz="2400" b="1" dirty="0" err="1" smtClean="0">
                <a:solidFill>
                  <a:schemeClr val="folHlink"/>
                </a:solidFill>
                <a:latin typeface="Arial" pitchFamily="34" charset="0"/>
                <a:cs typeface="Arial" pitchFamily="34" charset="0"/>
              </a:rPr>
              <a:t>homogeneuos</a:t>
            </a:r>
            <a:endParaRPr lang="en-US" sz="2400" b="1" dirty="0" smtClean="0">
              <a:solidFill>
                <a:schemeClr val="folHlink"/>
              </a:solidFill>
              <a:latin typeface="Arial" pitchFamily="34" charset="0"/>
              <a:cs typeface="Arial" pitchFamily="34" charset="0"/>
            </a:endParaRPr>
          </a:p>
          <a:p>
            <a:pPr marL="377825" indent="-377825">
              <a:spcBef>
                <a:spcPct val="50000"/>
              </a:spcBef>
              <a:buClr>
                <a:schemeClr val="hlink"/>
              </a:buClr>
              <a:buFont typeface="Wingdings" pitchFamily="2" charset="2"/>
              <a:buChar char="Ø"/>
            </a:pPr>
            <a:r>
              <a:rPr lang="en-US" sz="2400" b="1" dirty="0" smtClean="0">
                <a:solidFill>
                  <a:schemeClr val="folHlink"/>
                </a:solidFill>
                <a:latin typeface="Arial" pitchFamily="34" charset="0"/>
                <a:cs typeface="Arial" pitchFamily="34" charset="0"/>
              </a:rPr>
              <a:t>the height and width of the wall are much larger than its thickness</a:t>
            </a:r>
          </a:p>
          <a:p>
            <a:pPr marL="377825" indent="-377825">
              <a:spcBef>
                <a:spcPct val="50000"/>
              </a:spcBef>
              <a:buClr>
                <a:schemeClr val="hlink"/>
              </a:buClr>
              <a:buFont typeface="Wingdings" pitchFamily="2" charset="2"/>
              <a:buChar char="Ø"/>
            </a:pPr>
            <a:r>
              <a:rPr lang="en-US" sz="2400" b="1" dirty="0" smtClean="0">
                <a:solidFill>
                  <a:schemeClr val="folHlink"/>
                </a:solidFill>
                <a:latin typeface="Arial" pitchFamily="34" charset="0"/>
                <a:cs typeface="Arial" pitchFamily="34" charset="0"/>
              </a:rPr>
              <a:t>the temperatures of the wall surfaces are uniform</a:t>
            </a:r>
            <a:endParaRPr lang="en-US" sz="2400" b="1" dirty="0">
              <a:solidFill>
                <a:schemeClr val="folHlink"/>
              </a:solidFill>
              <a:latin typeface="Arial" pitchFamily="34" charset="0"/>
              <a:cs typeface="Arial" pitchFamily="34" charset="0"/>
            </a:endParaRPr>
          </a:p>
        </p:txBody>
      </p:sp>
      <p:sp>
        <p:nvSpPr>
          <p:cNvPr id="4" name="Rectangle 2"/>
          <p:cNvSpPr txBox="1">
            <a:spLocks noRot="1" noChangeArrowheads="1"/>
          </p:cNvSpPr>
          <p:nvPr/>
        </p:nvSpPr>
        <p:spPr>
          <a:xfrm>
            <a:off x="457200" y="476250"/>
            <a:ext cx="8229600" cy="720502"/>
          </a:xfrm>
          <a:prstGeom prst="rect">
            <a:avLst/>
          </a:prstGeom>
        </p:spPr>
        <p:txBody>
          <a:bodyPr/>
          <a:lstStyle/>
          <a:p>
            <a:pPr lvl="0" algn="ctr">
              <a:spcBef>
                <a:spcPct val="0"/>
              </a:spcBef>
              <a:defRPr/>
            </a:pPr>
            <a:r>
              <a:rPr kumimoji="0" lang="en-US" sz="3600" b="0" i="0" u="none" strike="noStrike" kern="1200" cap="none" spc="0" normalizeH="0" baseline="0" dirty="0" smtClean="0">
                <a:ln>
                  <a:noFill/>
                </a:ln>
                <a:solidFill>
                  <a:schemeClr val="hlink"/>
                </a:solidFill>
                <a:effectLst/>
                <a:uLnTx/>
                <a:uFillTx/>
                <a:latin typeface="Arial" charset="0"/>
                <a:ea typeface="+mj-ea"/>
                <a:cs typeface="+mj-cs"/>
              </a:rPr>
              <a:t>THERMAL BRIDGE</a:t>
            </a:r>
            <a:r>
              <a:rPr lang="en-US" sz="3600" dirty="0" smtClean="0">
                <a:solidFill>
                  <a:schemeClr val="hlink"/>
                </a:solidFill>
                <a:latin typeface="Arial" charset="0"/>
              </a:rPr>
              <a:t>: main concepts</a:t>
            </a:r>
            <a:endParaRPr kumimoji="0" lang="en-US" sz="3600" b="0" i="0" u="none" strike="noStrike" kern="1200" cap="none" spc="0" normalizeH="0" baseline="0" dirty="0" smtClean="0">
              <a:ln>
                <a:noFill/>
              </a:ln>
              <a:solidFill>
                <a:schemeClr val="hlink"/>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7250" name="Rectangle 2"/>
          <p:cNvSpPr>
            <a:spLocks noGrp="1" noRot="1" noChangeArrowheads="1"/>
          </p:cNvSpPr>
          <p:nvPr>
            <p:ph type="title"/>
          </p:nvPr>
        </p:nvSpPr>
        <p:spPr>
          <a:xfrm>
            <a:off x="457200" y="332656"/>
            <a:ext cx="8229600" cy="1080666"/>
          </a:xfrm>
        </p:spPr>
        <p:txBody>
          <a:bodyPr>
            <a:normAutofit fontScale="90000"/>
          </a:bodyPr>
          <a:lstStyle/>
          <a:p>
            <a:pPr>
              <a:defRPr/>
            </a:pPr>
            <a:r>
              <a:rPr lang="en-US" sz="3600" dirty="0" smtClean="0">
                <a:solidFill>
                  <a:schemeClr val="hlink"/>
                </a:solidFill>
                <a:latin typeface="Arial" charset="0"/>
              </a:rPr>
              <a:t>METHODS TO REDUCE THERMAL BRIDGES</a:t>
            </a:r>
            <a:endParaRPr lang="it-IT" sz="3600" dirty="0" smtClean="0">
              <a:solidFill>
                <a:schemeClr val="hlink"/>
              </a:solidFill>
              <a:latin typeface="Arial" charset="0"/>
            </a:endParaRPr>
          </a:p>
        </p:txBody>
      </p:sp>
      <p:pic>
        <p:nvPicPr>
          <p:cNvPr id="437256" name="Picture 8" descr="figura 2"/>
          <p:cNvPicPr>
            <a:picLocks noGrp="1" noChangeAspect="1" noChangeArrowheads="1"/>
          </p:cNvPicPr>
          <p:nvPr>
            <p:ph sz="half" idx="1"/>
          </p:nvPr>
        </p:nvPicPr>
        <p:blipFill>
          <a:blip r:embed="rId3" cstate="print"/>
          <a:srcRect b="11008"/>
          <a:stretch>
            <a:fillRect/>
          </a:stretch>
        </p:blipFill>
        <p:spPr>
          <a:xfrm>
            <a:off x="611560" y="2420888"/>
            <a:ext cx="2471737" cy="3956050"/>
          </a:xfrm>
          <a:noFill/>
        </p:spPr>
      </p:pic>
      <p:pic>
        <p:nvPicPr>
          <p:cNvPr id="437258" name="Picture 10" descr="figura 2"/>
          <p:cNvPicPr>
            <a:picLocks noGrp="1" noChangeAspect="1" noChangeArrowheads="1"/>
          </p:cNvPicPr>
          <p:nvPr>
            <p:ph sz="half" idx="2"/>
          </p:nvPr>
        </p:nvPicPr>
        <p:blipFill>
          <a:blip r:embed="rId4" cstate="print"/>
          <a:srcRect t="11530" b="1743"/>
          <a:stretch>
            <a:fillRect/>
          </a:stretch>
        </p:blipFill>
        <p:spPr>
          <a:xfrm>
            <a:off x="6444208" y="2348880"/>
            <a:ext cx="2054225" cy="3959225"/>
          </a:xfrm>
          <a:noFill/>
        </p:spPr>
      </p:pic>
      <p:sp>
        <p:nvSpPr>
          <p:cNvPr id="5" name="Rettangolo 4"/>
          <p:cNvSpPr/>
          <p:nvPr/>
        </p:nvSpPr>
        <p:spPr>
          <a:xfrm>
            <a:off x="1805356" y="1484784"/>
            <a:ext cx="5469959" cy="954107"/>
          </a:xfrm>
          <a:prstGeom prst="rect">
            <a:avLst/>
          </a:prstGeom>
        </p:spPr>
        <p:txBody>
          <a:bodyPr wrap="none">
            <a:spAutoFit/>
          </a:bodyPr>
          <a:lstStyle/>
          <a:p>
            <a:pPr algn="ctr">
              <a:buClr>
                <a:schemeClr val="hlink"/>
              </a:buClr>
              <a:buFont typeface="Wingdings" pitchFamily="2" charset="2"/>
              <a:buNone/>
              <a:tabLst>
                <a:tab pos="0" algn="l"/>
              </a:tabLst>
            </a:pPr>
            <a:r>
              <a:rPr lang="en-US" sz="2800" dirty="0" smtClean="0">
                <a:solidFill>
                  <a:schemeClr val="folHlink"/>
                </a:solidFill>
              </a:rPr>
              <a:t>It is reduced the dispersed heat flux </a:t>
            </a:r>
          </a:p>
          <a:p>
            <a:pPr algn="ctr">
              <a:buClr>
                <a:schemeClr val="hlink"/>
              </a:buClr>
              <a:buFont typeface="Wingdings" pitchFamily="2" charset="2"/>
              <a:buNone/>
              <a:tabLst>
                <a:tab pos="0" algn="l"/>
              </a:tabLst>
            </a:pPr>
            <a:r>
              <a:rPr lang="en-US" sz="2800" dirty="0" smtClean="0">
                <a:solidFill>
                  <a:schemeClr val="folHlink"/>
                </a:solidFill>
              </a:rPr>
              <a:t>by means of thermal insulation</a:t>
            </a:r>
            <a:endParaRPr lang="it-IT" sz="2800" dirty="0">
              <a:solidFill>
                <a:schemeClr val="folHlink"/>
              </a:solidFill>
            </a:endParaRPr>
          </a:p>
        </p:txBody>
      </p:sp>
      <p:sp>
        <p:nvSpPr>
          <p:cNvPr id="6" name="Rettangolo 5"/>
          <p:cNvSpPr/>
          <p:nvPr/>
        </p:nvSpPr>
        <p:spPr>
          <a:xfrm>
            <a:off x="2627784" y="2708920"/>
            <a:ext cx="4069447" cy="523220"/>
          </a:xfrm>
          <a:prstGeom prst="rect">
            <a:avLst/>
          </a:prstGeom>
        </p:spPr>
        <p:txBody>
          <a:bodyPr wrap="none">
            <a:spAutoFit/>
          </a:bodyPr>
          <a:lstStyle/>
          <a:p>
            <a:r>
              <a:rPr lang="en-US" sz="2800" dirty="0" smtClean="0">
                <a:solidFill>
                  <a:srgbClr val="800080"/>
                </a:solidFill>
              </a:rPr>
              <a:t>Internal thermal insulation</a:t>
            </a:r>
            <a:endParaRPr lang="it-IT" dirty="0"/>
          </a:p>
        </p:txBody>
      </p:sp>
      <p:cxnSp>
        <p:nvCxnSpPr>
          <p:cNvPr id="8" name="Connettore 2 7"/>
          <p:cNvCxnSpPr/>
          <p:nvPr/>
        </p:nvCxnSpPr>
        <p:spPr>
          <a:xfrm flipH="1">
            <a:off x="2483768" y="3212976"/>
            <a:ext cx="1800200" cy="72008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 name="Rettangolo 8"/>
          <p:cNvSpPr/>
          <p:nvPr/>
        </p:nvSpPr>
        <p:spPr>
          <a:xfrm>
            <a:off x="2771800" y="5301208"/>
            <a:ext cx="4125104" cy="523220"/>
          </a:xfrm>
          <a:prstGeom prst="rect">
            <a:avLst/>
          </a:prstGeom>
        </p:spPr>
        <p:txBody>
          <a:bodyPr wrap="none">
            <a:spAutoFit/>
          </a:bodyPr>
          <a:lstStyle/>
          <a:p>
            <a:pPr lvl="0"/>
            <a:r>
              <a:rPr lang="en-US" sz="2800" dirty="0" smtClean="0">
                <a:solidFill>
                  <a:srgbClr val="800080"/>
                </a:solidFill>
              </a:rPr>
              <a:t>External thermal insulation</a:t>
            </a:r>
            <a:endParaRPr lang="it-IT" dirty="0">
              <a:solidFill>
                <a:prstClr val="black"/>
              </a:solidFill>
            </a:endParaRPr>
          </a:p>
        </p:txBody>
      </p:sp>
      <p:cxnSp>
        <p:nvCxnSpPr>
          <p:cNvPr id="10" name="Connettore 2 9"/>
          <p:cNvCxnSpPr/>
          <p:nvPr/>
        </p:nvCxnSpPr>
        <p:spPr>
          <a:xfrm flipV="1">
            <a:off x="5220072" y="4581128"/>
            <a:ext cx="1800200" cy="783704"/>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1346" name="Rectangle 2"/>
          <p:cNvSpPr>
            <a:spLocks noGrp="1" noRot="1" noChangeArrowheads="1"/>
          </p:cNvSpPr>
          <p:nvPr>
            <p:ph type="title"/>
          </p:nvPr>
        </p:nvSpPr>
        <p:spPr>
          <a:xfrm>
            <a:off x="304800" y="457200"/>
            <a:ext cx="8534400" cy="1143000"/>
          </a:xfrm>
        </p:spPr>
        <p:txBody>
          <a:bodyPr>
            <a:normAutofit fontScale="90000"/>
          </a:bodyPr>
          <a:lstStyle/>
          <a:p>
            <a:pPr>
              <a:defRPr/>
            </a:pPr>
            <a:r>
              <a:rPr lang="en-US" sz="3600" dirty="0" smtClean="0">
                <a:solidFill>
                  <a:schemeClr val="hlink"/>
                </a:solidFill>
                <a:latin typeface="Arial" charset="0"/>
              </a:rPr>
              <a:t>METHODS TO REDUCE THERMAL BRIDGES</a:t>
            </a:r>
            <a:endParaRPr lang="it-IT" sz="3600" dirty="0" smtClean="0">
              <a:solidFill>
                <a:schemeClr val="hlink"/>
              </a:solidFill>
              <a:latin typeface="Arial" charset="0"/>
            </a:endParaRPr>
          </a:p>
        </p:txBody>
      </p:sp>
      <p:sp>
        <p:nvSpPr>
          <p:cNvPr id="441347" name="Text Box 3"/>
          <p:cNvSpPr txBox="1">
            <a:spLocks noChangeArrowheads="1"/>
          </p:cNvSpPr>
          <p:nvPr/>
        </p:nvSpPr>
        <p:spPr bwMode="auto">
          <a:xfrm>
            <a:off x="342900" y="2422525"/>
            <a:ext cx="84582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If the thermal insulation is not perfectly continuous in correspondence with the thermal bridge</a:t>
            </a:r>
            <a:endParaRPr lang="it-IT" sz="2800" dirty="0">
              <a:solidFill>
                <a:schemeClr val="folHlink"/>
              </a:solidFill>
            </a:endParaRPr>
          </a:p>
        </p:txBody>
      </p:sp>
      <p:sp>
        <p:nvSpPr>
          <p:cNvPr id="441348" name="Text Box 4"/>
          <p:cNvSpPr txBox="1">
            <a:spLocks noChangeArrowheads="1"/>
          </p:cNvSpPr>
          <p:nvPr/>
        </p:nvSpPr>
        <p:spPr bwMode="auto">
          <a:xfrm>
            <a:off x="2663825" y="354965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41349" name="Text Box 5"/>
          <p:cNvSpPr txBox="1">
            <a:spLocks noChangeArrowheads="1"/>
          </p:cNvSpPr>
          <p:nvPr/>
        </p:nvSpPr>
        <p:spPr bwMode="auto">
          <a:xfrm>
            <a:off x="381000" y="4235450"/>
            <a:ext cx="84582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 deviation from the one-dimensional flow condition is further accentuated</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8930" name="Rectangle 2"/>
          <p:cNvSpPr>
            <a:spLocks noGrp="1" noRot="1" noChangeArrowheads="1"/>
          </p:cNvSpPr>
          <p:nvPr>
            <p:ph type="title"/>
          </p:nvPr>
        </p:nvSpPr>
        <p:spPr>
          <a:xfrm>
            <a:off x="457200" y="476672"/>
            <a:ext cx="8229600" cy="863178"/>
          </a:xfrm>
        </p:spPr>
        <p:txBody>
          <a:bodyPr>
            <a:normAutofit fontScale="90000"/>
          </a:bodyPr>
          <a:lstStyle/>
          <a:p>
            <a:pPr>
              <a:defRPr/>
            </a:pPr>
            <a:r>
              <a:rPr lang="en-US" sz="3600" dirty="0" smtClean="0">
                <a:solidFill>
                  <a:schemeClr val="hlink"/>
                </a:solidFill>
                <a:latin typeface="Arial" charset="0"/>
              </a:rPr>
              <a:t>METHODS TO REDUCE THERMAL BRIDGES</a:t>
            </a:r>
            <a:endParaRPr lang="it-IT" sz="3600" dirty="0" smtClean="0">
              <a:solidFill>
                <a:schemeClr val="hlink"/>
              </a:solidFill>
              <a:latin typeface="Arial" charset="0"/>
            </a:endParaRPr>
          </a:p>
        </p:txBody>
      </p:sp>
      <p:pic>
        <p:nvPicPr>
          <p:cNvPr id="63491" name="Picture 3" descr="figura 2"/>
          <p:cNvPicPr>
            <a:picLocks noGrp="1" noChangeAspect="1" noChangeArrowheads="1"/>
          </p:cNvPicPr>
          <p:nvPr>
            <p:ph sz="half" idx="1"/>
          </p:nvPr>
        </p:nvPicPr>
        <p:blipFill>
          <a:blip r:embed="rId3" cstate="print"/>
          <a:srcRect l="7187" t="3694" r="6708" b="10747"/>
          <a:stretch>
            <a:fillRect/>
          </a:stretch>
        </p:blipFill>
        <p:spPr>
          <a:xfrm>
            <a:off x="1259632" y="1484784"/>
            <a:ext cx="2198687" cy="4675187"/>
          </a:xfrm>
          <a:noFill/>
        </p:spPr>
      </p:pic>
      <p:sp>
        <p:nvSpPr>
          <p:cNvPr id="4" name="Rettangolo 3"/>
          <p:cNvSpPr/>
          <p:nvPr/>
        </p:nvSpPr>
        <p:spPr>
          <a:xfrm>
            <a:off x="3275856" y="1916832"/>
            <a:ext cx="5085688" cy="523220"/>
          </a:xfrm>
          <a:prstGeom prst="rect">
            <a:avLst/>
          </a:prstGeom>
        </p:spPr>
        <p:txBody>
          <a:bodyPr wrap="none">
            <a:spAutoFit/>
          </a:bodyPr>
          <a:lstStyle/>
          <a:p>
            <a:r>
              <a:rPr lang="en-US" sz="2800" dirty="0" smtClean="0">
                <a:solidFill>
                  <a:srgbClr val="800080"/>
                </a:solidFill>
              </a:rPr>
              <a:t>Thermal insulation inside the wall</a:t>
            </a:r>
            <a:endParaRPr lang="it-IT" dirty="0"/>
          </a:p>
        </p:txBody>
      </p:sp>
      <p:cxnSp>
        <p:nvCxnSpPr>
          <p:cNvPr id="5" name="Connettore 2 4"/>
          <p:cNvCxnSpPr/>
          <p:nvPr/>
        </p:nvCxnSpPr>
        <p:spPr>
          <a:xfrm flipH="1">
            <a:off x="2411760" y="2420888"/>
            <a:ext cx="1800200" cy="72008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a:xfrm>
            <a:off x="304800" y="457200"/>
            <a:ext cx="8534400" cy="1143000"/>
          </a:xfrm>
        </p:spPr>
        <p:txBody>
          <a:bodyPr>
            <a:normAutofit fontScale="90000"/>
          </a:bodyPr>
          <a:lstStyle/>
          <a:p>
            <a:pPr>
              <a:defRPr/>
            </a:pPr>
            <a:r>
              <a:rPr lang="en-US" sz="3600" dirty="0" smtClean="0">
                <a:solidFill>
                  <a:schemeClr val="hlink"/>
                </a:solidFill>
                <a:latin typeface="Arial" charset="0"/>
              </a:rPr>
              <a:t>METHODS TO REDUCE THERMAL BRIDGES</a:t>
            </a:r>
            <a:endParaRPr lang="it-IT" sz="3600" dirty="0" smtClean="0">
              <a:solidFill>
                <a:schemeClr val="hlink"/>
              </a:solidFill>
              <a:latin typeface="Arial" charset="0"/>
            </a:endParaRPr>
          </a:p>
        </p:txBody>
      </p:sp>
      <p:sp>
        <p:nvSpPr>
          <p:cNvPr id="443395" name="Text Box 3"/>
          <p:cNvSpPr txBox="1">
            <a:spLocks noChangeArrowheads="1"/>
          </p:cNvSpPr>
          <p:nvPr/>
        </p:nvSpPr>
        <p:spPr bwMode="auto">
          <a:xfrm>
            <a:off x="342900" y="2133600"/>
            <a:ext cx="8458200" cy="954107"/>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It is not always possible to realize a continuous insulation due to architectural or constructional constraints</a:t>
            </a:r>
            <a:endParaRPr lang="it-IT" sz="2800" dirty="0">
              <a:solidFill>
                <a:schemeClr val="folHlink"/>
              </a:solidFill>
            </a:endParaRPr>
          </a:p>
        </p:txBody>
      </p:sp>
      <p:sp>
        <p:nvSpPr>
          <p:cNvPr id="443396" name="Text Box 4"/>
          <p:cNvSpPr txBox="1">
            <a:spLocks noChangeArrowheads="1"/>
          </p:cNvSpPr>
          <p:nvPr/>
        </p:nvSpPr>
        <p:spPr bwMode="auto">
          <a:xfrm>
            <a:off x="2663825" y="40687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43397" name="Text Box 5"/>
          <p:cNvSpPr txBox="1">
            <a:spLocks noChangeArrowheads="1"/>
          </p:cNvSpPr>
          <p:nvPr/>
        </p:nvSpPr>
        <p:spPr bwMode="auto">
          <a:xfrm>
            <a:off x="381000" y="4768850"/>
            <a:ext cx="84582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There should be a suitable superposition of two layers of insulation in staggered arrangement</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0978" name="Rectangle 2"/>
          <p:cNvSpPr>
            <a:spLocks noGrp="1" noRot="1" noChangeArrowheads="1"/>
          </p:cNvSpPr>
          <p:nvPr>
            <p:ph type="title"/>
          </p:nvPr>
        </p:nvSpPr>
        <p:spPr>
          <a:xfrm>
            <a:off x="457200" y="404664"/>
            <a:ext cx="8229600" cy="935186"/>
          </a:xfrm>
        </p:spPr>
        <p:txBody>
          <a:bodyPr>
            <a:normAutofit fontScale="90000"/>
          </a:bodyPr>
          <a:lstStyle/>
          <a:p>
            <a:pPr>
              <a:defRPr/>
            </a:pPr>
            <a:r>
              <a:rPr lang="en-US" sz="3600" dirty="0" smtClean="0">
                <a:solidFill>
                  <a:schemeClr val="hlink"/>
                </a:solidFill>
                <a:latin typeface="Arial" charset="0"/>
              </a:rPr>
              <a:t>METHODS TO REDUCE THERMAL BRIDGES</a:t>
            </a:r>
            <a:endParaRPr lang="it-IT" sz="3600" dirty="0" smtClean="0">
              <a:solidFill>
                <a:schemeClr val="hlink"/>
              </a:solidFill>
              <a:latin typeface="Arial" charset="0"/>
            </a:endParaRPr>
          </a:p>
        </p:txBody>
      </p:sp>
      <p:pic>
        <p:nvPicPr>
          <p:cNvPr id="510980" name="Picture 4" descr="figura 2"/>
          <p:cNvPicPr>
            <a:picLocks noGrp="1" noChangeAspect="1" noChangeArrowheads="1"/>
          </p:cNvPicPr>
          <p:nvPr>
            <p:ph sz="half" idx="2"/>
          </p:nvPr>
        </p:nvPicPr>
        <p:blipFill>
          <a:blip r:embed="rId3" cstate="print"/>
          <a:srcRect t="6308" b="15129"/>
          <a:stretch>
            <a:fillRect/>
          </a:stretch>
        </p:blipFill>
        <p:spPr>
          <a:xfrm>
            <a:off x="1187624" y="1773238"/>
            <a:ext cx="2058988" cy="3883025"/>
          </a:xfrm>
          <a:noFill/>
        </p:spPr>
      </p:pic>
      <p:sp>
        <p:nvSpPr>
          <p:cNvPr id="4" name="Rettangolo 3"/>
          <p:cNvSpPr/>
          <p:nvPr/>
        </p:nvSpPr>
        <p:spPr>
          <a:xfrm>
            <a:off x="2987824" y="5498068"/>
            <a:ext cx="5085688" cy="523220"/>
          </a:xfrm>
          <a:prstGeom prst="rect">
            <a:avLst/>
          </a:prstGeom>
        </p:spPr>
        <p:txBody>
          <a:bodyPr wrap="none">
            <a:spAutoFit/>
          </a:bodyPr>
          <a:lstStyle/>
          <a:p>
            <a:r>
              <a:rPr lang="en-US" sz="2800" dirty="0" smtClean="0">
                <a:solidFill>
                  <a:srgbClr val="800080"/>
                </a:solidFill>
              </a:rPr>
              <a:t>Thermal insulation inside the wall</a:t>
            </a:r>
            <a:endParaRPr lang="it-IT" dirty="0"/>
          </a:p>
        </p:txBody>
      </p:sp>
      <p:cxnSp>
        <p:nvCxnSpPr>
          <p:cNvPr id="5" name="Connettore 2 4"/>
          <p:cNvCxnSpPr/>
          <p:nvPr/>
        </p:nvCxnSpPr>
        <p:spPr>
          <a:xfrm flipH="1" flipV="1">
            <a:off x="2123728" y="4777988"/>
            <a:ext cx="1800200" cy="79208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2915816" y="4437112"/>
            <a:ext cx="4069447" cy="523220"/>
          </a:xfrm>
          <a:prstGeom prst="rect">
            <a:avLst/>
          </a:prstGeom>
        </p:spPr>
        <p:txBody>
          <a:bodyPr wrap="none">
            <a:spAutoFit/>
          </a:bodyPr>
          <a:lstStyle/>
          <a:p>
            <a:r>
              <a:rPr lang="en-US" sz="2800" dirty="0" smtClean="0">
                <a:solidFill>
                  <a:srgbClr val="800080"/>
                </a:solidFill>
              </a:rPr>
              <a:t>Internal thermal insulation</a:t>
            </a:r>
            <a:endParaRPr lang="it-IT" dirty="0"/>
          </a:p>
        </p:txBody>
      </p:sp>
      <p:cxnSp>
        <p:nvCxnSpPr>
          <p:cNvPr id="7" name="Connettore 2 6"/>
          <p:cNvCxnSpPr/>
          <p:nvPr/>
        </p:nvCxnSpPr>
        <p:spPr>
          <a:xfrm flipH="1" flipV="1">
            <a:off x="2699792" y="3789040"/>
            <a:ext cx="2016224" cy="72008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 name="Rettangolo 8"/>
          <p:cNvSpPr/>
          <p:nvPr/>
        </p:nvSpPr>
        <p:spPr>
          <a:xfrm>
            <a:off x="3491880" y="1988840"/>
            <a:ext cx="4572000" cy="954107"/>
          </a:xfrm>
          <a:prstGeom prst="rect">
            <a:avLst/>
          </a:prstGeom>
        </p:spPr>
        <p:txBody>
          <a:bodyPr>
            <a:spAutoFit/>
          </a:bodyPr>
          <a:lstStyle/>
          <a:p>
            <a:r>
              <a:rPr lang="en-US" sz="2800" dirty="0" smtClean="0">
                <a:solidFill>
                  <a:srgbClr val="800080"/>
                </a:solidFill>
              </a:rPr>
              <a:t>Two layers of insulation in staggered arrangement</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7490" name="Rectangle 2"/>
          <p:cNvSpPr>
            <a:spLocks noGrp="1" noRot="1" noChangeArrowheads="1"/>
          </p:cNvSpPr>
          <p:nvPr>
            <p:ph type="title"/>
          </p:nvPr>
        </p:nvSpPr>
        <p:spPr>
          <a:xfrm>
            <a:off x="304800" y="685800"/>
            <a:ext cx="8534400" cy="1676400"/>
          </a:xfrm>
        </p:spPr>
        <p:txBody>
          <a:bodyPr/>
          <a:lstStyle/>
          <a:p>
            <a:pPr>
              <a:defRPr/>
            </a:pPr>
            <a:r>
              <a:rPr lang="en-US" sz="3600" dirty="0" smtClean="0">
                <a:solidFill>
                  <a:schemeClr val="hlink"/>
                </a:solidFill>
                <a:latin typeface="Arial" charset="0"/>
              </a:rPr>
              <a:t>THERMAL BRIDGE HEAT TRANSFER RATE EVALUATION</a:t>
            </a:r>
            <a:endParaRPr lang="it-IT" sz="3600" dirty="0" smtClean="0">
              <a:solidFill>
                <a:schemeClr val="hlink"/>
              </a:solidFill>
              <a:latin typeface="Arial" charset="0"/>
            </a:endParaRPr>
          </a:p>
        </p:txBody>
      </p:sp>
      <p:sp>
        <p:nvSpPr>
          <p:cNvPr id="447491" name="Text Box 3"/>
          <p:cNvSpPr txBox="1">
            <a:spLocks noChangeArrowheads="1"/>
          </p:cNvSpPr>
          <p:nvPr/>
        </p:nvSpPr>
        <p:spPr bwMode="auto">
          <a:xfrm>
            <a:off x="342900" y="3200400"/>
            <a:ext cx="8458200" cy="1384995"/>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latin typeface="Arial" pitchFamily="34" charset="0"/>
                <a:cs typeface="Arial" pitchFamily="34" charset="0"/>
              </a:rPr>
              <a:t>The study of heat transfer in the areas of thermal bridge is a heat conduction </a:t>
            </a:r>
            <a:r>
              <a:rPr lang="en-US" sz="2800" dirty="0" smtClean="0">
                <a:solidFill>
                  <a:schemeClr val="hlink"/>
                </a:solidFill>
                <a:latin typeface="Arial" pitchFamily="34" charset="0"/>
                <a:ea typeface="+mj-ea"/>
                <a:cs typeface="Arial" pitchFamily="34" charset="0"/>
              </a:rPr>
              <a:t>multidimensional problem </a:t>
            </a:r>
            <a:r>
              <a:rPr lang="en-US" sz="2800" dirty="0" smtClean="0">
                <a:solidFill>
                  <a:schemeClr val="folHlink"/>
                </a:solidFill>
                <a:latin typeface="Arial" pitchFamily="34" charset="0"/>
                <a:cs typeface="Arial" pitchFamily="34" charset="0"/>
              </a:rPr>
              <a:t>in </a:t>
            </a:r>
            <a:r>
              <a:rPr lang="en-US" sz="2800" dirty="0" smtClean="0">
                <a:solidFill>
                  <a:schemeClr val="hlink"/>
                </a:solidFill>
                <a:latin typeface="Arial" pitchFamily="34" charset="0"/>
                <a:ea typeface="+mj-ea"/>
                <a:cs typeface="Arial" pitchFamily="34" charset="0"/>
              </a:rPr>
              <a:t>steady state</a:t>
            </a:r>
            <a:r>
              <a:rPr lang="en-US" sz="2800" dirty="0" smtClean="0">
                <a:solidFill>
                  <a:schemeClr val="folHlink"/>
                </a:solidFill>
                <a:latin typeface="Arial" pitchFamily="34" charset="0"/>
                <a:cs typeface="Arial" pitchFamily="34" charset="0"/>
              </a:rPr>
              <a:t> regime</a:t>
            </a:r>
            <a:endParaRPr lang="it-IT" sz="2800" dirty="0">
              <a:solidFill>
                <a:schemeClr val="folHlin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9" name="Text Box 3"/>
          <p:cNvSpPr txBox="1">
            <a:spLocks noChangeArrowheads="1"/>
          </p:cNvSpPr>
          <p:nvPr/>
        </p:nvSpPr>
        <p:spPr bwMode="auto">
          <a:xfrm>
            <a:off x="251520" y="1196752"/>
            <a:ext cx="8740080" cy="2893100"/>
          </a:xfrm>
          <a:prstGeom prst="rect">
            <a:avLst/>
          </a:prstGeom>
          <a:noFill/>
          <a:ln w="31750">
            <a:noFill/>
            <a:miter lim="800000"/>
            <a:headEnd/>
            <a:tailEnd/>
          </a:ln>
        </p:spPr>
        <p:txBody>
          <a:bodyPr wrap="square">
            <a:spAutoFit/>
          </a:bodyPr>
          <a:lstStyle/>
          <a:p>
            <a:pPr marL="288925" indent="-288925">
              <a:spcBef>
                <a:spcPct val="50000"/>
              </a:spcBef>
              <a:buClr>
                <a:schemeClr val="hlink"/>
              </a:buClr>
              <a:buFont typeface="Wingdings" pitchFamily="2" charset="2"/>
              <a:buNone/>
              <a:tabLst>
                <a:tab pos="0" algn="l"/>
                <a:tab pos="288925" algn="l"/>
              </a:tabLst>
            </a:pPr>
            <a:r>
              <a:rPr lang="en-US" sz="2800" dirty="0" smtClean="0">
                <a:solidFill>
                  <a:schemeClr val="hlink"/>
                </a:solidFill>
              </a:rPr>
              <a:t>Hypotheses:</a:t>
            </a:r>
          </a:p>
          <a:p>
            <a:pPr marL="288925" indent="-288925">
              <a:spcBef>
                <a:spcPct val="50000"/>
              </a:spcBef>
              <a:buClr>
                <a:schemeClr val="hlink"/>
              </a:buClr>
              <a:buFont typeface="Wingdings" pitchFamily="2" charset="2"/>
              <a:buChar char="q"/>
              <a:tabLst>
                <a:tab pos="0" algn="l"/>
                <a:tab pos="288925" algn="l"/>
              </a:tabLst>
            </a:pPr>
            <a:r>
              <a:rPr lang="en-US" sz="2800" dirty="0" smtClean="0">
                <a:solidFill>
                  <a:schemeClr val="folHlink"/>
                </a:solidFill>
              </a:rPr>
              <a:t>Steady state regime</a:t>
            </a:r>
          </a:p>
          <a:p>
            <a:pPr marL="288925" indent="-288925">
              <a:spcBef>
                <a:spcPct val="50000"/>
              </a:spcBef>
              <a:buClr>
                <a:schemeClr val="hlink"/>
              </a:buClr>
              <a:buFont typeface="Wingdings" pitchFamily="2" charset="2"/>
              <a:buChar char="q"/>
              <a:tabLst>
                <a:tab pos="0" algn="l"/>
                <a:tab pos="288925" algn="l"/>
              </a:tabLst>
            </a:pPr>
            <a:r>
              <a:rPr lang="en-US" sz="2800" dirty="0" smtClean="0">
                <a:solidFill>
                  <a:schemeClr val="folHlink"/>
                </a:solidFill>
              </a:rPr>
              <a:t>Internal generation equal to zero</a:t>
            </a:r>
          </a:p>
          <a:p>
            <a:pPr marL="288925" indent="-288925">
              <a:spcBef>
                <a:spcPct val="50000"/>
              </a:spcBef>
              <a:buClr>
                <a:schemeClr val="hlink"/>
              </a:buClr>
              <a:buFont typeface="Wingdings" pitchFamily="2" charset="2"/>
              <a:buChar char="q"/>
              <a:tabLst>
                <a:tab pos="0" algn="l"/>
                <a:tab pos="288925" algn="l"/>
              </a:tabLst>
            </a:pPr>
            <a:r>
              <a:rPr lang="en-US" sz="2800" dirty="0" smtClean="0">
                <a:solidFill>
                  <a:schemeClr val="folHlink"/>
                </a:solidFill>
              </a:rPr>
              <a:t>Constant thermal conductivity (independent on temperature)</a:t>
            </a:r>
            <a:endParaRPr lang="en-US" sz="2800" dirty="0">
              <a:solidFill>
                <a:schemeClr val="folHlink"/>
              </a:solidFill>
            </a:endParaRPr>
          </a:p>
        </p:txBody>
      </p:sp>
      <p:sp>
        <p:nvSpPr>
          <p:cNvPr id="449541" name="Text Box 5"/>
          <p:cNvSpPr txBox="1">
            <a:spLocks noChangeArrowheads="1"/>
          </p:cNvSpPr>
          <p:nvPr/>
        </p:nvSpPr>
        <p:spPr bwMode="auto">
          <a:xfrm>
            <a:off x="2699792" y="4005064"/>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dirty="0">
                <a:solidFill>
                  <a:schemeClr val="hlink"/>
                </a:solidFill>
                <a:effectLst>
                  <a:outerShdw blurRad="38100" dist="38100" dir="2700000" algn="tl">
                    <a:srgbClr val="000000"/>
                  </a:outerShdw>
                </a:effectLst>
                <a:sym typeface="Symbol" pitchFamily="18" charset="2"/>
              </a:rPr>
              <a:t></a:t>
            </a:r>
          </a:p>
        </p:txBody>
      </p:sp>
      <p:graphicFrame>
        <p:nvGraphicFramePr>
          <p:cNvPr id="449542" name="Object 6"/>
          <p:cNvGraphicFramePr>
            <a:graphicFrameLocks noChangeAspect="1"/>
          </p:cNvGraphicFramePr>
          <p:nvPr/>
        </p:nvGraphicFramePr>
        <p:xfrm>
          <a:off x="2771800" y="4674443"/>
          <a:ext cx="4391000" cy="1490861"/>
        </p:xfrm>
        <a:graphic>
          <a:graphicData uri="http://schemas.openxmlformats.org/presentationml/2006/ole">
            <p:oleObj spid="_x0000_s17410" name="Equation" r:id="rId4" imgW="1346040" imgH="457200" progId="Equation.DSMT4">
              <p:embed/>
            </p:oleObj>
          </a:graphicData>
        </a:graphic>
      </p:graphicFrame>
      <p:sp>
        <p:nvSpPr>
          <p:cNvPr id="5" name="Rectangle 2"/>
          <p:cNvSpPr>
            <a:spLocks noGrp="1" noRot="1" noChangeArrowheads="1"/>
          </p:cNvSpPr>
          <p:nvPr>
            <p:ph type="title"/>
          </p:nvPr>
        </p:nvSpPr>
        <p:spPr>
          <a:xfrm>
            <a:off x="323528" y="404664"/>
            <a:ext cx="8534400" cy="648072"/>
          </a:xfrm>
        </p:spPr>
        <p:txBody>
          <a:bodyPr/>
          <a:lstStyle/>
          <a:p>
            <a:pPr>
              <a:defRPr/>
            </a:pPr>
            <a:r>
              <a:rPr lang="en-US" sz="3600" dirty="0" smtClean="0">
                <a:solidFill>
                  <a:schemeClr val="hlink"/>
                </a:solidFill>
                <a:latin typeface="Arial" charset="0"/>
              </a:rPr>
              <a:t>HEAT CONDUCTION EQUATION</a:t>
            </a:r>
            <a:endParaRPr lang="it-IT" sz="3600" dirty="0" smtClean="0">
              <a:solidFill>
                <a:schemeClr val="hlink"/>
              </a:solidFill>
              <a:latin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7" name="Text Box 3"/>
          <p:cNvSpPr txBox="1">
            <a:spLocks noChangeArrowheads="1"/>
          </p:cNvSpPr>
          <p:nvPr/>
        </p:nvSpPr>
        <p:spPr bwMode="auto">
          <a:xfrm>
            <a:off x="2663825" y="32305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graphicFrame>
        <p:nvGraphicFramePr>
          <p:cNvPr id="3074" name="Object 4"/>
          <p:cNvGraphicFramePr>
            <a:graphicFrameLocks noChangeAspect="1"/>
          </p:cNvGraphicFramePr>
          <p:nvPr/>
        </p:nvGraphicFramePr>
        <p:xfrm>
          <a:off x="2267744" y="1340768"/>
          <a:ext cx="4718719" cy="1602131"/>
        </p:xfrm>
        <a:graphic>
          <a:graphicData uri="http://schemas.openxmlformats.org/presentationml/2006/ole">
            <p:oleObj spid="_x0000_s18434" name="Equation" r:id="rId4" imgW="1346040" imgH="457200" progId="Equation.DSMT4">
              <p:embed/>
            </p:oleObj>
          </a:graphicData>
        </a:graphic>
      </p:graphicFrame>
      <p:sp>
        <p:nvSpPr>
          <p:cNvPr id="451589" name="Text Box 5"/>
          <p:cNvSpPr txBox="1">
            <a:spLocks noChangeArrowheads="1"/>
          </p:cNvSpPr>
          <p:nvPr/>
        </p:nvSpPr>
        <p:spPr bwMode="auto">
          <a:xfrm>
            <a:off x="381000" y="4235450"/>
            <a:ext cx="8458200" cy="1384995"/>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For assigned material, the solution is a function of boundary conditions associated with the examined problem</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Text Box 2"/>
          <p:cNvSpPr txBox="1">
            <a:spLocks noChangeArrowheads="1"/>
          </p:cNvSpPr>
          <p:nvPr/>
        </p:nvSpPr>
        <p:spPr bwMode="auto">
          <a:xfrm>
            <a:off x="342900" y="866775"/>
            <a:ext cx="8648700" cy="1384995"/>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pPr>
            <a:r>
              <a:rPr lang="en-US" sz="2800" dirty="0" smtClean="0">
                <a:solidFill>
                  <a:schemeClr val="folHlink"/>
                </a:solidFill>
              </a:rPr>
              <a:t>For applications concerning the thermal bridge areas in the buildings, the boundary conditions are typically the following</a:t>
            </a:r>
            <a:r>
              <a:rPr lang="it-IT" sz="2800" dirty="0" smtClean="0">
                <a:solidFill>
                  <a:schemeClr val="folHlink"/>
                </a:solidFill>
              </a:rPr>
              <a:t>:</a:t>
            </a:r>
            <a:endParaRPr lang="it-IT" sz="2800" dirty="0">
              <a:solidFill>
                <a:schemeClr val="hlink"/>
              </a:solidFill>
            </a:endParaRPr>
          </a:p>
        </p:txBody>
      </p:sp>
      <p:sp>
        <p:nvSpPr>
          <p:cNvPr id="453635" name="Text Box 3"/>
          <p:cNvSpPr txBox="1">
            <a:spLocks noChangeArrowheads="1"/>
          </p:cNvSpPr>
          <p:nvPr/>
        </p:nvSpPr>
        <p:spPr bwMode="auto">
          <a:xfrm>
            <a:off x="277813" y="2852936"/>
            <a:ext cx="8637587" cy="3141662"/>
          </a:xfrm>
          <a:prstGeom prst="rect">
            <a:avLst/>
          </a:prstGeom>
          <a:noFill/>
          <a:ln w="9525">
            <a:noFill/>
            <a:miter lim="800000"/>
            <a:headEnd/>
            <a:tailEnd/>
          </a:ln>
          <a:effectLst/>
        </p:spPr>
        <p:txBody>
          <a:bodyPr/>
          <a:lstStyle/>
          <a:p>
            <a:pPr marL="288925" indent="-288925">
              <a:spcBef>
                <a:spcPct val="50000"/>
              </a:spcBef>
              <a:buClr>
                <a:schemeClr val="hlink"/>
              </a:buClr>
              <a:buFontTx/>
              <a:buChar char="•"/>
              <a:defRPr/>
            </a:pPr>
            <a:r>
              <a:rPr lang="en-US" sz="2400" dirty="0" smtClean="0">
                <a:solidFill>
                  <a:schemeClr val="folHlink"/>
                </a:solidFill>
                <a:effectLst>
                  <a:outerShdw blurRad="38100" dist="38100" dir="2700000" algn="tl">
                    <a:srgbClr val="000000"/>
                  </a:outerShdw>
                </a:effectLst>
                <a:sym typeface="Symbol" pitchFamily="18" charset="2"/>
              </a:rPr>
              <a:t>heat flux continuity on interface surfaces between the examined domain and the external and internal environments</a:t>
            </a:r>
          </a:p>
          <a:p>
            <a:pPr marL="288925" indent="-288925">
              <a:spcBef>
                <a:spcPct val="50000"/>
              </a:spcBef>
              <a:buClr>
                <a:schemeClr val="hlink"/>
              </a:buClr>
              <a:buFontTx/>
              <a:buChar char="•"/>
              <a:defRPr/>
            </a:pPr>
            <a:r>
              <a:rPr lang="en-US" sz="2400" dirty="0" smtClean="0">
                <a:solidFill>
                  <a:schemeClr val="folHlink"/>
                </a:solidFill>
                <a:effectLst>
                  <a:outerShdw blurRad="38100" dist="38100" dir="2700000" algn="tl">
                    <a:srgbClr val="000000"/>
                  </a:outerShdw>
                </a:effectLst>
                <a:sym typeface="Symbol" pitchFamily="18" charset="2"/>
              </a:rPr>
              <a:t>conductive heat flux and temperature continuity at the interface between non-homogeneous layers</a:t>
            </a:r>
          </a:p>
          <a:p>
            <a:pPr marL="288925" indent="-288925">
              <a:spcBef>
                <a:spcPct val="50000"/>
              </a:spcBef>
              <a:buClr>
                <a:schemeClr val="hlink"/>
              </a:buClr>
              <a:buFontTx/>
              <a:buChar char="•"/>
              <a:defRPr/>
            </a:pPr>
            <a:r>
              <a:rPr lang="en-US" sz="2400" dirty="0" smtClean="0">
                <a:solidFill>
                  <a:schemeClr val="folHlink"/>
                </a:solidFill>
                <a:effectLst>
                  <a:outerShdw blurRad="38100" dist="38100" dir="2700000" algn="tl">
                    <a:srgbClr val="000000"/>
                  </a:outerShdw>
                </a:effectLst>
                <a:sym typeface="Symbol" pitchFamily="18" charset="2"/>
              </a:rPr>
              <a:t>one-dimensional heat flux imposed at a distance </a:t>
            </a:r>
            <a:r>
              <a:rPr lang="en-US" sz="2400" dirty="0" err="1" smtClean="0">
                <a:solidFill>
                  <a:schemeClr val="folHlink"/>
                </a:solidFill>
                <a:effectLst>
                  <a:outerShdw blurRad="38100" dist="38100" dir="2700000" algn="tl">
                    <a:srgbClr val="000000"/>
                  </a:outerShdw>
                </a:effectLst>
                <a:sym typeface="Symbol" pitchFamily="18" charset="2"/>
              </a:rPr>
              <a:t>L</a:t>
            </a:r>
            <a:r>
              <a:rPr lang="en-US" sz="2400" baseline="-25000" dirty="0" err="1" smtClean="0">
                <a:solidFill>
                  <a:schemeClr val="folHlink"/>
                </a:solidFill>
                <a:effectLst>
                  <a:outerShdw blurRad="38100" dist="38100" dir="2700000" algn="tl">
                    <a:srgbClr val="000000"/>
                  </a:outerShdw>
                </a:effectLst>
                <a:sym typeface="Symbol" pitchFamily="18" charset="2"/>
              </a:rPr>
              <a:t>p</a:t>
            </a:r>
            <a:r>
              <a:rPr lang="en-US" sz="2400" dirty="0" smtClean="0">
                <a:solidFill>
                  <a:schemeClr val="folHlink"/>
                </a:solidFill>
                <a:effectLst>
                  <a:outerShdw blurRad="38100" dist="38100" dir="2700000" algn="tl">
                    <a:srgbClr val="000000"/>
                  </a:outerShdw>
                </a:effectLst>
                <a:sym typeface="Symbol" pitchFamily="18" charset="2"/>
              </a:rPr>
              <a:t>. With  </a:t>
            </a:r>
            <a:r>
              <a:rPr lang="en-US" sz="2400" dirty="0" err="1" smtClean="0">
                <a:solidFill>
                  <a:schemeClr val="folHlink"/>
                </a:solidFill>
                <a:effectLst>
                  <a:outerShdw blurRad="38100" dist="38100" dir="2700000" algn="tl">
                    <a:srgbClr val="000000"/>
                  </a:outerShdw>
                </a:effectLst>
                <a:sym typeface="Symbol" pitchFamily="18" charset="2"/>
              </a:rPr>
              <a:t>L</a:t>
            </a:r>
            <a:r>
              <a:rPr lang="en-US" sz="2400" baseline="-25000" dirty="0" err="1" smtClean="0">
                <a:solidFill>
                  <a:schemeClr val="folHlink"/>
                </a:solidFill>
                <a:effectLst>
                  <a:outerShdw blurRad="38100" dist="38100" dir="2700000" algn="tl">
                    <a:srgbClr val="000000"/>
                  </a:outerShdw>
                </a:effectLst>
                <a:sym typeface="Symbol" pitchFamily="18" charset="2"/>
              </a:rPr>
              <a:t>p</a:t>
            </a:r>
            <a:r>
              <a:rPr lang="en-US" sz="2400" dirty="0" smtClean="0">
                <a:solidFill>
                  <a:schemeClr val="folHlink"/>
                </a:solidFill>
                <a:effectLst>
                  <a:outerShdw blurRad="38100" dist="38100" dir="2700000" algn="tl">
                    <a:srgbClr val="000000"/>
                  </a:outerShdw>
                </a:effectLst>
                <a:sym typeface="Symbol" pitchFamily="18" charset="2"/>
              </a:rPr>
              <a:t> the length of influence where for higher distances the thermal bridge effects are negligible</a:t>
            </a:r>
            <a:endParaRPr lang="it-IT" sz="2400" dirty="0">
              <a:solidFill>
                <a:schemeClr val="folHlink"/>
              </a:solidFill>
              <a:effectLst>
                <a:outerShdw blurRad="38100" dist="38100" dir="2700000" algn="tl">
                  <a:srgbClr val="000000"/>
                </a:outerShdw>
              </a:effectLst>
              <a:sym typeface="Symbol" pitchFamily="18" charset="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7" name="Text Box 3"/>
          <p:cNvSpPr txBox="1">
            <a:spLocks noChangeArrowheads="1"/>
          </p:cNvSpPr>
          <p:nvPr/>
        </p:nvSpPr>
        <p:spPr bwMode="auto">
          <a:xfrm>
            <a:off x="252413" y="685800"/>
            <a:ext cx="8637587" cy="1371600"/>
          </a:xfrm>
          <a:prstGeom prst="rect">
            <a:avLst/>
          </a:prstGeom>
          <a:noFill/>
          <a:ln w="9525">
            <a:noFill/>
            <a:miter lim="800000"/>
            <a:headEnd/>
            <a:tailEnd/>
          </a:ln>
          <a:effectLst/>
        </p:spPr>
        <p:txBody>
          <a:bodyPr/>
          <a:lstStyle/>
          <a:p>
            <a:pPr marL="288925" indent="-288925">
              <a:spcBef>
                <a:spcPct val="50000"/>
              </a:spcBef>
              <a:buClr>
                <a:schemeClr val="hlink"/>
              </a:buClr>
              <a:buFontTx/>
              <a:buChar char="•"/>
              <a:defRPr/>
            </a:pPr>
            <a:r>
              <a:rPr lang="en-US" sz="2800" dirty="0" smtClean="0">
                <a:solidFill>
                  <a:schemeClr val="folHlink"/>
                </a:solidFill>
                <a:effectLst>
                  <a:outerShdw blurRad="38100" dist="38100" dir="2700000" algn="tl">
                    <a:srgbClr val="000000"/>
                  </a:outerShdw>
                </a:effectLst>
                <a:sym typeface="Symbol" pitchFamily="18" charset="2"/>
              </a:rPr>
              <a:t>heat flux continuity on interface surfaces between the examined domain and the external and internal environments</a:t>
            </a:r>
          </a:p>
        </p:txBody>
      </p:sp>
      <p:pic>
        <p:nvPicPr>
          <p:cNvPr id="533508" name="Picture 4" descr="figura 2"/>
          <p:cNvPicPr>
            <a:picLocks noChangeAspect="1" noChangeArrowheads="1"/>
          </p:cNvPicPr>
          <p:nvPr/>
        </p:nvPicPr>
        <p:blipFill>
          <a:blip r:embed="rId3" cstate="print"/>
          <a:srcRect t="10130" r="2568" b="22102"/>
          <a:stretch>
            <a:fillRect/>
          </a:stretch>
        </p:blipFill>
        <p:spPr bwMode="auto">
          <a:xfrm>
            <a:off x="2900363" y="2895600"/>
            <a:ext cx="3343275" cy="3240088"/>
          </a:xfrm>
          <a:prstGeom prst="rect">
            <a:avLst/>
          </a:prstGeom>
          <a:noFill/>
          <a:ln w="9525">
            <a:noFill/>
            <a:miter lim="800000"/>
            <a:headEnd/>
            <a:tailEnd/>
          </a:ln>
        </p:spPr>
      </p:pic>
      <p:sp>
        <p:nvSpPr>
          <p:cNvPr id="533509" name="Line 5"/>
          <p:cNvSpPr>
            <a:spLocks noChangeShapeType="1"/>
          </p:cNvSpPr>
          <p:nvPr/>
        </p:nvSpPr>
        <p:spPr bwMode="auto">
          <a:xfrm>
            <a:off x="4876800" y="2209800"/>
            <a:ext cx="0" cy="838200"/>
          </a:xfrm>
          <a:prstGeom prst="line">
            <a:avLst/>
          </a:prstGeom>
          <a:noFill/>
          <a:ln w="31750">
            <a:solidFill>
              <a:srgbClr val="FF3300"/>
            </a:solidFill>
            <a:round/>
            <a:headEnd/>
            <a:tailEnd type="triangle" w="med" len="med"/>
          </a:ln>
        </p:spPr>
        <p:txBody>
          <a:bodyPr/>
          <a:lstStyle/>
          <a:p>
            <a:endParaRPr lang="it-IT"/>
          </a:p>
        </p:txBody>
      </p:sp>
      <p:sp>
        <p:nvSpPr>
          <p:cNvPr id="533510" name="Line 6"/>
          <p:cNvSpPr>
            <a:spLocks noChangeShapeType="1"/>
          </p:cNvSpPr>
          <p:nvPr/>
        </p:nvSpPr>
        <p:spPr bwMode="auto">
          <a:xfrm>
            <a:off x="3581400" y="2209800"/>
            <a:ext cx="0" cy="838200"/>
          </a:xfrm>
          <a:prstGeom prst="line">
            <a:avLst/>
          </a:prstGeom>
          <a:noFill/>
          <a:ln w="31750">
            <a:solidFill>
              <a:srgbClr val="FF3300"/>
            </a:solidFill>
            <a:round/>
            <a:headEnd/>
            <a:tailEnd type="triangle" w="med" len="med"/>
          </a:ln>
        </p:spPr>
        <p:txBody>
          <a:bodyPr/>
          <a:lstStyle/>
          <a:p>
            <a:endParaRPr lang="it-IT"/>
          </a:p>
        </p:txBody>
      </p:sp>
      <p:sp>
        <p:nvSpPr>
          <p:cNvPr id="533511" name="Line 7"/>
          <p:cNvSpPr>
            <a:spLocks noChangeShapeType="1"/>
          </p:cNvSpPr>
          <p:nvPr/>
        </p:nvSpPr>
        <p:spPr bwMode="auto">
          <a:xfrm>
            <a:off x="5334000" y="4191000"/>
            <a:ext cx="0" cy="838200"/>
          </a:xfrm>
          <a:prstGeom prst="line">
            <a:avLst/>
          </a:prstGeom>
          <a:noFill/>
          <a:ln w="31750">
            <a:solidFill>
              <a:srgbClr val="FF3300"/>
            </a:solidFill>
            <a:round/>
            <a:headEnd type="triangle" w="med" len="med"/>
            <a:tailEnd/>
          </a:ln>
        </p:spPr>
        <p:txBody>
          <a:bodyPr/>
          <a:lstStyle/>
          <a:p>
            <a:endParaRPr lang="it-IT"/>
          </a:p>
        </p:txBody>
      </p:sp>
      <p:sp>
        <p:nvSpPr>
          <p:cNvPr id="533512" name="Line 8"/>
          <p:cNvSpPr>
            <a:spLocks noChangeShapeType="1"/>
          </p:cNvSpPr>
          <p:nvPr/>
        </p:nvSpPr>
        <p:spPr bwMode="auto">
          <a:xfrm>
            <a:off x="2133600" y="4419600"/>
            <a:ext cx="990600" cy="0"/>
          </a:xfrm>
          <a:prstGeom prst="line">
            <a:avLst/>
          </a:prstGeom>
          <a:noFill/>
          <a:ln w="31750">
            <a:solidFill>
              <a:srgbClr val="FF3300"/>
            </a:solidFill>
            <a:round/>
            <a:headEnd/>
            <a:tailEnd type="triangle" w="med" len="med"/>
          </a:ln>
        </p:spPr>
        <p:txBody>
          <a:bodyPr/>
          <a:lstStyle/>
          <a:p>
            <a:endParaRPr lang="it-IT"/>
          </a:p>
        </p:txBody>
      </p:sp>
      <p:sp>
        <p:nvSpPr>
          <p:cNvPr id="533513" name="Line 9"/>
          <p:cNvSpPr>
            <a:spLocks noChangeShapeType="1"/>
          </p:cNvSpPr>
          <p:nvPr/>
        </p:nvSpPr>
        <p:spPr bwMode="auto">
          <a:xfrm>
            <a:off x="2133600" y="5029200"/>
            <a:ext cx="990600" cy="0"/>
          </a:xfrm>
          <a:prstGeom prst="line">
            <a:avLst/>
          </a:prstGeom>
          <a:noFill/>
          <a:ln w="31750">
            <a:solidFill>
              <a:srgbClr val="FF3300"/>
            </a:solidFill>
            <a:round/>
            <a:headEnd/>
            <a:tailEnd type="triangle" w="med" len="med"/>
          </a:ln>
        </p:spPr>
        <p:txBody>
          <a:bodyPr/>
          <a:lstStyle/>
          <a:p>
            <a:endParaRPr lang="it-IT"/>
          </a:p>
        </p:txBody>
      </p:sp>
      <p:sp>
        <p:nvSpPr>
          <p:cNvPr id="533514" name="Line 10"/>
          <p:cNvSpPr>
            <a:spLocks noChangeShapeType="1"/>
          </p:cNvSpPr>
          <p:nvPr/>
        </p:nvSpPr>
        <p:spPr bwMode="auto">
          <a:xfrm>
            <a:off x="2209800" y="3733800"/>
            <a:ext cx="990600" cy="0"/>
          </a:xfrm>
          <a:prstGeom prst="line">
            <a:avLst/>
          </a:prstGeom>
          <a:noFill/>
          <a:ln w="31750">
            <a:solidFill>
              <a:srgbClr val="FF3300"/>
            </a:solidFill>
            <a:round/>
            <a:headEnd/>
            <a:tailEnd type="triangle" w="med" len="med"/>
          </a:ln>
        </p:spPr>
        <p:txBody>
          <a:bodyPr/>
          <a:lstStyle/>
          <a:p>
            <a:endParaRPr lang="it-IT"/>
          </a:p>
        </p:txBody>
      </p:sp>
      <p:sp>
        <p:nvSpPr>
          <p:cNvPr id="533515" name="Line 11"/>
          <p:cNvSpPr>
            <a:spLocks noChangeShapeType="1"/>
          </p:cNvSpPr>
          <p:nvPr/>
        </p:nvSpPr>
        <p:spPr bwMode="auto">
          <a:xfrm>
            <a:off x="4267200" y="5105400"/>
            <a:ext cx="990600" cy="0"/>
          </a:xfrm>
          <a:prstGeom prst="line">
            <a:avLst/>
          </a:prstGeom>
          <a:noFill/>
          <a:ln w="31750">
            <a:solidFill>
              <a:srgbClr val="FF3300"/>
            </a:solidFill>
            <a:round/>
            <a:headEnd type="triangle" w="med" len="med"/>
            <a:tailEnd/>
          </a:ln>
        </p:spPr>
        <p:txBody>
          <a:bodyPr/>
          <a:lstStyle/>
          <a:p>
            <a:endParaRPr lang="it-IT"/>
          </a:p>
        </p:txBody>
      </p:sp>
      <p:sp>
        <p:nvSpPr>
          <p:cNvPr id="11" name="Ovale 10"/>
          <p:cNvSpPr/>
          <p:nvPr/>
        </p:nvSpPr>
        <p:spPr>
          <a:xfrm>
            <a:off x="3059832" y="2852936"/>
            <a:ext cx="2736304" cy="50405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p:cNvSpPr/>
          <p:nvPr/>
        </p:nvSpPr>
        <p:spPr>
          <a:xfrm rot="5400000">
            <a:off x="1727684" y="4149080"/>
            <a:ext cx="2736304" cy="50405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Ovale 12"/>
          <p:cNvSpPr/>
          <p:nvPr/>
        </p:nvSpPr>
        <p:spPr>
          <a:xfrm>
            <a:off x="4067944" y="3933232"/>
            <a:ext cx="1584176" cy="1584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33600" y="1905000"/>
            <a:ext cx="4876800" cy="461665"/>
          </a:xfrm>
          <a:prstGeom prst="rect">
            <a:avLst/>
          </a:prstGeom>
          <a:noFill/>
          <a:ln w="31750">
            <a:noFill/>
            <a:miter lim="800000"/>
            <a:headEnd/>
            <a:tailEnd/>
          </a:ln>
        </p:spPr>
        <p:txBody>
          <a:bodyPr>
            <a:spAutoFit/>
          </a:bodyPr>
          <a:lstStyle/>
          <a:p>
            <a:pPr algn="ctr">
              <a:spcBef>
                <a:spcPct val="50000"/>
              </a:spcBef>
            </a:pPr>
            <a:r>
              <a:rPr lang="en-US" sz="2400" b="1" dirty="0" smtClean="0">
                <a:solidFill>
                  <a:schemeClr val="folHlink"/>
                </a:solidFill>
                <a:latin typeface="Arial" pitchFamily="34" charset="0"/>
                <a:cs typeface="Arial" pitchFamily="34" charset="0"/>
              </a:rPr>
              <a:t>These assumptions allow:</a:t>
            </a:r>
            <a:endParaRPr lang="en-US" sz="2400" b="1" dirty="0">
              <a:solidFill>
                <a:schemeClr val="folHlink"/>
              </a:solidFill>
              <a:latin typeface="Arial" pitchFamily="34" charset="0"/>
              <a:cs typeface="Arial" pitchFamily="34" charset="0"/>
            </a:endParaRPr>
          </a:p>
        </p:txBody>
      </p:sp>
      <p:sp>
        <p:nvSpPr>
          <p:cNvPr id="3" name="Text Box 4"/>
          <p:cNvSpPr txBox="1">
            <a:spLocks noChangeArrowheads="1"/>
          </p:cNvSpPr>
          <p:nvPr/>
        </p:nvSpPr>
        <p:spPr bwMode="auto">
          <a:xfrm>
            <a:off x="190500" y="3033713"/>
            <a:ext cx="8763000" cy="1384995"/>
          </a:xfrm>
          <a:prstGeom prst="rect">
            <a:avLst/>
          </a:prstGeom>
          <a:noFill/>
          <a:ln w="31750">
            <a:noFill/>
            <a:miter lim="800000"/>
            <a:headEnd/>
            <a:tailEnd/>
          </a:ln>
        </p:spPr>
        <p:txBody>
          <a:bodyPr>
            <a:spAutoFit/>
          </a:bodyPr>
          <a:lstStyle/>
          <a:p>
            <a:pPr marL="377825" indent="-377825">
              <a:spcBef>
                <a:spcPct val="50000"/>
              </a:spcBef>
              <a:buClr>
                <a:schemeClr val="hlink"/>
              </a:buClr>
              <a:buFont typeface="Wingdings" pitchFamily="2" charset="2"/>
              <a:buChar char="Ø"/>
            </a:pPr>
            <a:r>
              <a:rPr lang="en-US" sz="2400" b="1" dirty="0" smtClean="0">
                <a:solidFill>
                  <a:schemeClr val="folHlink"/>
                </a:solidFill>
                <a:latin typeface="Arial" pitchFamily="34" charset="0"/>
                <a:cs typeface="Arial" pitchFamily="34" charset="0"/>
              </a:rPr>
              <a:t>Neglect the edge effects and, consequently</a:t>
            </a:r>
          </a:p>
          <a:p>
            <a:pPr marL="377825" indent="-377825">
              <a:spcBef>
                <a:spcPct val="50000"/>
              </a:spcBef>
              <a:buClr>
                <a:schemeClr val="hlink"/>
              </a:buClr>
              <a:buFont typeface="Wingdings" pitchFamily="2" charset="2"/>
              <a:buChar char="Ø"/>
            </a:pPr>
            <a:r>
              <a:rPr lang="en-US" sz="2400" b="1" dirty="0" smtClean="0">
                <a:solidFill>
                  <a:schemeClr val="folHlink"/>
                </a:solidFill>
                <a:latin typeface="Arial" pitchFamily="34" charset="0"/>
                <a:cs typeface="Arial" pitchFamily="34" charset="0"/>
              </a:rPr>
              <a:t>Consider the thermal field and the heat flux vector as a one-dimensional</a:t>
            </a:r>
          </a:p>
        </p:txBody>
      </p:sp>
      <p:sp>
        <p:nvSpPr>
          <p:cNvPr id="4" name="Rectangle 2"/>
          <p:cNvSpPr txBox="1">
            <a:spLocks noRot="1" noChangeArrowheads="1"/>
          </p:cNvSpPr>
          <p:nvPr/>
        </p:nvSpPr>
        <p:spPr>
          <a:xfrm>
            <a:off x="457200" y="476250"/>
            <a:ext cx="8229600" cy="720502"/>
          </a:xfrm>
          <a:prstGeom prst="rect">
            <a:avLst/>
          </a:prstGeom>
        </p:spPr>
        <p:txBody>
          <a:bodyPr/>
          <a:lstStyle/>
          <a:p>
            <a:pPr lvl="0" algn="ctr">
              <a:spcBef>
                <a:spcPct val="0"/>
              </a:spcBef>
              <a:defRPr/>
            </a:pPr>
            <a:r>
              <a:rPr kumimoji="0" lang="en-US" sz="3600" b="0" i="0" u="none" strike="noStrike" kern="1200" cap="none" spc="0" normalizeH="0" baseline="0" dirty="0" smtClean="0">
                <a:ln>
                  <a:noFill/>
                </a:ln>
                <a:solidFill>
                  <a:schemeClr val="hlink"/>
                </a:solidFill>
                <a:effectLst/>
                <a:uLnTx/>
                <a:uFillTx/>
                <a:latin typeface="Arial" charset="0"/>
                <a:ea typeface="+mj-ea"/>
                <a:cs typeface="+mj-cs"/>
              </a:rPr>
              <a:t>THERMAL BRIDGE</a:t>
            </a:r>
            <a:r>
              <a:rPr lang="en-US" sz="3600" dirty="0" smtClean="0">
                <a:solidFill>
                  <a:schemeClr val="hlink"/>
                </a:solidFill>
                <a:latin typeface="Arial" charset="0"/>
              </a:rPr>
              <a:t>: main concepts</a:t>
            </a:r>
            <a:endParaRPr kumimoji="0" lang="en-US" sz="3600" b="0" i="0" u="none" strike="noStrike" kern="1200" cap="none" spc="0" normalizeH="0" baseline="0" dirty="0" smtClean="0">
              <a:ln>
                <a:noFill/>
              </a:ln>
              <a:solidFill>
                <a:schemeClr val="hlink"/>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Text Box 2"/>
          <p:cNvSpPr txBox="1">
            <a:spLocks noChangeArrowheads="1"/>
          </p:cNvSpPr>
          <p:nvPr/>
        </p:nvSpPr>
        <p:spPr bwMode="auto">
          <a:xfrm>
            <a:off x="252413" y="685800"/>
            <a:ext cx="8637587" cy="1371600"/>
          </a:xfrm>
          <a:prstGeom prst="rect">
            <a:avLst/>
          </a:prstGeom>
          <a:noFill/>
          <a:ln w="9525">
            <a:noFill/>
            <a:miter lim="800000"/>
            <a:headEnd/>
            <a:tailEnd/>
          </a:ln>
          <a:effectLst/>
        </p:spPr>
        <p:txBody>
          <a:bodyPr/>
          <a:lstStyle/>
          <a:p>
            <a:pPr marL="288925" indent="-288925">
              <a:spcBef>
                <a:spcPct val="50000"/>
              </a:spcBef>
              <a:buClr>
                <a:schemeClr val="hlink"/>
              </a:buClr>
              <a:buFontTx/>
              <a:buChar char="•"/>
              <a:defRPr/>
            </a:pPr>
            <a:r>
              <a:rPr lang="en-US" sz="2800" dirty="0" smtClean="0">
                <a:solidFill>
                  <a:schemeClr val="folHlink"/>
                </a:solidFill>
                <a:effectLst>
                  <a:outerShdw blurRad="38100" dist="38100" dir="2700000" algn="tl">
                    <a:srgbClr val="000000"/>
                  </a:outerShdw>
                </a:effectLst>
                <a:sym typeface="Symbol" pitchFamily="18" charset="2"/>
              </a:rPr>
              <a:t>conductive heat flux and temperature continuity at the interface between non-homogeneous layers</a:t>
            </a:r>
          </a:p>
        </p:txBody>
      </p:sp>
      <p:pic>
        <p:nvPicPr>
          <p:cNvPr id="535555" name="Picture 3" descr="figura 2"/>
          <p:cNvPicPr>
            <a:picLocks noChangeAspect="1" noChangeArrowheads="1"/>
          </p:cNvPicPr>
          <p:nvPr/>
        </p:nvPicPr>
        <p:blipFill>
          <a:blip r:embed="rId3" cstate="print"/>
          <a:srcRect t="10130" r="2568" b="22102"/>
          <a:stretch>
            <a:fillRect/>
          </a:stretch>
        </p:blipFill>
        <p:spPr bwMode="auto">
          <a:xfrm>
            <a:off x="2900363" y="2895600"/>
            <a:ext cx="3343275" cy="3240088"/>
          </a:xfrm>
          <a:prstGeom prst="rect">
            <a:avLst/>
          </a:prstGeom>
          <a:noFill/>
          <a:ln w="9525">
            <a:noFill/>
            <a:miter lim="800000"/>
            <a:headEnd/>
            <a:tailEnd/>
          </a:ln>
        </p:spPr>
      </p:pic>
      <p:sp>
        <p:nvSpPr>
          <p:cNvPr id="535556" name="Line 4"/>
          <p:cNvSpPr>
            <a:spLocks noChangeShapeType="1"/>
          </p:cNvSpPr>
          <p:nvPr/>
        </p:nvSpPr>
        <p:spPr bwMode="auto">
          <a:xfrm>
            <a:off x="4876800" y="2667000"/>
            <a:ext cx="0" cy="838200"/>
          </a:xfrm>
          <a:prstGeom prst="line">
            <a:avLst/>
          </a:prstGeom>
          <a:noFill/>
          <a:ln w="31750">
            <a:solidFill>
              <a:schemeClr val="tx2">
                <a:lumMod val="60000"/>
                <a:lumOff val="40000"/>
              </a:schemeClr>
            </a:solidFill>
            <a:round/>
            <a:headEnd/>
            <a:tailEnd type="triangle" w="med" len="med"/>
          </a:ln>
        </p:spPr>
        <p:txBody>
          <a:bodyPr/>
          <a:lstStyle/>
          <a:p>
            <a:endParaRPr lang="it-IT"/>
          </a:p>
        </p:txBody>
      </p:sp>
      <p:sp>
        <p:nvSpPr>
          <p:cNvPr id="535557" name="Line 5"/>
          <p:cNvSpPr>
            <a:spLocks noChangeShapeType="1"/>
          </p:cNvSpPr>
          <p:nvPr/>
        </p:nvSpPr>
        <p:spPr bwMode="auto">
          <a:xfrm>
            <a:off x="4495800" y="2667000"/>
            <a:ext cx="0" cy="838200"/>
          </a:xfrm>
          <a:prstGeom prst="line">
            <a:avLst/>
          </a:prstGeom>
          <a:noFill/>
          <a:ln w="31750">
            <a:solidFill>
              <a:schemeClr val="tx2">
                <a:lumMod val="60000"/>
                <a:lumOff val="40000"/>
              </a:schemeClr>
            </a:solidFill>
            <a:round/>
            <a:headEnd/>
            <a:tailEnd type="triangle" w="med" len="med"/>
          </a:ln>
        </p:spPr>
        <p:txBody>
          <a:bodyPr/>
          <a:lstStyle/>
          <a:p>
            <a:endParaRPr lang="it-IT"/>
          </a:p>
        </p:txBody>
      </p:sp>
      <p:sp>
        <p:nvSpPr>
          <p:cNvPr id="535558" name="Line 6"/>
          <p:cNvSpPr>
            <a:spLocks noChangeShapeType="1"/>
          </p:cNvSpPr>
          <p:nvPr/>
        </p:nvSpPr>
        <p:spPr bwMode="auto">
          <a:xfrm>
            <a:off x="4724400" y="3733800"/>
            <a:ext cx="0" cy="838200"/>
          </a:xfrm>
          <a:prstGeom prst="line">
            <a:avLst/>
          </a:prstGeom>
          <a:noFill/>
          <a:ln w="31750">
            <a:solidFill>
              <a:srgbClr val="FF00FF"/>
            </a:solidFill>
            <a:round/>
            <a:headEnd type="triangle" w="med" len="med"/>
            <a:tailEnd/>
          </a:ln>
        </p:spPr>
        <p:txBody>
          <a:bodyPr/>
          <a:lstStyle/>
          <a:p>
            <a:endParaRPr lang="it-IT"/>
          </a:p>
        </p:txBody>
      </p:sp>
      <p:sp>
        <p:nvSpPr>
          <p:cNvPr id="535559" name="Line 7"/>
          <p:cNvSpPr>
            <a:spLocks noChangeShapeType="1"/>
          </p:cNvSpPr>
          <p:nvPr/>
        </p:nvSpPr>
        <p:spPr bwMode="auto">
          <a:xfrm>
            <a:off x="2667000" y="4724400"/>
            <a:ext cx="990600" cy="0"/>
          </a:xfrm>
          <a:prstGeom prst="line">
            <a:avLst/>
          </a:prstGeom>
          <a:noFill/>
          <a:ln w="31750">
            <a:solidFill>
              <a:schemeClr val="tx2">
                <a:lumMod val="60000"/>
                <a:lumOff val="40000"/>
              </a:schemeClr>
            </a:solidFill>
            <a:round/>
            <a:headEnd/>
            <a:tailEnd type="triangle" w="med" len="med"/>
          </a:ln>
        </p:spPr>
        <p:txBody>
          <a:bodyPr/>
          <a:lstStyle/>
          <a:p>
            <a:endParaRPr lang="it-IT"/>
          </a:p>
        </p:txBody>
      </p:sp>
      <p:sp>
        <p:nvSpPr>
          <p:cNvPr id="535560" name="Line 8"/>
          <p:cNvSpPr>
            <a:spLocks noChangeShapeType="1"/>
          </p:cNvSpPr>
          <p:nvPr/>
        </p:nvSpPr>
        <p:spPr bwMode="auto">
          <a:xfrm>
            <a:off x="2667000" y="5029200"/>
            <a:ext cx="990600" cy="0"/>
          </a:xfrm>
          <a:prstGeom prst="line">
            <a:avLst/>
          </a:prstGeom>
          <a:noFill/>
          <a:ln w="31750">
            <a:solidFill>
              <a:schemeClr val="tx2">
                <a:lumMod val="60000"/>
                <a:lumOff val="40000"/>
              </a:schemeClr>
            </a:solidFill>
            <a:round/>
            <a:headEnd/>
            <a:tailEnd type="triangle" w="med" len="med"/>
          </a:ln>
        </p:spPr>
        <p:txBody>
          <a:bodyPr/>
          <a:lstStyle/>
          <a:p>
            <a:endParaRPr lang="it-IT"/>
          </a:p>
        </p:txBody>
      </p:sp>
      <p:sp>
        <p:nvSpPr>
          <p:cNvPr id="535561" name="Line 9"/>
          <p:cNvSpPr>
            <a:spLocks noChangeShapeType="1"/>
          </p:cNvSpPr>
          <p:nvPr/>
        </p:nvSpPr>
        <p:spPr bwMode="auto">
          <a:xfrm>
            <a:off x="3886200" y="4724400"/>
            <a:ext cx="990600" cy="0"/>
          </a:xfrm>
          <a:prstGeom prst="line">
            <a:avLst/>
          </a:prstGeom>
          <a:noFill/>
          <a:ln w="31750">
            <a:solidFill>
              <a:schemeClr val="tx2">
                <a:lumMod val="60000"/>
                <a:lumOff val="40000"/>
              </a:schemeClr>
            </a:solidFill>
            <a:round/>
            <a:headEnd type="triangle" w="med" len="med"/>
            <a:tailEnd/>
          </a:ln>
        </p:spPr>
        <p:txBody>
          <a:bodyPr/>
          <a:lstStyle/>
          <a:p>
            <a:endParaRPr lang="it-IT"/>
          </a:p>
        </p:txBody>
      </p:sp>
      <p:sp>
        <p:nvSpPr>
          <p:cNvPr id="535562" name="Line 10"/>
          <p:cNvSpPr>
            <a:spLocks noChangeShapeType="1"/>
          </p:cNvSpPr>
          <p:nvPr/>
        </p:nvSpPr>
        <p:spPr bwMode="auto">
          <a:xfrm>
            <a:off x="3886200" y="5029200"/>
            <a:ext cx="990600" cy="0"/>
          </a:xfrm>
          <a:prstGeom prst="line">
            <a:avLst/>
          </a:prstGeom>
          <a:noFill/>
          <a:ln w="31750">
            <a:solidFill>
              <a:schemeClr val="tx2">
                <a:lumMod val="60000"/>
                <a:lumOff val="40000"/>
              </a:schemeClr>
            </a:solidFill>
            <a:round/>
            <a:headEnd type="triangle" w="med" len="med"/>
            <a:tailEnd/>
          </a:ln>
        </p:spPr>
        <p:txBody>
          <a:bodyPr/>
          <a:lstStyle/>
          <a:p>
            <a:endParaRPr lang="it-IT"/>
          </a:p>
        </p:txBody>
      </p:sp>
      <p:sp>
        <p:nvSpPr>
          <p:cNvPr id="11" name="Ovale 10"/>
          <p:cNvSpPr/>
          <p:nvPr/>
        </p:nvSpPr>
        <p:spPr>
          <a:xfrm>
            <a:off x="4283968" y="3212976"/>
            <a:ext cx="864096" cy="86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p:cNvSpPr/>
          <p:nvPr/>
        </p:nvSpPr>
        <p:spPr>
          <a:xfrm>
            <a:off x="3347864" y="4437208"/>
            <a:ext cx="864096" cy="86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Text Box 2"/>
          <p:cNvSpPr txBox="1">
            <a:spLocks noChangeArrowheads="1"/>
          </p:cNvSpPr>
          <p:nvPr/>
        </p:nvSpPr>
        <p:spPr bwMode="auto">
          <a:xfrm>
            <a:off x="252413" y="685800"/>
            <a:ext cx="8637587" cy="1752600"/>
          </a:xfrm>
          <a:prstGeom prst="rect">
            <a:avLst/>
          </a:prstGeom>
          <a:noFill/>
          <a:ln w="9525">
            <a:noFill/>
            <a:miter lim="800000"/>
            <a:headEnd/>
            <a:tailEnd/>
          </a:ln>
          <a:effectLst/>
        </p:spPr>
        <p:txBody>
          <a:bodyPr/>
          <a:lstStyle/>
          <a:p>
            <a:pPr marL="288925" indent="-288925">
              <a:spcBef>
                <a:spcPct val="50000"/>
              </a:spcBef>
              <a:buClr>
                <a:schemeClr val="hlink"/>
              </a:buClr>
              <a:buFontTx/>
              <a:buChar char="•"/>
              <a:defRPr/>
            </a:pPr>
            <a:r>
              <a:rPr lang="en-US" sz="2800" dirty="0" smtClean="0">
                <a:solidFill>
                  <a:schemeClr val="folHlink"/>
                </a:solidFill>
                <a:effectLst>
                  <a:outerShdw blurRad="38100" dist="38100" dir="2700000" algn="tl">
                    <a:srgbClr val="000000"/>
                  </a:outerShdw>
                </a:effectLst>
                <a:sym typeface="Symbol" pitchFamily="18" charset="2"/>
              </a:rPr>
              <a:t>one-dimensional heat flux imposed at a distance </a:t>
            </a:r>
            <a:r>
              <a:rPr lang="en-US" sz="2800" dirty="0" err="1" smtClean="0">
                <a:solidFill>
                  <a:schemeClr val="folHlink"/>
                </a:solidFill>
                <a:effectLst>
                  <a:outerShdw blurRad="38100" dist="38100" dir="2700000" algn="tl">
                    <a:srgbClr val="000000"/>
                  </a:outerShdw>
                </a:effectLst>
                <a:sym typeface="Symbol" pitchFamily="18" charset="2"/>
              </a:rPr>
              <a:t>L</a:t>
            </a:r>
            <a:r>
              <a:rPr lang="en-US" sz="2800" baseline="-25000" dirty="0" err="1" smtClean="0">
                <a:solidFill>
                  <a:schemeClr val="folHlink"/>
                </a:solidFill>
                <a:effectLst>
                  <a:outerShdw blurRad="38100" dist="38100" dir="2700000" algn="tl">
                    <a:srgbClr val="000000"/>
                  </a:outerShdw>
                </a:effectLst>
                <a:sym typeface="Symbol" pitchFamily="18" charset="2"/>
              </a:rPr>
              <a:t>p</a:t>
            </a:r>
            <a:r>
              <a:rPr lang="en-US" sz="2800" dirty="0" smtClean="0">
                <a:solidFill>
                  <a:schemeClr val="folHlink"/>
                </a:solidFill>
                <a:effectLst>
                  <a:outerShdw blurRad="38100" dist="38100" dir="2700000" algn="tl">
                    <a:srgbClr val="000000"/>
                  </a:outerShdw>
                </a:effectLst>
                <a:sym typeface="Symbol" pitchFamily="18" charset="2"/>
              </a:rPr>
              <a:t>. With  </a:t>
            </a:r>
            <a:r>
              <a:rPr lang="en-US" sz="2800" dirty="0" err="1" smtClean="0">
                <a:solidFill>
                  <a:schemeClr val="folHlink"/>
                </a:solidFill>
                <a:effectLst>
                  <a:outerShdw blurRad="38100" dist="38100" dir="2700000" algn="tl">
                    <a:srgbClr val="000000"/>
                  </a:outerShdw>
                </a:effectLst>
                <a:sym typeface="Symbol" pitchFamily="18" charset="2"/>
              </a:rPr>
              <a:t>L</a:t>
            </a:r>
            <a:r>
              <a:rPr lang="en-US" sz="2800" baseline="-25000" dirty="0" err="1" smtClean="0">
                <a:solidFill>
                  <a:schemeClr val="folHlink"/>
                </a:solidFill>
                <a:effectLst>
                  <a:outerShdw blurRad="38100" dist="38100" dir="2700000" algn="tl">
                    <a:srgbClr val="000000"/>
                  </a:outerShdw>
                </a:effectLst>
                <a:sym typeface="Symbol" pitchFamily="18" charset="2"/>
              </a:rPr>
              <a:t>p</a:t>
            </a:r>
            <a:r>
              <a:rPr lang="en-US" sz="2800" dirty="0" smtClean="0">
                <a:solidFill>
                  <a:schemeClr val="folHlink"/>
                </a:solidFill>
                <a:effectLst>
                  <a:outerShdw blurRad="38100" dist="38100" dir="2700000" algn="tl">
                    <a:srgbClr val="000000"/>
                  </a:outerShdw>
                </a:effectLst>
                <a:sym typeface="Symbol" pitchFamily="18" charset="2"/>
              </a:rPr>
              <a:t> the length of influence where for higher distances the thermal bridge effects are negligible</a:t>
            </a:r>
            <a:endParaRPr lang="it-IT" sz="2800" dirty="0">
              <a:solidFill>
                <a:schemeClr val="folHlink"/>
              </a:solidFill>
              <a:effectLst>
                <a:outerShdw blurRad="38100" dist="38100" dir="2700000" algn="tl">
                  <a:srgbClr val="000000"/>
                </a:outerShdw>
              </a:effectLst>
              <a:sym typeface="Symbol" pitchFamily="18" charset="2"/>
            </a:endParaRPr>
          </a:p>
        </p:txBody>
      </p:sp>
      <p:pic>
        <p:nvPicPr>
          <p:cNvPr id="537603" name="Picture 3" descr="figura 2"/>
          <p:cNvPicPr>
            <a:picLocks noChangeAspect="1" noChangeArrowheads="1"/>
          </p:cNvPicPr>
          <p:nvPr/>
        </p:nvPicPr>
        <p:blipFill>
          <a:blip r:embed="rId3" cstate="print"/>
          <a:srcRect t="10130" r="2568" b="22102"/>
          <a:stretch>
            <a:fillRect/>
          </a:stretch>
        </p:blipFill>
        <p:spPr bwMode="auto">
          <a:xfrm>
            <a:off x="2900363" y="2667000"/>
            <a:ext cx="3343275" cy="3240088"/>
          </a:xfrm>
          <a:prstGeom prst="rect">
            <a:avLst/>
          </a:prstGeom>
          <a:noFill/>
          <a:ln w="9525">
            <a:noFill/>
            <a:miter lim="800000"/>
            <a:headEnd/>
            <a:tailEnd/>
          </a:ln>
        </p:spPr>
      </p:pic>
      <p:grpSp>
        <p:nvGrpSpPr>
          <p:cNvPr id="2" name="Group 12"/>
          <p:cNvGrpSpPr>
            <a:grpSpLocks/>
          </p:cNvGrpSpPr>
          <p:nvPr/>
        </p:nvGrpSpPr>
        <p:grpSpPr bwMode="auto">
          <a:xfrm>
            <a:off x="3276600" y="5638800"/>
            <a:ext cx="838200" cy="838200"/>
            <a:chOff x="2064" y="3552"/>
            <a:chExt cx="528" cy="528"/>
          </a:xfrm>
        </p:grpSpPr>
        <p:sp>
          <p:nvSpPr>
            <p:cNvPr id="70666" name="Line 4"/>
            <p:cNvSpPr>
              <a:spLocks noChangeShapeType="1"/>
            </p:cNvSpPr>
            <p:nvPr/>
          </p:nvSpPr>
          <p:spPr bwMode="auto">
            <a:xfrm>
              <a:off x="2592" y="3552"/>
              <a:ext cx="0" cy="528"/>
            </a:xfrm>
            <a:prstGeom prst="line">
              <a:avLst/>
            </a:prstGeom>
            <a:noFill/>
            <a:ln w="31750">
              <a:solidFill>
                <a:schemeClr val="hlink"/>
              </a:solidFill>
              <a:round/>
              <a:headEnd type="triangle" w="med" len="med"/>
              <a:tailEnd/>
            </a:ln>
          </p:spPr>
          <p:txBody>
            <a:bodyPr/>
            <a:lstStyle/>
            <a:p>
              <a:endParaRPr lang="it-IT"/>
            </a:p>
          </p:txBody>
        </p:sp>
        <p:sp>
          <p:nvSpPr>
            <p:cNvPr id="70667" name="Line 5"/>
            <p:cNvSpPr>
              <a:spLocks noChangeShapeType="1"/>
            </p:cNvSpPr>
            <p:nvPr/>
          </p:nvSpPr>
          <p:spPr bwMode="auto">
            <a:xfrm>
              <a:off x="2064" y="3552"/>
              <a:ext cx="0" cy="528"/>
            </a:xfrm>
            <a:prstGeom prst="line">
              <a:avLst/>
            </a:prstGeom>
            <a:noFill/>
            <a:ln w="31750">
              <a:solidFill>
                <a:schemeClr val="hlink"/>
              </a:solidFill>
              <a:round/>
              <a:headEnd type="triangle" w="med" len="med"/>
              <a:tailEnd/>
            </a:ln>
          </p:spPr>
          <p:txBody>
            <a:bodyPr/>
            <a:lstStyle/>
            <a:p>
              <a:endParaRPr lang="it-IT"/>
            </a:p>
          </p:txBody>
        </p:sp>
        <p:sp>
          <p:nvSpPr>
            <p:cNvPr id="70668" name="Line 6"/>
            <p:cNvSpPr>
              <a:spLocks noChangeShapeType="1"/>
            </p:cNvSpPr>
            <p:nvPr/>
          </p:nvSpPr>
          <p:spPr bwMode="auto">
            <a:xfrm>
              <a:off x="2352" y="3552"/>
              <a:ext cx="0" cy="528"/>
            </a:xfrm>
            <a:prstGeom prst="line">
              <a:avLst/>
            </a:prstGeom>
            <a:noFill/>
            <a:ln w="31750">
              <a:solidFill>
                <a:schemeClr val="hlink"/>
              </a:solidFill>
              <a:round/>
              <a:headEnd type="triangle" w="med" len="med"/>
              <a:tailEnd/>
            </a:ln>
          </p:spPr>
          <p:txBody>
            <a:bodyPr/>
            <a:lstStyle/>
            <a:p>
              <a:endParaRPr lang="it-IT"/>
            </a:p>
          </p:txBody>
        </p:sp>
      </p:grpSp>
      <p:grpSp>
        <p:nvGrpSpPr>
          <p:cNvPr id="3" name="Group 11"/>
          <p:cNvGrpSpPr>
            <a:grpSpLocks/>
          </p:cNvGrpSpPr>
          <p:nvPr/>
        </p:nvGrpSpPr>
        <p:grpSpPr bwMode="auto">
          <a:xfrm>
            <a:off x="6096000" y="2895600"/>
            <a:ext cx="990600" cy="914400"/>
            <a:chOff x="3840" y="1968"/>
            <a:chExt cx="624" cy="576"/>
          </a:xfrm>
        </p:grpSpPr>
        <p:sp>
          <p:nvSpPr>
            <p:cNvPr id="70662" name="Line 7"/>
            <p:cNvSpPr>
              <a:spLocks noChangeShapeType="1"/>
            </p:cNvSpPr>
            <p:nvPr/>
          </p:nvSpPr>
          <p:spPr bwMode="auto">
            <a:xfrm>
              <a:off x="3840" y="2352"/>
              <a:ext cx="624" cy="0"/>
            </a:xfrm>
            <a:prstGeom prst="line">
              <a:avLst/>
            </a:prstGeom>
            <a:noFill/>
            <a:ln w="31750">
              <a:solidFill>
                <a:schemeClr val="hlink"/>
              </a:solidFill>
              <a:round/>
              <a:headEnd type="triangle" w="med" len="med"/>
              <a:tailEnd/>
            </a:ln>
          </p:spPr>
          <p:txBody>
            <a:bodyPr/>
            <a:lstStyle/>
            <a:p>
              <a:endParaRPr lang="it-IT"/>
            </a:p>
          </p:txBody>
        </p:sp>
        <p:sp>
          <p:nvSpPr>
            <p:cNvPr id="70663" name="Line 8"/>
            <p:cNvSpPr>
              <a:spLocks noChangeShapeType="1"/>
            </p:cNvSpPr>
            <p:nvPr/>
          </p:nvSpPr>
          <p:spPr bwMode="auto">
            <a:xfrm>
              <a:off x="3840" y="2544"/>
              <a:ext cx="624" cy="0"/>
            </a:xfrm>
            <a:prstGeom prst="line">
              <a:avLst/>
            </a:prstGeom>
            <a:noFill/>
            <a:ln w="31750">
              <a:solidFill>
                <a:schemeClr val="hlink"/>
              </a:solidFill>
              <a:round/>
              <a:headEnd type="triangle" w="med" len="med"/>
              <a:tailEnd/>
            </a:ln>
          </p:spPr>
          <p:txBody>
            <a:bodyPr/>
            <a:lstStyle/>
            <a:p>
              <a:endParaRPr lang="it-IT"/>
            </a:p>
          </p:txBody>
        </p:sp>
        <p:sp>
          <p:nvSpPr>
            <p:cNvPr id="70664" name="Line 9"/>
            <p:cNvSpPr>
              <a:spLocks noChangeShapeType="1"/>
            </p:cNvSpPr>
            <p:nvPr/>
          </p:nvSpPr>
          <p:spPr bwMode="auto">
            <a:xfrm>
              <a:off x="3840" y="1968"/>
              <a:ext cx="624" cy="0"/>
            </a:xfrm>
            <a:prstGeom prst="line">
              <a:avLst/>
            </a:prstGeom>
            <a:noFill/>
            <a:ln w="31750">
              <a:solidFill>
                <a:schemeClr val="hlink"/>
              </a:solidFill>
              <a:round/>
              <a:headEnd type="triangle" w="med" len="med"/>
              <a:tailEnd/>
            </a:ln>
          </p:spPr>
          <p:txBody>
            <a:bodyPr/>
            <a:lstStyle/>
            <a:p>
              <a:endParaRPr lang="it-IT"/>
            </a:p>
          </p:txBody>
        </p:sp>
        <p:sp>
          <p:nvSpPr>
            <p:cNvPr id="70665" name="Line 10"/>
            <p:cNvSpPr>
              <a:spLocks noChangeShapeType="1"/>
            </p:cNvSpPr>
            <p:nvPr/>
          </p:nvSpPr>
          <p:spPr bwMode="auto">
            <a:xfrm>
              <a:off x="3840" y="2160"/>
              <a:ext cx="624" cy="0"/>
            </a:xfrm>
            <a:prstGeom prst="line">
              <a:avLst/>
            </a:prstGeom>
            <a:noFill/>
            <a:ln w="31750">
              <a:solidFill>
                <a:schemeClr val="hlink"/>
              </a:solidFill>
              <a:round/>
              <a:headEnd type="triangle" w="med" len="med"/>
              <a:tailEnd/>
            </a:ln>
          </p:spPr>
          <p:txBody>
            <a:bodyPr/>
            <a:lstStyle/>
            <a:p>
              <a:endParaRPr lang="it-IT"/>
            </a:p>
          </p:txBody>
        </p:sp>
      </p:grpSp>
      <p:sp>
        <p:nvSpPr>
          <p:cNvPr id="13" name="Ovale 12"/>
          <p:cNvSpPr/>
          <p:nvPr/>
        </p:nvSpPr>
        <p:spPr>
          <a:xfrm>
            <a:off x="5724128" y="2492896"/>
            <a:ext cx="1008112" cy="18722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rot="5400000">
            <a:off x="3275856" y="4653136"/>
            <a:ext cx="1008112" cy="18722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Text Box 2"/>
          <p:cNvSpPr txBox="1">
            <a:spLocks noChangeArrowheads="1"/>
          </p:cNvSpPr>
          <p:nvPr/>
        </p:nvSpPr>
        <p:spPr bwMode="auto">
          <a:xfrm>
            <a:off x="2663825" y="32305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graphicFrame>
        <p:nvGraphicFramePr>
          <p:cNvPr id="4098" name="Object 3"/>
          <p:cNvGraphicFramePr>
            <a:graphicFrameLocks noChangeAspect="1"/>
          </p:cNvGraphicFramePr>
          <p:nvPr/>
        </p:nvGraphicFramePr>
        <p:xfrm>
          <a:off x="1941513" y="990600"/>
          <a:ext cx="5297487" cy="1798638"/>
        </p:xfrm>
        <a:graphic>
          <a:graphicData uri="http://schemas.openxmlformats.org/presentationml/2006/ole">
            <p:oleObj spid="_x0000_s19458" name="Equation" r:id="rId4" imgW="1346040" imgH="457200" progId="Equation.DSMT4">
              <p:embed/>
            </p:oleObj>
          </a:graphicData>
        </a:graphic>
      </p:graphicFrame>
      <p:sp>
        <p:nvSpPr>
          <p:cNvPr id="457732" name="Text Box 4"/>
          <p:cNvSpPr txBox="1">
            <a:spLocks noChangeArrowheads="1"/>
          </p:cNvSpPr>
          <p:nvPr/>
        </p:nvSpPr>
        <p:spPr bwMode="auto">
          <a:xfrm>
            <a:off x="381000" y="4235450"/>
            <a:ext cx="8458200" cy="1384995"/>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 complexity of the geometry and the boundary conditions involves that the determination of the analytical solution present considerable difficulties</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Text Box 2"/>
          <p:cNvSpPr txBox="1">
            <a:spLocks noChangeArrowheads="1"/>
          </p:cNvSpPr>
          <p:nvPr/>
        </p:nvSpPr>
        <p:spPr bwMode="auto">
          <a:xfrm>
            <a:off x="2663825" y="32305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graphicFrame>
        <p:nvGraphicFramePr>
          <p:cNvPr id="5122" name="Object 3"/>
          <p:cNvGraphicFramePr>
            <a:graphicFrameLocks noChangeAspect="1"/>
          </p:cNvGraphicFramePr>
          <p:nvPr/>
        </p:nvGraphicFramePr>
        <p:xfrm>
          <a:off x="1941513" y="990600"/>
          <a:ext cx="5297487" cy="1798638"/>
        </p:xfrm>
        <a:graphic>
          <a:graphicData uri="http://schemas.openxmlformats.org/presentationml/2006/ole">
            <p:oleObj spid="_x0000_s20482" name="Equation" r:id="rId4" imgW="1346040" imgH="457200" progId="Equation.DSMT4">
              <p:embed/>
            </p:oleObj>
          </a:graphicData>
        </a:graphic>
      </p:graphicFrame>
      <p:sp>
        <p:nvSpPr>
          <p:cNvPr id="459780" name="Text Box 4"/>
          <p:cNvSpPr txBox="1">
            <a:spLocks noChangeArrowheads="1"/>
          </p:cNvSpPr>
          <p:nvPr/>
        </p:nvSpPr>
        <p:spPr bwMode="auto">
          <a:xfrm>
            <a:off x="381000" y="4235450"/>
            <a:ext cx="84582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 solution of the problem is obtained by the aid of numerical methods</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7" name="Text Box 3"/>
          <p:cNvSpPr txBox="1">
            <a:spLocks noChangeArrowheads="1"/>
          </p:cNvSpPr>
          <p:nvPr/>
        </p:nvSpPr>
        <p:spPr bwMode="auto">
          <a:xfrm>
            <a:off x="342900" y="836613"/>
            <a:ext cx="8458200" cy="954107"/>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 commonly used numerical methods are those differences, volumes and finite elements</a:t>
            </a:r>
            <a:endParaRPr lang="it-IT" sz="2800" dirty="0">
              <a:solidFill>
                <a:schemeClr val="folHlink"/>
              </a:solidFill>
            </a:endParaRPr>
          </a:p>
        </p:txBody>
      </p:sp>
      <p:sp>
        <p:nvSpPr>
          <p:cNvPr id="461828" name="Text Box 4"/>
          <p:cNvSpPr txBox="1">
            <a:spLocks noChangeArrowheads="1"/>
          </p:cNvSpPr>
          <p:nvPr/>
        </p:nvSpPr>
        <p:spPr bwMode="auto">
          <a:xfrm>
            <a:off x="2663825" y="25908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61829" name="Text Box 5"/>
          <p:cNvSpPr txBox="1">
            <a:spLocks noChangeArrowheads="1"/>
          </p:cNvSpPr>
          <p:nvPr/>
        </p:nvSpPr>
        <p:spPr bwMode="auto">
          <a:xfrm>
            <a:off x="381000" y="3259138"/>
            <a:ext cx="8458200" cy="1815882"/>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 partial differential equation of conduction is approximated with a system of linear algebraic equations in the unknowns temperatures in a finite number of nodes, in which the domain was </a:t>
            </a:r>
            <a:r>
              <a:rPr lang="en-US" sz="2800" dirty="0" err="1" smtClean="0">
                <a:solidFill>
                  <a:schemeClr val="folHlink"/>
                </a:solidFill>
              </a:rPr>
              <a:t>discretized</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5" name="Text Box 3"/>
          <p:cNvSpPr txBox="1">
            <a:spLocks noChangeArrowheads="1"/>
          </p:cNvSpPr>
          <p:nvPr/>
        </p:nvSpPr>
        <p:spPr bwMode="auto">
          <a:xfrm>
            <a:off x="2663825" y="1773238"/>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63876" name="Text Box 4"/>
          <p:cNvSpPr txBox="1">
            <a:spLocks noChangeArrowheads="1"/>
          </p:cNvSpPr>
          <p:nvPr/>
        </p:nvSpPr>
        <p:spPr bwMode="auto">
          <a:xfrm>
            <a:off x="381000" y="2641600"/>
            <a:ext cx="8458200" cy="1815882"/>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 resolution of this system allows to evaluate the temperature range of the thermal bridge in the zone, and then to verify whether or not condensation phenomena occur at the interface with the internal environment</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5922" name="Text Box 2"/>
          <p:cNvSpPr txBox="1">
            <a:spLocks noChangeArrowheads="1"/>
          </p:cNvSpPr>
          <p:nvPr/>
        </p:nvSpPr>
        <p:spPr bwMode="auto">
          <a:xfrm>
            <a:off x="2663825" y="3500438"/>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65924" name="Text Box 4"/>
          <p:cNvSpPr txBox="1">
            <a:spLocks noChangeArrowheads="1"/>
          </p:cNvSpPr>
          <p:nvPr/>
        </p:nvSpPr>
        <p:spPr bwMode="auto">
          <a:xfrm>
            <a:off x="323850" y="1341438"/>
            <a:ext cx="8458200" cy="1384995"/>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Evaluated the thermal field, it is possible to evaluate the heat transfer rate dispersed by the thermal bridge as a function of the internal or external surface temperatures</a:t>
            </a:r>
            <a:endParaRPr lang="it-IT" sz="2800" dirty="0">
              <a:solidFill>
                <a:schemeClr val="folHlink"/>
              </a:solidFill>
            </a:endParaRPr>
          </a:p>
        </p:txBody>
      </p:sp>
      <p:graphicFrame>
        <p:nvGraphicFramePr>
          <p:cNvPr id="589824" name="Object 1024"/>
          <p:cNvGraphicFramePr>
            <a:graphicFrameLocks noChangeAspect="1"/>
          </p:cNvGraphicFramePr>
          <p:nvPr>
            <p:ph/>
          </p:nvPr>
        </p:nvGraphicFramePr>
        <p:xfrm>
          <a:off x="1573213" y="4178300"/>
          <a:ext cx="5997575" cy="1692275"/>
        </p:xfrm>
        <a:graphic>
          <a:graphicData uri="http://schemas.openxmlformats.org/presentationml/2006/ole">
            <p:oleObj spid="_x0000_s21506" name="Equation" r:id="rId4" imgW="1574640" imgH="444240" progId="Equation.DSMT4">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5" name="Text Box 3"/>
          <p:cNvSpPr txBox="1">
            <a:spLocks noChangeArrowheads="1"/>
          </p:cNvSpPr>
          <p:nvPr/>
        </p:nvSpPr>
        <p:spPr bwMode="auto">
          <a:xfrm>
            <a:off x="179388" y="4724400"/>
            <a:ext cx="3527425" cy="707886"/>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000" dirty="0" smtClean="0">
                <a:solidFill>
                  <a:schemeClr val="folHlink"/>
                </a:solidFill>
              </a:rPr>
              <a:t>Surface conductance, convective + </a:t>
            </a:r>
            <a:r>
              <a:rPr lang="en-US" sz="2000" dirty="0" err="1" smtClean="0">
                <a:solidFill>
                  <a:schemeClr val="folHlink"/>
                </a:solidFill>
              </a:rPr>
              <a:t>radiative</a:t>
            </a:r>
            <a:endParaRPr lang="en-US" sz="2000" dirty="0">
              <a:solidFill>
                <a:schemeClr val="folHlink"/>
              </a:solidFill>
            </a:endParaRPr>
          </a:p>
        </p:txBody>
      </p:sp>
      <p:graphicFrame>
        <p:nvGraphicFramePr>
          <p:cNvPr id="590848" name="Object 1024"/>
          <p:cNvGraphicFramePr>
            <a:graphicFrameLocks noChangeAspect="1"/>
          </p:cNvGraphicFramePr>
          <p:nvPr>
            <p:ph/>
          </p:nvPr>
        </p:nvGraphicFramePr>
        <p:xfrm>
          <a:off x="1525588" y="2284413"/>
          <a:ext cx="5997575" cy="1692275"/>
        </p:xfrm>
        <a:graphic>
          <a:graphicData uri="http://schemas.openxmlformats.org/presentationml/2006/ole">
            <p:oleObj spid="_x0000_s22530" name="Equation" r:id="rId4" imgW="1574640" imgH="444240" progId="Equation.DSMT4">
              <p:embed/>
            </p:oleObj>
          </a:graphicData>
        </a:graphic>
      </p:graphicFrame>
      <p:sp>
        <p:nvSpPr>
          <p:cNvPr id="468997" name="Oval 5"/>
          <p:cNvSpPr>
            <a:spLocks noChangeArrowheads="1"/>
          </p:cNvSpPr>
          <p:nvPr/>
        </p:nvSpPr>
        <p:spPr bwMode="auto">
          <a:xfrm>
            <a:off x="2627313" y="2276475"/>
            <a:ext cx="504825" cy="503238"/>
          </a:xfrm>
          <a:prstGeom prst="ellipse">
            <a:avLst/>
          </a:prstGeom>
          <a:noFill/>
          <a:ln w="31750">
            <a:solidFill>
              <a:srgbClr val="FF3300"/>
            </a:solidFill>
            <a:round/>
            <a:headEnd/>
            <a:tailEnd/>
          </a:ln>
        </p:spPr>
        <p:txBody>
          <a:bodyPr wrap="none" anchor="ctr"/>
          <a:lstStyle/>
          <a:p>
            <a:endParaRPr lang="it-IT"/>
          </a:p>
        </p:txBody>
      </p:sp>
      <p:sp>
        <p:nvSpPr>
          <p:cNvPr id="468998" name="Line 6"/>
          <p:cNvSpPr>
            <a:spLocks noChangeShapeType="1"/>
          </p:cNvSpPr>
          <p:nvPr/>
        </p:nvSpPr>
        <p:spPr bwMode="auto">
          <a:xfrm flipV="1">
            <a:off x="6300788" y="2349500"/>
            <a:ext cx="647700" cy="503238"/>
          </a:xfrm>
          <a:prstGeom prst="line">
            <a:avLst/>
          </a:prstGeom>
          <a:noFill/>
          <a:ln w="31750">
            <a:solidFill>
              <a:schemeClr val="hlink"/>
            </a:solidFill>
            <a:round/>
            <a:headEnd/>
            <a:tailEnd type="triangle" w="med" len="med"/>
          </a:ln>
        </p:spPr>
        <p:txBody>
          <a:bodyPr/>
          <a:lstStyle/>
          <a:p>
            <a:endParaRPr lang="it-IT"/>
          </a:p>
        </p:txBody>
      </p:sp>
      <p:sp>
        <p:nvSpPr>
          <p:cNvPr id="468999" name="Text Box 7"/>
          <p:cNvSpPr txBox="1">
            <a:spLocks noChangeArrowheads="1"/>
          </p:cNvSpPr>
          <p:nvPr/>
        </p:nvSpPr>
        <p:spPr bwMode="auto">
          <a:xfrm>
            <a:off x="34925" y="836613"/>
            <a:ext cx="5400675" cy="707886"/>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000" dirty="0" smtClean="0">
                <a:solidFill>
                  <a:schemeClr val="folHlink"/>
                </a:solidFill>
              </a:rPr>
              <a:t>Total number of nodes on the inner surface of the thermal bridge</a:t>
            </a:r>
            <a:endParaRPr lang="it-IT" sz="2000" dirty="0">
              <a:solidFill>
                <a:schemeClr val="folHlink"/>
              </a:solidFill>
            </a:endParaRPr>
          </a:p>
        </p:txBody>
      </p:sp>
      <p:sp>
        <p:nvSpPr>
          <p:cNvPr id="469000" name="Oval 8"/>
          <p:cNvSpPr>
            <a:spLocks noChangeArrowheads="1"/>
          </p:cNvSpPr>
          <p:nvPr/>
        </p:nvSpPr>
        <p:spPr bwMode="auto">
          <a:xfrm>
            <a:off x="3276600" y="2852738"/>
            <a:ext cx="647700" cy="647700"/>
          </a:xfrm>
          <a:prstGeom prst="ellipse">
            <a:avLst/>
          </a:prstGeom>
          <a:noFill/>
          <a:ln w="31750">
            <a:solidFill>
              <a:srgbClr val="FF3300"/>
            </a:solidFill>
            <a:round/>
            <a:headEnd/>
            <a:tailEnd/>
          </a:ln>
        </p:spPr>
        <p:txBody>
          <a:bodyPr wrap="none" anchor="ctr"/>
          <a:lstStyle/>
          <a:p>
            <a:endParaRPr lang="it-IT"/>
          </a:p>
        </p:txBody>
      </p:sp>
      <p:sp>
        <p:nvSpPr>
          <p:cNvPr id="469001" name="Line 9"/>
          <p:cNvSpPr>
            <a:spLocks noChangeShapeType="1"/>
          </p:cNvSpPr>
          <p:nvPr/>
        </p:nvSpPr>
        <p:spPr bwMode="auto">
          <a:xfrm>
            <a:off x="4427538" y="3789363"/>
            <a:ext cx="0" cy="1439862"/>
          </a:xfrm>
          <a:prstGeom prst="line">
            <a:avLst/>
          </a:prstGeom>
          <a:noFill/>
          <a:ln w="31750">
            <a:solidFill>
              <a:schemeClr val="hlink"/>
            </a:solidFill>
            <a:round/>
            <a:headEnd/>
            <a:tailEnd type="triangle" w="med" len="med"/>
          </a:ln>
        </p:spPr>
        <p:txBody>
          <a:bodyPr/>
          <a:lstStyle/>
          <a:p>
            <a:endParaRPr lang="it-IT"/>
          </a:p>
        </p:txBody>
      </p:sp>
      <p:sp>
        <p:nvSpPr>
          <p:cNvPr id="469003" name="Line 11"/>
          <p:cNvSpPr>
            <a:spLocks noChangeShapeType="1"/>
          </p:cNvSpPr>
          <p:nvPr/>
        </p:nvSpPr>
        <p:spPr bwMode="auto">
          <a:xfrm flipH="1">
            <a:off x="2771775" y="3502025"/>
            <a:ext cx="720725" cy="1079500"/>
          </a:xfrm>
          <a:prstGeom prst="line">
            <a:avLst/>
          </a:prstGeom>
          <a:noFill/>
          <a:ln w="31750">
            <a:solidFill>
              <a:schemeClr val="hlink"/>
            </a:solidFill>
            <a:round/>
            <a:headEnd/>
            <a:tailEnd type="triangle" w="med" len="med"/>
          </a:ln>
        </p:spPr>
        <p:txBody>
          <a:bodyPr/>
          <a:lstStyle/>
          <a:p>
            <a:endParaRPr lang="it-IT"/>
          </a:p>
        </p:txBody>
      </p:sp>
      <p:sp>
        <p:nvSpPr>
          <p:cNvPr id="469004" name="Oval 12"/>
          <p:cNvSpPr>
            <a:spLocks noChangeArrowheads="1"/>
          </p:cNvSpPr>
          <p:nvPr/>
        </p:nvSpPr>
        <p:spPr bwMode="auto">
          <a:xfrm>
            <a:off x="5867400" y="2781300"/>
            <a:ext cx="647700" cy="647700"/>
          </a:xfrm>
          <a:prstGeom prst="ellipse">
            <a:avLst/>
          </a:prstGeom>
          <a:noFill/>
          <a:ln w="31750">
            <a:solidFill>
              <a:srgbClr val="FF3300"/>
            </a:solidFill>
            <a:round/>
            <a:headEnd/>
            <a:tailEnd/>
          </a:ln>
        </p:spPr>
        <p:txBody>
          <a:bodyPr wrap="none" anchor="ctr"/>
          <a:lstStyle/>
          <a:p>
            <a:endParaRPr lang="it-IT"/>
          </a:p>
        </p:txBody>
      </p:sp>
      <p:sp>
        <p:nvSpPr>
          <p:cNvPr id="469005" name="Oval 13"/>
          <p:cNvSpPr>
            <a:spLocks noChangeArrowheads="1"/>
          </p:cNvSpPr>
          <p:nvPr/>
        </p:nvSpPr>
        <p:spPr bwMode="auto">
          <a:xfrm>
            <a:off x="4175125" y="3284538"/>
            <a:ext cx="503238" cy="503237"/>
          </a:xfrm>
          <a:prstGeom prst="ellipse">
            <a:avLst/>
          </a:prstGeom>
          <a:noFill/>
          <a:ln w="31750">
            <a:solidFill>
              <a:srgbClr val="FF3300"/>
            </a:solidFill>
            <a:round/>
            <a:headEnd/>
            <a:tailEnd/>
          </a:ln>
        </p:spPr>
        <p:txBody>
          <a:bodyPr wrap="none" anchor="ctr"/>
          <a:lstStyle/>
          <a:p>
            <a:endParaRPr lang="it-IT"/>
          </a:p>
        </p:txBody>
      </p:sp>
      <p:sp>
        <p:nvSpPr>
          <p:cNvPr id="469006" name="Text Box 14"/>
          <p:cNvSpPr txBox="1">
            <a:spLocks noChangeArrowheads="1"/>
          </p:cNvSpPr>
          <p:nvPr/>
        </p:nvSpPr>
        <p:spPr bwMode="auto">
          <a:xfrm>
            <a:off x="3636963" y="5229225"/>
            <a:ext cx="3527425" cy="40011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000" dirty="0" smtClean="0">
                <a:solidFill>
                  <a:schemeClr val="folHlink"/>
                </a:solidFill>
              </a:rPr>
              <a:t>Coordinate of the j-</a:t>
            </a:r>
            <a:r>
              <a:rPr lang="en-US" sz="2000" dirty="0" err="1" smtClean="0">
                <a:solidFill>
                  <a:schemeClr val="folHlink"/>
                </a:solidFill>
              </a:rPr>
              <a:t>th</a:t>
            </a:r>
            <a:r>
              <a:rPr lang="en-US" sz="2000" dirty="0" smtClean="0">
                <a:solidFill>
                  <a:schemeClr val="folHlink"/>
                </a:solidFill>
              </a:rPr>
              <a:t> node</a:t>
            </a:r>
            <a:endParaRPr lang="en-US" sz="2000" dirty="0">
              <a:solidFill>
                <a:schemeClr val="folHlink"/>
              </a:solidFill>
            </a:endParaRPr>
          </a:p>
        </p:txBody>
      </p:sp>
      <p:sp>
        <p:nvSpPr>
          <p:cNvPr id="469007" name="Line 15"/>
          <p:cNvSpPr>
            <a:spLocks noChangeShapeType="1"/>
          </p:cNvSpPr>
          <p:nvPr/>
        </p:nvSpPr>
        <p:spPr bwMode="auto">
          <a:xfrm flipV="1">
            <a:off x="2916238" y="1700213"/>
            <a:ext cx="0" cy="576262"/>
          </a:xfrm>
          <a:prstGeom prst="line">
            <a:avLst/>
          </a:prstGeom>
          <a:noFill/>
          <a:ln w="31750">
            <a:solidFill>
              <a:schemeClr val="hlink"/>
            </a:solidFill>
            <a:round/>
            <a:headEnd/>
            <a:tailEnd type="triangle" w="med" len="med"/>
          </a:ln>
        </p:spPr>
        <p:txBody>
          <a:bodyPr/>
          <a:lstStyle/>
          <a:p>
            <a:endParaRPr lang="it-IT"/>
          </a:p>
        </p:txBody>
      </p:sp>
      <p:sp>
        <p:nvSpPr>
          <p:cNvPr id="469008" name="Text Box 16"/>
          <p:cNvSpPr txBox="1">
            <a:spLocks noChangeArrowheads="1"/>
          </p:cNvSpPr>
          <p:nvPr/>
        </p:nvSpPr>
        <p:spPr bwMode="auto">
          <a:xfrm>
            <a:off x="5220072" y="1556792"/>
            <a:ext cx="3598986" cy="707886"/>
          </a:xfrm>
          <a:prstGeom prst="rect">
            <a:avLst/>
          </a:prstGeom>
          <a:noFill/>
          <a:ln w="31750">
            <a:noFill/>
            <a:miter lim="800000"/>
            <a:headEnd/>
            <a:tailEnd/>
          </a:ln>
        </p:spPr>
        <p:txBody>
          <a:bodyPr wrap="square">
            <a:spAutoFit/>
          </a:bodyPr>
          <a:lstStyle/>
          <a:p>
            <a:pPr algn="ctr">
              <a:spcBef>
                <a:spcPct val="50000"/>
              </a:spcBef>
              <a:buClr>
                <a:schemeClr val="hlink"/>
              </a:buClr>
              <a:buFont typeface="Wingdings" pitchFamily="2" charset="2"/>
              <a:buNone/>
              <a:tabLst>
                <a:tab pos="0" algn="l"/>
              </a:tabLst>
            </a:pPr>
            <a:r>
              <a:rPr lang="en-US" sz="2000" dirty="0" smtClean="0">
                <a:solidFill>
                  <a:schemeClr val="folHlink"/>
                </a:solidFill>
              </a:rPr>
              <a:t>Surface temperature of the j-</a:t>
            </a:r>
            <a:r>
              <a:rPr lang="en-US" sz="2000" dirty="0" err="1" smtClean="0">
                <a:solidFill>
                  <a:schemeClr val="folHlink"/>
                </a:solidFill>
              </a:rPr>
              <a:t>th</a:t>
            </a:r>
            <a:r>
              <a:rPr lang="en-US" sz="2000" dirty="0" smtClean="0">
                <a:solidFill>
                  <a:schemeClr val="folHlink"/>
                </a:solidFill>
              </a:rPr>
              <a:t> node</a:t>
            </a:r>
            <a:endParaRPr lang="it-IT" sz="2000" dirty="0">
              <a:solidFill>
                <a:schemeClr val="folHlink"/>
              </a:solidFill>
            </a:endParaRPr>
          </a:p>
        </p:txBody>
      </p:sp>
      <p:sp>
        <p:nvSpPr>
          <p:cNvPr id="469009" name="Oval 17"/>
          <p:cNvSpPr>
            <a:spLocks noChangeArrowheads="1"/>
          </p:cNvSpPr>
          <p:nvPr/>
        </p:nvSpPr>
        <p:spPr bwMode="auto">
          <a:xfrm>
            <a:off x="5003800" y="2781300"/>
            <a:ext cx="647700" cy="647700"/>
          </a:xfrm>
          <a:prstGeom prst="ellipse">
            <a:avLst/>
          </a:prstGeom>
          <a:noFill/>
          <a:ln w="31750">
            <a:solidFill>
              <a:srgbClr val="FF3300"/>
            </a:solidFill>
            <a:round/>
            <a:headEnd/>
            <a:tailEnd/>
          </a:ln>
        </p:spPr>
        <p:txBody>
          <a:bodyPr wrap="none" anchor="ctr"/>
          <a:lstStyle/>
          <a:p>
            <a:endParaRPr lang="it-IT"/>
          </a:p>
        </p:txBody>
      </p:sp>
      <p:sp>
        <p:nvSpPr>
          <p:cNvPr id="469010" name="Line 18"/>
          <p:cNvSpPr>
            <a:spLocks noChangeShapeType="1"/>
          </p:cNvSpPr>
          <p:nvPr/>
        </p:nvSpPr>
        <p:spPr bwMode="auto">
          <a:xfrm>
            <a:off x="5435600" y="3500438"/>
            <a:ext cx="792163" cy="433387"/>
          </a:xfrm>
          <a:prstGeom prst="line">
            <a:avLst/>
          </a:prstGeom>
          <a:noFill/>
          <a:ln w="31750">
            <a:solidFill>
              <a:schemeClr val="hlink"/>
            </a:solidFill>
            <a:round/>
            <a:headEnd/>
            <a:tailEnd type="triangle" w="med" len="med"/>
          </a:ln>
        </p:spPr>
        <p:txBody>
          <a:bodyPr/>
          <a:lstStyle/>
          <a:p>
            <a:endParaRPr lang="it-IT"/>
          </a:p>
        </p:txBody>
      </p:sp>
      <p:sp>
        <p:nvSpPr>
          <p:cNvPr id="469011" name="Text Box 19"/>
          <p:cNvSpPr txBox="1">
            <a:spLocks noChangeArrowheads="1"/>
          </p:cNvSpPr>
          <p:nvPr/>
        </p:nvSpPr>
        <p:spPr bwMode="auto">
          <a:xfrm>
            <a:off x="5581650" y="3860800"/>
            <a:ext cx="3527425" cy="707886"/>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000" dirty="0" smtClean="0">
                <a:solidFill>
                  <a:schemeClr val="folHlink"/>
                </a:solidFill>
              </a:rPr>
              <a:t>Air temperature of indoor </a:t>
            </a:r>
            <a:r>
              <a:rPr lang="en-US" sz="2000" dirty="0" err="1" smtClean="0">
                <a:solidFill>
                  <a:schemeClr val="folHlink"/>
                </a:solidFill>
              </a:rPr>
              <a:t>enviroment</a:t>
            </a:r>
            <a:endParaRPr lang="it-IT" sz="2000" dirty="0">
              <a:solidFill>
                <a:schemeClr val="folHlink"/>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Text Box 2"/>
          <p:cNvSpPr txBox="1">
            <a:spLocks noChangeArrowheads="1"/>
          </p:cNvSpPr>
          <p:nvPr/>
        </p:nvSpPr>
        <p:spPr bwMode="auto">
          <a:xfrm>
            <a:off x="342900" y="836613"/>
            <a:ext cx="8458200" cy="1373187"/>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 evaluation heat transfer rate dispersed allows to calculate the linear transmission coefficient or the linear conductance coefficient</a:t>
            </a:r>
            <a:endParaRPr lang="it-IT" sz="2800" dirty="0">
              <a:solidFill>
                <a:schemeClr val="folHlink"/>
              </a:solidFill>
            </a:endParaRPr>
          </a:p>
        </p:txBody>
      </p:sp>
      <p:sp>
        <p:nvSpPr>
          <p:cNvPr id="471043" name="Text Box 3"/>
          <p:cNvSpPr txBox="1">
            <a:spLocks noChangeArrowheads="1"/>
          </p:cNvSpPr>
          <p:nvPr/>
        </p:nvSpPr>
        <p:spPr bwMode="auto">
          <a:xfrm>
            <a:off x="2663825" y="25908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71044" name="Text Box 4"/>
          <p:cNvSpPr txBox="1">
            <a:spLocks noChangeArrowheads="1"/>
          </p:cNvSpPr>
          <p:nvPr/>
        </p:nvSpPr>
        <p:spPr bwMode="auto">
          <a:xfrm>
            <a:off x="381000" y="3259138"/>
            <a:ext cx="8458200" cy="2227262"/>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The linear transmission coefficient or linear conductance coefficient,</a:t>
            </a:r>
            <a:r>
              <a:rPr lang="it-IT" sz="2800" dirty="0" smtClean="0">
                <a:solidFill>
                  <a:schemeClr val="folHlink"/>
                </a:solidFill>
              </a:rPr>
              <a:t> </a:t>
            </a:r>
            <a:r>
              <a:rPr lang="it-IT" sz="2800" dirty="0" err="1" smtClean="0">
                <a:solidFill>
                  <a:schemeClr val="folHlink"/>
                </a:solidFill>
              </a:rPr>
              <a:t>k</a:t>
            </a:r>
            <a:r>
              <a:rPr lang="it-IT" sz="2800" baseline="-25000" dirty="0" err="1" smtClean="0">
                <a:solidFill>
                  <a:schemeClr val="folHlink"/>
                </a:solidFill>
              </a:rPr>
              <a:t>L</a:t>
            </a:r>
            <a:r>
              <a:rPr lang="it-IT" sz="2800" dirty="0" smtClean="0">
                <a:solidFill>
                  <a:schemeClr val="folHlink"/>
                </a:solidFill>
              </a:rPr>
              <a:t>, </a:t>
            </a:r>
            <a:r>
              <a:rPr lang="en-US" sz="2800" dirty="0" smtClean="0">
                <a:solidFill>
                  <a:schemeClr val="folHlink"/>
                </a:solidFill>
              </a:rPr>
              <a:t>is defined as the rate of thermal energy per unit of characteristic length of the thermal bridge, and per unit of temperature difference between the inside and the outside of the structure</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3091" name="Text Box 3"/>
          <p:cNvSpPr txBox="1">
            <a:spLocks noChangeArrowheads="1"/>
          </p:cNvSpPr>
          <p:nvPr/>
        </p:nvSpPr>
        <p:spPr bwMode="auto">
          <a:xfrm>
            <a:off x="2663825" y="981075"/>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graphicFrame>
        <p:nvGraphicFramePr>
          <p:cNvPr id="591872" name="Object 0"/>
          <p:cNvGraphicFramePr>
            <a:graphicFrameLocks noChangeAspect="1"/>
          </p:cNvGraphicFramePr>
          <p:nvPr>
            <p:ph/>
          </p:nvPr>
        </p:nvGraphicFramePr>
        <p:xfrm>
          <a:off x="1979613" y="3284538"/>
          <a:ext cx="4318000" cy="2159000"/>
        </p:xfrm>
        <a:graphic>
          <a:graphicData uri="http://schemas.openxmlformats.org/presentationml/2006/ole">
            <p:oleObj spid="_x0000_s23554" name="Equation" r:id="rId4" imgW="965160" imgH="482400" progId="Equation.DSMT4">
              <p:embed/>
            </p:oleObj>
          </a:graphicData>
        </a:graphic>
      </p:graphicFrame>
      <p:sp>
        <p:nvSpPr>
          <p:cNvPr id="473095" name="Oval 7"/>
          <p:cNvSpPr>
            <a:spLocks noChangeArrowheads="1"/>
          </p:cNvSpPr>
          <p:nvPr/>
        </p:nvSpPr>
        <p:spPr bwMode="auto">
          <a:xfrm>
            <a:off x="4140200" y="3284538"/>
            <a:ext cx="1079500" cy="1079500"/>
          </a:xfrm>
          <a:prstGeom prst="ellipse">
            <a:avLst/>
          </a:prstGeom>
          <a:noFill/>
          <a:ln w="31750">
            <a:solidFill>
              <a:srgbClr val="FF3300"/>
            </a:solidFill>
            <a:round/>
            <a:headEnd/>
            <a:tailEnd/>
          </a:ln>
        </p:spPr>
        <p:txBody>
          <a:bodyPr wrap="none" anchor="ctr"/>
          <a:lstStyle/>
          <a:p>
            <a:endParaRPr lang="it-IT"/>
          </a:p>
        </p:txBody>
      </p:sp>
      <p:sp>
        <p:nvSpPr>
          <p:cNvPr id="473098" name="Text Box 10"/>
          <p:cNvSpPr txBox="1">
            <a:spLocks noChangeArrowheads="1"/>
          </p:cNvSpPr>
          <p:nvPr/>
        </p:nvSpPr>
        <p:spPr bwMode="auto">
          <a:xfrm>
            <a:off x="179388" y="1589088"/>
            <a:ext cx="8785225" cy="1200329"/>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400" dirty="0" smtClean="0">
                <a:solidFill>
                  <a:schemeClr val="folHlink"/>
                </a:solidFill>
              </a:rPr>
              <a:t>Difference between the total heat transfer rate dispersed by the thermal bridge area and the heat transfer rate calculated in one-dimensional scheme for the same structure</a:t>
            </a:r>
            <a:endParaRPr lang="it-IT" sz="2400" dirty="0">
              <a:solidFill>
                <a:schemeClr val="folHlink"/>
              </a:solidFill>
            </a:endParaRPr>
          </a:p>
        </p:txBody>
      </p:sp>
      <p:sp>
        <p:nvSpPr>
          <p:cNvPr id="473099" name="Oval 11"/>
          <p:cNvSpPr>
            <a:spLocks noChangeArrowheads="1"/>
          </p:cNvSpPr>
          <p:nvPr/>
        </p:nvSpPr>
        <p:spPr bwMode="auto">
          <a:xfrm>
            <a:off x="5005388" y="4365625"/>
            <a:ext cx="1008062" cy="1008063"/>
          </a:xfrm>
          <a:prstGeom prst="ellipse">
            <a:avLst/>
          </a:prstGeom>
          <a:noFill/>
          <a:ln w="31750">
            <a:solidFill>
              <a:srgbClr val="FF3300"/>
            </a:solidFill>
            <a:round/>
            <a:headEnd/>
            <a:tailEnd/>
          </a:ln>
        </p:spPr>
        <p:txBody>
          <a:bodyPr wrap="none" anchor="ctr"/>
          <a:lstStyle/>
          <a:p>
            <a:endParaRPr lang="it-IT"/>
          </a:p>
        </p:txBody>
      </p:sp>
      <p:sp>
        <p:nvSpPr>
          <p:cNvPr id="473101" name="Line 13"/>
          <p:cNvSpPr>
            <a:spLocks noChangeShapeType="1"/>
          </p:cNvSpPr>
          <p:nvPr/>
        </p:nvSpPr>
        <p:spPr bwMode="auto">
          <a:xfrm flipV="1">
            <a:off x="4643438" y="2781300"/>
            <a:ext cx="0" cy="503238"/>
          </a:xfrm>
          <a:prstGeom prst="line">
            <a:avLst/>
          </a:prstGeom>
          <a:noFill/>
          <a:ln w="31750">
            <a:solidFill>
              <a:schemeClr val="hlink"/>
            </a:solidFill>
            <a:round/>
            <a:headEnd/>
            <a:tailEnd type="triangle" w="med" len="med"/>
          </a:ln>
        </p:spPr>
        <p:txBody>
          <a:bodyPr/>
          <a:lstStyle/>
          <a:p>
            <a:endParaRPr lang="it-IT"/>
          </a:p>
        </p:txBody>
      </p:sp>
      <p:sp>
        <p:nvSpPr>
          <p:cNvPr id="473102" name="Line 14"/>
          <p:cNvSpPr>
            <a:spLocks noChangeShapeType="1"/>
          </p:cNvSpPr>
          <p:nvPr/>
        </p:nvSpPr>
        <p:spPr bwMode="auto">
          <a:xfrm flipV="1">
            <a:off x="5508625" y="5373688"/>
            <a:ext cx="0" cy="503237"/>
          </a:xfrm>
          <a:prstGeom prst="line">
            <a:avLst/>
          </a:prstGeom>
          <a:noFill/>
          <a:ln w="31750">
            <a:solidFill>
              <a:schemeClr val="hlink"/>
            </a:solidFill>
            <a:round/>
            <a:headEnd type="triangle" w="med" len="med"/>
            <a:tailEnd/>
          </a:ln>
        </p:spPr>
        <p:txBody>
          <a:bodyPr/>
          <a:lstStyle/>
          <a:p>
            <a:endParaRPr lang="it-IT"/>
          </a:p>
        </p:txBody>
      </p:sp>
      <p:sp>
        <p:nvSpPr>
          <p:cNvPr id="473103" name="Text Box 15"/>
          <p:cNvSpPr txBox="1">
            <a:spLocks noChangeArrowheads="1"/>
          </p:cNvSpPr>
          <p:nvPr/>
        </p:nvSpPr>
        <p:spPr bwMode="auto">
          <a:xfrm>
            <a:off x="3203575" y="5876925"/>
            <a:ext cx="4608513" cy="45720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400" dirty="0" smtClean="0">
                <a:solidFill>
                  <a:schemeClr val="folHlink"/>
                </a:solidFill>
              </a:rPr>
              <a:t>External air temperature</a:t>
            </a:r>
            <a:endParaRPr lang="en-US" sz="2400" dirty="0">
              <a:solidFill>
                <a:schemeClr val="folHlin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304800" y="1066800"/>
            <a:ext cx="8534400" cy="830997"/>
          </a:xfrm>
          <a:prstGeom prst="rect">
            <a:avLst/>
          </a:prstGeom>
          <a:noFill/>
          <a:ln w="31750">
            <a:noFill/>
            <a:miter lim="800000"/>
            <a:headEnd/>
            <a:tailEnd/>
          </a:ln>
        </p:spPr>
        <p:txBody>
          <a:bodyPr>
            <a:spAutoFit/>
          </a:bodyPr>
          <a:lstStyle/>
          <a:p>
            <a:pPr algn="ctr">
              <a:spcBef>
                <a:spcPct val="50000"/>
              </a:spcBef>
            </a:pPr>
            <a:r>
              <a:rPr lang="en-US" sz="2400" b="1" dirty="0" smtClean="0">
                <a:solidFill>
                  <a:schemeClr val="folHlink"/>
                </a:solidFill>
                <a:latin typeface="Arial" pitchFamily="34" charset="0"/>
                <a:cs typeface="Arial" pitchFamily="34" charset="0"/>
              </a:rPr>
              <a:t>The </a:t>
            </a:r>
            <a:r>
              <a:rPr lang="en-US" sz="2400" b="1" dirty="0" err="1" smtClean="0">
                <a:solidFill>
                  <a:schemeClr val="folHlink"/>
                </a:solidFill>
                <a:latin typeface="Arial" pitchFamily="34" charset="0"/>
                <a:cs typeface="Arial" pitchFamily="34" charset="0"/>
              </a:rPr>
              <a:t>perimetral</a:t>
            </a:r>
            <a:r>
              <a:rPr lang="en-US" sz="2400" b="1" dirty="0" smtClean="0">
                <a:solidFill>
                  <a:schemeClr val="folHlink"/>
                </a:solidFill>
                <a:latin typeface="Arial" pitchFamily="34" charset="0"/>
                <a:cs typeface="Arial" pitchFamily="34" charset="0"/>
              </a:rPr>
              <a:t> walls of the buildings are not perfectly homogeneous</a:t>
            </a:r>
            <a:endParaRPr lang="en-US" sz="2400" b="1" dirty="0">
              <a:solidFill>
                <a:schemeClr val="folHlink"/>
              </a:solidFill>
              <a:latin typeface="Arial" pitchFamily="34" charset="0"/>
              <a:cs typeface="Arial" pitchFamily="34" charset="0"/>
            </a:endParaRPr>
          </a:p>
        </p:txBody>
      </p:sp>
      <p:sp>
        <p:nvSpPr>
          <p:cNvPr id="3" name="Text Box 6"/>
          <p:cNvSpPr txBox="1">
            <a:spLocks noChangeArrowheads="1"/>
          </p:cNvSpPr>
          <p:nvPr/>
        </p:nvSpPr>
        <p:spPr bwMode="auto">
          <a:xfrm>
            <a:off x="2663825" y="24685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 name="Text Box 7"/>
          <p:cNvSpPr txBox="1">
            <a:spLocks noChangeArrowheads="1"/>
          </p:cNvSpPr>
          <p:nvPr/>
        </p:nvSpPr>
        <p:spPr bwMode="auto">
          <a:xfrm>
            <a:off x="304800" y="3429000"/>
            <a:ext cx="8534400" cy="461665"/>
          </a:xfrm>
          <a:prstGeom prst="rect">
            <a:avLst/>
          </a:prstGeom>
          <a:noFill/>
          <a:ln w="31750">
            <a:noFill/>
            <a:miter lim="800000"/>
            <a:headEnd/>
            <a:tailEnd/>
          </a:ln>
        </p:spPr>
        <p:txBody>
          <a:bodyPr>
            <a:spAutoFit/>
          </a:bodyPr>
          <a:lstStyle/>
          <a:p>
            <a:pPr algn="ctr">
              <a:spcBef>
                <a:spcPct val="50000"/>
              </a:spcBef>
            </a:pPr>
            <a:r>
              <a:rPr lang="en-US" sz="2400" b="1" dirty="0" smtClean="0">
                <a:solidFill>
                  <a:schemeClr val="folHlink"/>
                </a:solidFill>
                <a:latin typeface="Arial" pitchFamily="34" charset="0"/>
                <a:cs typeface="Arial" pitchFamily="34" charset="0"/>
              </a:rPr>
              <a:t>Glazed windows or structural elements</a:t>
            </a:r>
            <a:endParaRPr lang="en-US" sz="2400" b="1" dirty="0">
              <a:solidFill>
                <a:schemeClr val="folHlink"/>
              </a:solidFill>
              <a:latin typeface="Arial" pitchFamily="34" charset="0"/>
              <a:cs typeface="Arial" pitchFamily="34" charset="0"/>
            </a:endParaRPr>
          </a:p>
        </p:txBody>
      </p:sp>
      <p:sp>
        <p:nvSpPr>
          <p:cNvPr id="5" name="Text Box 8"/>
          <p:cNvSpPr txBox="1">
            <a:spLocks noChangeArrowheads="1"/>
          </p:cNvSpPr>
          <p:nvPr/>
        </p:nvSpPr>
        <p:spPr bwMode="auto">
          <a:xfrm>
            <a:off x="3733800" y="5105400"/>
            <a:ext cx="4654550" cy="461665"/>
          </a:xfrm>
          <a:prstGeom prst="rect">
            <a:avLst/>
          </a:prstGeom>
          <a:noFill/>
          <a:ln w="9525">
            <a:noFill/>
            <a:miter lim="800000"/>
            <a:headEnd/>
            <a:tailEnd/>
          </a:ln>
        </p:spPr>
        <p:txBody>
          <a:bodyPr>
            <a:spAutoFit/>
          </a:bodyPr>
          <a:lstStyle/>
          <a:p>
            <a:pPr algn="ctr">
              <a:spcBef>
                <a:spcPct val="50000"/>
              </a:spcBef>
            </a:pPr>
            <a:r>
              <a:rPr lang="en-US" sz="2400" b="1" dirty="0" smtClean="0">
                <a:solidFill>
                  <a:schemeClr val="folHlink"/>
                </a:solidFill>
                <a:latin typeface="Arial" pitchFamily="34" charset="0"/>
                <a:cs typeface="Arial" pitchFamily="34" charset="0"/>
              </a:rPr>
              <a:t>beams, pillars and slabs</a:t>
            </a:r>
            <a:endParaRPr lang="en-US" sz="2400" b="1" dirty="0">
              <a:solidFill>
                <a:schemeClr val="folHlink"/>
              </a:solidFill>
              <a:latin typeface="Arial" pitchFamily="34" charset="0"/>
              <a:cs typeface="Arial" pitchFamily="34" charset="0"/>
            </a:endParaRPr>
          </a:p>
        </p:txBody>
      </p:sp>
      <p:sp>
        <p:nvSpPr>
          <p:cNvPr id="6" name="Text Box 9"/>
          <p:cNvSpPr txBox="1">
            <a:spLocks noChangeArrowheads="1"/>
          </p:cNvSpPr>
          <p:nvPr/>
        </p:nvSpPr>
        <p:spPr bwMode="auto">
          <a:xfrm>
            <a:off x="4191000" y="4343400"/>
            <a:ext cx="3816350" cy="579438"/>
          </a:xfrm>
          <a:prstGeom prst="rect">
            <a:avLst/>
          </a:prstGeom>
          <a:noFill/>
          <a:ln w="9525">
            <a:noFill/>
            <a:miter lim="800000"/>
            <a:headEnd/>
            <a:tailEnd/>
          </a:ln>
          <a:effectLst/>
        </p:spPr>
        <p:txBody>
          <a:bodyPr>
            <a:spAutoFit/>
          </a:bodyPr>
          <a:lstStyle/>
          <a:p>
            <a:pPr algn="ctr" eaLnBrk="0" hangingPunct="0">
              <a:defRPr/>
            </a:pPr>
            <a:r>
              <a:rPr lang="it-IT" sz="3200" dirty="0">
                <a:solidFill>
                  <a:schemeClr val="hlink"/>
                </a:solidFill>
                <a:effectLst>
                  <a:outerShdw blurRad="38100" dist="38100" dir="2700000" algn="tl">
                    <a:srgbClr val="000000"/>
                  </a:outerShdw>
                </a:effectLst>
                <a:sym typeface="Symbol" pitchFamily="18" charset="2"/>
              </a:rPr>
              <a:t></a:t>
            </a:r>
            <a:endParaRPr lang="it-IT" sz="3200" dirty="0">
              <a:solidFill>
                <a:schemeClr val="hlink"/>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92896" name="Object 0"/>
          <p:cNvGraphicFramePr>
            <a:graphicFrameLocks noChangeAspect="1"/>
          </p:cNvGraphicFramePr>
          <p:nvPr>
            <p:ph/>
          </p:nvPr>
        </p:nvGraphicFramePr>
        <p:xfrm>
          <a:off x="4051300" y="1125538"/>
          <a:ext cx="1025525" cy="1079500"/>
        </p:xfrm>
        <a:graphic>
          <a:graphicData uri="http://schemas.openxmlformats.org/presentationml/2006/ole">
            <p:oleObj spid="_x0000_s24578" name="Equation" r:id="rId4" imgW="241200" imgH="253800" progId="Equation.DSMT4">
              <p:embed/>
            </p:oleObj>
          </a:graphicData>
        </a:graphic>
      </p:graphicFrame>
      <p:sp>
        <p:nvSpPr>
          <p:cNvPr id="476165" name="Text Box 5"/>
          <p:cNvSpPr txBox="1">
            <a:spLocks noChangeArrowheads="1"/>
          </p:cNvSpPr>
          <p:nvPr/>
        </p:nvSpPr>
        <p:spPr bwMode="auto">
          <a:xfrm>
            <a:off x="179388" y="3644900"/>
            <a:ext cx="8785225" cy="954107"/>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It is the increase in heat transfer rate compared to the one-dimensional flux condition for the thermal bridge area</a:t>
            </a:r>
            <a:endParaRPr lang="it-IT" sz="2800" dirty="0">
              <a:solidFill>
                <a:schemeClr val="folHlink"/>
              </a:solidFill>
            </a:endParaRPr>
          </a:p>
        </p:txBody>
      </p:sp>
      <p:sp>
        <p:nvSpPr>
          <p:cNvPr id="476170" name="Text Box 10"/>
          <p:cNvSpPr txBox="1">
            <a:spLocks noChangeArrowheads="1"/>
          </p:cNvSpPr>
          <p:nvPr/>
        </p:nvSpPr>
        <p:spPr bwMode="auto">
          <a:xfrm>
            <a:off x="2663825" y="27051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8210" name="Text Box 2"/>
          <p:cNvSpPr txBox="1">
            <a:spLocks noChangeArrowheads="1"/>
          </p:cNvSpPr>
          <p:nvPr/>
        </p:nvSpPr>
        <p:spPr bwMode="auto">
          <a:xfrm>
            <a:off x="2663825" y="981075"/>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graphicFrame>
        <p:nvGraphicFramePr>
          <p:cNvPr id="593920" name="Object 0"/>
          <p:cNvGraphicFramePr>
            <a:graphicFrameLocks noChangeAspect="1"/>
          </p:cNvGraphicFramePr>
          <p:nvPr>
            <p:ph/>
          </p:nvPr>
        </p:nvGraphicFramePr>
        <p:xfrm>
          <a:off x="2414588" y="1700213"/>
          <a:ext cx="4318000" cy="2159000"/>
        </p:xfrm>
        <a:graphic>
          <a:graphicData uri="http://schemas.openxmlformats.org/presentationml/2006/ole">
            <p:oleObj spid="_x0000_s25602" name="Equation" r:id="rId4" imgW="965160" imgH="482400" progId="Equation.DSMT4">
              <p:embed/>
            </p:oleObj>
          </a:graphicData>
        </a:graphic>
      </p:graphicFrame>
      <p:sp>
        <p:nvSpPr>
          <p:cNvPr id="478214" name="Oval 6"/>
          <p:cNvSpPr>
            <a:spLocks noChangeArrowheads="1"/>
          </p:cNvSpPr>
          <p:nvPr/>
        </p:nvSpPr>
        <p:spPr bwMode="auto">
          <a:xfrm>
            <a:off x="3779838" y="2852738"/>
            <a:ext cx="719137" cy="719137"/>
          </a:xfrm>
          <a:prstGeom prst="ellipse">
            <a:avLst/>
          </a:prstGeom>
          <a:noFill/>
          <a:ln w="31750">
            <a:solidFill>
              <a:srgbClr val="FF3300"/>
            </a:solidFill>
            <a:round/>
            <a:headEnd/>
            <a:tailEnd/>
          </a:ln>
        </p:spPr>
        <p:txBody>
          <a:bodyPr wrap="none" anchor="ctr"/>
          <a:lstStyle/>
          <a:p>
            <a:endParaRPr lang="it-IT"/>
          </a:p>
        </p:txBody>
      </p:sp>
      <p:sp>
        <p:nvSpPr>
          <p:cNvPr id="478218" name="Line 10"/>
          <p:cNvSpPr>
            <a:spLocks noChangeShapeType="1"/>
          </p:cNvSpPr>
          <p:nvPr/>
        </p:nvSpPr>
        <p:spPr bwMode="auto">
          <a:xfrm>
            <a:off x="4140200" y="3571875"/>
            <a:ext cx="0" cy="936625"/>
          </a:xfrm>
          <a:prstGeom prst="line">
            <a:avLst/>
          </a:prstGeom>
          <a:noFill/>
          <a:ln w="31750">
            <a:solidFill>
              <a:schemeClr val="hlink"/>
            </a:solidFill>
            <a:round/>
            <a:headEnd/>
            <a:tailEnd type="triangle" w="med" len="med"/>
          </a:ln>
        </p:spPr>
        <p:txBody>
          <a:bodyPr/>
          <a:lstStyle/>
          <a:p>
            <a:endParaRPr lang="it-IT"/>
          </a:p>
        </p:txBody>
      </p:sp>
      <p:sp>
        <p:nvSpPr>
          <p:cNvPr id="478219" name="Text Box 11"/>
          <p:cNvSpPr txBox="1">
            <a:spLocks noChangeArrowheads="1"/>
          </p:cNvSpPr>
          <p:nvPr/>
        </p:nvSpPr>
        <p:spPr bwMode="auto">
          <a:xfrm>
            <a:off x="395288" y="4714875"/>
            <a:ext cx="74168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Characteristic length dependent on the type of thermal bridge</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62" name="Text Box 6"/>
          <p:cNvSpPr txBox="1">
            <a:spLocks noChangeArrowheads="1"/>
          </p:cNvSpPr>
          <p:nvPr/>
        </p:nvSpPr>
        <p:spPr bwMode="auto">
          <a:xfrm>
            <a:off x="827088" y="969963"/>
            <a:ext cx="7416800" cy="946150"/>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In building the architectural types that generate thermal bridges are repeatable</a:t>
            </a:r>
            <a:endParaRPr lang="it-IT" sz="2800" dirty="0">
              <a:solidFill>
                <a:schemeClr val="folHlink"/>
              </a:solidFill>
            </a:endParaRPr>
          </a:p>
        </p:txBody>
      </p:sp>
      <p:sp>
        <p:nvSpPr>
          <p:cNvPr id="480264" name="Text Box 8"/>
          <p:cNvSpPr txBox="1">
            <a:spLocks noChangeArrowheads="1"/>
          </p:cNvSpPr>
          <p:nvPr/>
        </p:nvSpPr>
        <p:spPr bwMode="auto">
          <a:xfrm>
            <a:off x="2663825" y="2060575"/>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80265" name="Text Box 9"/>
          <p:cNvSpPr txBox="1">
            <a:spLocks noChangeArrowheads="1"/>
          </p:cNvSpPr>
          <p:nvPr/>
        </p:nvSpPr>
        <p:spPr bwMode="auto">
          <a:xfrm>
            <a:off x="827088" y="2636838"/>
            <a:ext cx="7416800" cy="1384995"/>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Empirical relations or tables have been obtained which allow the determination of the coefficient </a:t>
            </a:r>
            <a:r>
              <a:rPr lang="en-US" sz="2800" dirty="0" err="1" smtClean="0">
                <a:solidFill>
                  <a:schemeClr val="folHlink"/>
                </a:solidFill>
              </a:rPr>
              <a:t>k</a:t>
            </a:r>
            <a:r>
              <a:rPr lang="en-US" sz="2800" baseline="-25000" dirty="0" err="1" smtClean="0">
                <a:solidFill>
                  <a:schemeClr val="folHlink"/>
                </a:solidFill>
              </a:rPr>
              <a:t>L</a:t>
            </a:r>
            <a:r>
              <a:rPr lang="en-US" sz="2800" dirty="0" smtClean="0">
                <a:solidFill>
                  <a:schemeClr val="folHlink"/>
                </a:solidFill>
              </a:rPr>
              <a:t> for the most common types of thermal bridges</a:t>
            </a:r>
            <a:endParaRPr lang="it-IT" sz="2800" dirty="0">
              <a:solidFill>
                <a:schemeClr val="folHlink"/>
              </a:solidFill>
            </a:endParaRPr>
          </a:p>
        </p:txBody>
      </p:sp>
      <p:sp>
        <p:nvSpPr>
          <p:cNvPr id="480266" name="Text Box 10"/>
          <p:cNvSpPr txBox="1">
            <a:spLocks noChangeArrowheads="1"/>
          </p:cNvSpPr>
          <p:nvPr/>
        </p:nvSpPr>
        <p:spPr bwMode="auto">
          <a:xfrm>
            <a:off x="2627313" y="4581525"/>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graphicFrame>
        <p:nvGraphicFramePr>
          <p:cNvPr id="594944" name="Object 0"/>
          <p:cNvGraphicFramePr>
            <a:graphicFrameLocks noChangeAspect="1"/>
          </p:cNvGraphicFramePr>
          <p:nvPr>
            <p:ph/>
          </p:nvPr>
        </p:nvGraphicFramePr>
        <p:xfrm>
          <a:off x="2413000" y="5199063"/>
          <a:ext cx="4318000" cy="969962"/>
        </p:xfrm>
        <a:graphic>
          <a:graphicData uri="http://schemas.openxmlformats.org/presentationml/2006/ole">
            <p:oleObj spid="_x0000_s26626" name="Equation" r:id="rId4" imgW="1130040" imgH="253800" progId="Equation.DSMT4">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Rot="1" noChangeArrowheads="1"/>
          </p:cNvSpPr>
          <p:nvPr>
            <p:ph type="title"/>
          </p:nvPr>
        </p:nvSpPr>
        <p:spPr>
          <a:xfrm>
            <a:off x="900113" y="692150"/>
            <a:ext cx="7272337" cy="1225550"/>
          </a:xfrm>
        </p:spPr>
        <p:txBody>
          <a:bodyPr/>
          <a:lstStyle/>
          <a:p>
            <a:pPr eaLnBrk="1" hangingPunct="1">
              <a:defRPr/>
            </a:pPr>
            <a:r>
              <a:rPr lang="it-IT" sz="3600" dirty="0" smtClean="0">
                <a:solidFill>
                  <a:schemeClr val="hlink"/>
                </a:solidFill>
                <a:latin typeface="Arial" charset="0"/>
              </a:rPr>
              <a:t>THERMAL BRIDGE</a:t>
            </a:r>
            <a:br>
              <a:rPr lang="it-IT" sz="3600" dirty="0" smtClean="0">
                <a:solidFill>
                  <a:schemeClr val="hlink"/>
                </a:solidFill>
                <a:latin typeface="Arial" charset="0"/>
              </a:rPr>
            </a:br>
            <a:r>
              <a:rPr lang="it-IT" sz="3600" dirty="0" smtClean="0">
                <a:solidFill>
                  <a:schemeClr val="hlink"/>
                </a:solidFill>
                <a:latin typeface="Arial" charset="0"/>
              </a:rPr>
              <a:t>STANDARD OR REFERENCES</a:t>
            </a:r>
          </a:p>
        </p:txBody>
      </p:sp>
      <p:sp>
        <p:nvSpPr>
          <p:cNvPr id="484356" name="Text Box 4"/>
          <p:cNvSpPr txBox="1">
            <a:spLocks noChangeArrowheads="1"/>
          </p:cNvSpPr>
          <p:nvPr/>
        </p:nvSpPr>
        <p:spPr bwMode="auto">
          <a:xfrm>
            <a:off x="361950" y="3213100"/>
            <a:ext cx="8458200" cy="1373188"/>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In general, using empirical methods, it is evaluated the heat transfer rate dispersed or the conductive </a:t>
            </a:r>
            <a:r>
              <a:rPr lang="en-US" sz="2800" dirty="0" err="1" smtClean="0">
                <a:solidFill>
                  <a:schemeClr val="folHlink"/>
                </a:solidFill>
              </a:rPr>
              <a:t>trasmittance</a:t>
            </a:r>
            <a:r>
              <a:rPr lang="en-US" sz="2800" dirty="0" smtClean="0">
                <a:solidFill>
                  <a:schemeClr val="folHlink"/>
                </a:solidFill>
              </a:rPr>
              <a:t> or conductance of some thermal bridges</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Rot="1" noChangeArrowheads="1"/>
          </p:cNvSpPr>
          <p:nvPr>
            <p:ph type="title"/>
          </p:nvPr>
        </p:nvSpPr>
        <p:spPr>
          <a:xfrm>
            <a:off x="611188" y="692150"/>
            <a:ext cx="7848600" cy="865188"/>
          </a:xfrm>
        </p:spPr>
        <p:txBody>
          <a:bodyPr/>
          <a:lstStyle/>
          <a:p>
            <a:pPr>
              <a:defRPr/>
            </a:pPr>
            <a:r>
              <a:rPr lang="it-IT" sz="3600" dirty="0" smtClean="0">
                <a:solidFill>
                  <a:schemeClr val="hlink"/>
                </a:solidFill>
                <a:latin typeface="Arial" charset="0"/>
              </a:rPr>
              <a:t>CLASSIFICATION OF WALLS</a:t>
            </a:r>
          </a:p>
        </p:txBody>
      </p:sp>
      <p:sp>
        <p:nvSpPr>
          <p:cNvPr id="486403" name="Text Box 3"/>
          <p:cNvSpPr txBox="1">
            <a:spLocks noChangeArrowheads="1"/>
          </p:cNvSpPr>
          <p:nvPr/>
        </p:nvSpPr>
        <p:spPr bwMode="auto">
          <a:xfrm>
            <a:off x="342900" y="1844675"/>
            <a:ext cx="8458200" cy="3108543"/>
          </a:xfrm>
          <a:prstGeom prst="rect">
            <a:avLst/>
          </a:prstGeom>
          <a:noFill/>
          <a:ln w="31750">
            <a:noFill/>
            <a:miter lim="800000"/>
            <a:headEnd/>
            <a:tailEnd/>
          </a:ln>
        </p:spPr>
        <p:txBody>
          <a:bodyPr>
            <a:spAutoFit/>
          </a:bodyPr>
          <a:lstStyle/>
          <a:p>
            <a:pPr marL="534988" indent="-534988">
              <a:spcBef>
                <a:spcPct val="50000"/>
              </a:spcBef>
              <a:buClr>
                <a:schemeClr val="hlink"/>
              </a:buClr>
              <a:buFont typeface="Wingdings" pitchFamily="2" charset="2"/>
              <a:buChar char="¯"/>
              <a:tabLst>
                <a:tab pos="0" algn="l"/>
              </a:tabLst>
            </a:pPr>
            <a:r>
              <a:rPr lang="en-US" sz="2800" dirty="0" smtClean="0">
                <a:solidFill>
                  <a:schemeClr val="folHlink"/>
                </a:solidFill>
              </a:rPr>
              <a:t>Walls with internal thermal insulation</a:t>
            </a:r>
          </a:p>
          <a:p>
            <a:pPr marL="534988" indent="-534988">
              <a:spcBef>
                <a:spcPct val="50000"/>
              </a:spcBef>
              <a:buClr>
                <a:schemeClr val="hlink"/>
              </a:buClr>
              <a:buFont typeface="Wingdings" pitchFamily="2" charset="2"/>
              <a:buChar char="¯"/>
              <a:tabLst>
                <a:tab pos="0" algn="l"/>
              </a:tabLst>
            </a:pPr>
            <a:r>
              <a:rPr lang="en-US" sz="2800" dirty="0" smtClean="0">
                <a:solidFill>
                  <a:schemeClr val="folHlink"/>
                </a:solidFill>
              </a:rPr>
              <a:t>Walls with external thermal insulation</a:t>
            </a:r>
          </a:p>
          <a:p>
            <a:pPr marL="534988" indent="-534988">
              <a:spcBef>
                <a:spcPct val="50000"/>
              </a:spcBef>
              <a:buClr>
                <a:schemeClr val="hlink"/>
              </a:buClr>
              <a:buFont typeface="Wingdings" pitchFamily="2" charset="2"/>
              <a:buChar char="¯"/>
              <a:tabLst>
                <a:tab pos="0" algn="l"/>
              </a:tabLst>
            </a:pPr>
            <a:r>
              <a:rPr lang="en-US" sz="2800" dirty="0" smtClean="0">
                <a:solidFill>
                  <a:schemeClr val="folHlink"/>
                </a:solidFill>
              </a:rPr>
              <a:t>Walls with distributed thermal insulation</a:t>
            </a:r>
          </a:p>
          <a:p>
            <a:pPr marL="534988" indent="-534988">
              <a:spcBef>
                <a:spcPct val="50000"/>
              </a:spcBef>
              <a:buClr>
                <a:schemeClr val="hlink"/>
              </a:buClr>
              <a:buFont typeface="Wingdings" pitchFamily="2" charset="2"/>
              <a:buChar char="¯"/>
              <a:tabLst>
                <a:tab pos="0" algn="l"/>
              </a:tabLst>
            </a:pPr>
            <a:r>
              <a:rPr lang="en-US" sz="2800" dirty="0" smtClean="0">
                <a:solidFill>
                  <a:schemeClr val="folHlink"/>
                </a:solidFill>
              </a:rPr>
              <a:t>Sandwich walls with concrete and insulating material</a:t>
            </a:r>
          </a:p>
          <a:p>
            <a:pPr marL="534988" indent="-534988">
              <a:spcBef>
                <a:spcPct val="50000"/>
              </a:spcBef>
              <a:buClr>
                <a:schemeClr val="hlink"/>
              </a:buClr>
              <a:buFont typeface="Wingdings" pitchFamily="2" charset="2"/>
              <a:buChar char="¯"/>
              <a:tabLst>
                <a:tab pos="0" algn="l"/>
              </a:tabLst>
            </a:pPr>
            <a:r>
              <a:rPr lang="en-US" sz="2800" dirty="0" smtClean="0">
                <a:solidFill>
                  <a:schemeClr val="folHlink"/>
                </a:solidFill>
              </a:rPr>
              <a:t>External wall with lightweight facade</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Rot="1" noChangeArrowheads="1"/>
          </p:cNvSpPr>
          <p:nvPr>
            <p:ph type="title"/>
          </p:nvPr>
        </p:nvSpPr>
        <p:spPr>
          <a:xfrm>
            <a:off x="611188" y="692150"/>
            <a:ext cx="7848600" cy="865188"/>
          </a:xfrm>
        </p:spPr>
        <p:txBody>
          <a:bodyPr/>
          <a:lstStyle/>
          <a:p>
            <a:pPr>
              <a:defRPr/>
            </a:pPr>
            <a:r>
              <a:rPr lang="it-IT" sz="3600" dirty="0" smtClean="0">
                <a:solidFill>
                  <a:schemeClr val="hlink"/>
                </a:solidFill>
                <a:latin typeface="Arial" charset="0"/>
              </a:rPr>
              <a:t>CLASSIFICATION OF WALLS</a:t>
            </a:r>
          </a:p>
        </p:txBody>
      </p:sp>
      <p:sp>
        <p:nvSpPr>
          <p:cNvPr id="513027" name="Text Box 3"/>
          <p:cNvSpPr txBox="1">
            <a:spLocks noChangeArrowheads="1"/>
          </p:cNvSpPr>
          <p:nvPr/>
        </p:nvSpPr>
        <p:spPr bwMode="auto">
          <a:xfrm>
            <a:off x="342900" y="1828800"/>
            <a:ext cx="8458200" cy="519113"/>
          </a:xfrm>
          <a:prstGeom prst="rect">
            <a:avLst/>
          </a:prstGeom>
          <a:noFill/>
          <a:ln w="31750">
            <a:noFill/>
            <a:miter lim="800000"/>
            <a:headEnd/>
            <a:tailEnd/>
          </a:ln>
        </p:spPr>
        <p:txBody>
          <a:bodyPr>
            <a:spAutoFit/>
          </a:bodyPr>
          <a:lstStyle/>
          <a:p>
            <a:pPr marL="534988" indent="-534988" algn="ctr">
              <a:spcBef>
                <a:spcPct val="50000"/>
              </a:spcBef>
              <a:buClr>
                <a:schemeClr val="hlink"/>
              </a:buClr>
              <a:buFont typeface="Wingdings" pitchFamily="2" charset="2"/>
              <a:buChar char="¯"/>
              <a:tabLst>
                <a:tab pos="0" algn="l"/>
              </a:tabLst>
            </a:pPr>
            <a:r>
              <a:rPr lang="en-US" sz="2800" dirty="0" smtClean="0">
                <a:solidFill>
                  <a:schemeClr val="folHlink"/>
                </a:solidFill>
              </a:rPr>
              <a:t>Walls with internal thermal insulation</a:t>
            </a:r>
          </a:p>
        </p:txBody>
      </p:sp>
      <p:sp>
        <p:nvSpPr>
          <p:cNvPr id="513028" name="Text Box 4"/>
          <p:cNvSpPr txBox="1">
            <a:spLocks noChangeArrowheads="1"/>
          </p:cNvSpPr>
          <p:nvPr/>
        </p:nvSpPr>
        <p:spPr bwMode="auto">
          <a:xfrm>
            <a:off x="179388" y="3009900"/>
            <a:ext cx="8785225" cy="2862322"/>
          </a:xfrm>
          <a:prstGeom prst="rect">
            <a:avLst/>
          </a:prstGeom>
          <a:noFill/>
          <a:ln w="31750">
            <a:noFill/>
            <a:miter lim="800000"/>
            <a:headEnd/>
            <a:tailEnd/>
          </a:ln>
        </p:spPr>
        <p:txBody>
          <a:bodyPr>
            <a:spAutoFit/>
          </a:bodyPr>
          <a:lstStyle/>
          <a:p>
            <a:pPr marL="288925" indent="-288925">
              <a:spcBef>
                <a:spcPct val="50000"/>
              </a:spcBef>
              <a:buClr>
                <a:schemeClr val="hlink"/>
              </a:buClr>
              <a:buFont typeface="Wingdings" pitchFamily="2" charset="2"/>
              <a:buNone/>
              <a:tabLst>
                <a:tab pos="96838" algn="l"/>
                <a:tab pos="193675" algn="l"/>
                <a:tab pos="288925" algn="l"/>
              </a:tabLst>
            </a:pPr>
            <a:r>
              <a:rPr lang="en-US" sz="2400" dirty="0" smtClean="0">
                <a:solidFill>
                  <a:schemeClr val="folHlink"/>
                </a:solidFill>
              </a:rPr>
              <a:t>Walls satisfying the following conditions</a:t>
            </a:r>
            <a:r>
              <a:rPr lang="it-IT" sz="2400" dirty="0" smtClean="0">
                <a:solidFill>
                  <a:schemeClr val="folHlink"/>
                </a:solidFill>
              </a:rPr>
              <a:t>:</a:t>
            </a:r>
            <a:endParaRPr lang="it-IT" sz="2400" dirty="0">
              <a:solidFill>
                <a:schemeClr val="folHlink"/>
              </a:solidFill>
            </a:endParaRPr>
          </a:p>
          <a:p>
            <a:pPr marL="288925" indent="-288925">
              <a:spcBef>
                <a:spcPct val="50000"/>
              </a:spcBef>
              <a:buClr>
                <a:schemeClr val="hlink"/>
              </a:buClr>
              <a:buFont typeface="Wingdings" pitchFamily="2" charset="2"/>
              <a:buChar char="ü"/>
              <a:tabLst>
                <a:tab pos="96838" algn="l"/>
                <a:tab pos="193675" algn="l"/>
                <a:tab pos="288925" algn="l"/>
              </a:tabLst>
            </a:pPr>
            <a:r>
              <a:rPr lang="en-US" sz="2400" dirty="0" smtClean="0">
                <a:solidFill>
                  <a:schemeClr val="folHlink"/>
                </a:solidFill>
              </a:rPr>
              <a:t>the thermal insulation is assured almost exclusively from a material of thermal conductivity lower than 0.12 </a:t>
            </a:r>
            <a:r>
              <a:rPr lang="it-IT" sz="2400" dirty="0" smtClean="0">
                <a:solidFill>
                  <a:schemeClr val="folHlink"/>
                </a:solidFill>
              </a:rPr>
              <a:t>W/</a:t>
            </a:r>
            <a:r>
              <a:rPr lang="it-IT" sz="2400" dirty="0" err="1" smtClean="0">
                <a:solidFill>
                  <a:schemeClr val="folHlink"/>
                </a:solidFill>
              </a:rPr>
              <a:t>mK</a:t>
            </a:r>
            <a:endParaRPr lang="it-IT" sz="2400" dirty="0">
              <a:solidFill>
                <a:schemeClr val="folHlink"/>
              </a:solidFill>
            </a:endParaRPr>
          </a:p>
          <a:p>
            <a:pPr marL="288925" indent="-288925">
              <a:spcBef>
                <a:spcPct val="50000"/>
              </a:spcBef>
              <a:buClr>
                <a:schemeClr val="hlink"/>
              </a:buClr>
              <a:buFont typeface="Wingdings" pitchFamily="2" charset="2"/>
              <a:buChar char="ü"/>
              <a:tabLst>
                <a:tab pos="96838" algn="l"/>
                <a:tab pos="193675" algn="l"/>
                <a:tab pos="288925" algn="l"/>
              </a:tabLst>
            </a:pPr>
            <a:r>
              <a:rPr lang="en-US" sz="2400" dirty="0" smtClean="0">
                <a:solidFill>
                  <a:schemeClr val="folHlink"/>
                </a:solidFill>
              </a:rPr>
              <a:t>the insulation thickness is such that its thermal resistance is higher than 0.5  </a:t>
            </a:r>
            <a:r>
              <a:rPr lang="it-IT" sz="2400" dirty="0" smtClean="0">
                <a:solidFill>
                  <a:schemeClr val="folHlink"/>
                </a:solidFill>
              </a:rPr>
              <a:t>m</a:t>
            </a:r>
            <a:r>
              <a:rPr lang="it-IT" sz="2400" baseline="30000" dirty="0" smtClean="0">
                <a:solidFill>
                  <a:schemeClr val="folHlink"/>
                </a:solidFill>
              </a:rPr>
              <a:t>2 </a:t>
            </a:r>
            <a:r>
              <a:rPr lang="it-IT" sz="2400" dirty="0">
                <a:solidFill>
                  <a:schemeClr val="folHlink"/>
                </a:solidFill>
              </a:rPr>
              <a:t>K/W</a:t>
            </a:r>
          </a:p>
          <a:p>
            <a:pPr marL="288925" indent="-288925">
              <a:spcBef>
                <a:spcPct val="50000"/>
              </a:spcBef>
              <a:buClr>
                <a:schemeClr val="hlink"/>
              </a:buClr>
              <a:buFont typeface="Wingdings" pitchFamily="2" charset="2"/>
              <a:buChar char="ü"/>
              <a:tabLst>
                <a:tab pos="96838" algn="l"/>
                <a:tab pos="193675" algn="l"/>
                <a:tab pos="288925" algn="l"/>
              </a:tabLst>
            </a:pPr>
            <a:r>
              <a:rPr lang="en-US" sz="2400" dirty="0" smtClean="0">
                <a:solidFill>
                  <a:schemeClr val="folHlink"/>
                </a:solidFill>
              </a:rPr>
              <a:t>the thermal insulation is placed on the inner surface of the wall</a:t>
            </a:r>
            <a:endParaRPr lang="it-IT" sz="2400" dirty="0">
              <a:solidFill>
                <a:schemeClr val="folHlink"/>
              </a:solidFill>
            </a:endParaRPr>
          </a:p>
        </p:txBody>
      </p:sp>
      <p:sp>
        <p:nvSpPr>
          <p:cNvPr id="513029" name="Text Box 5"/>
          <p:cNvSpPr txBox="1">
            <a:spLocks noChangeArrowheads="1"/>
          </p:cNvSpPr>
          <p:nvPr/>
        </p:nvSpPr>
        <p:spPr bwMode="auto">
          <a:xfrm>
            <a:off x="2667000" y="23622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Rot="1" noChangeArrowheads="1"/>
          </p:cNvSpPr>
          <p:nvPr>
            <p:ph type="title"/>
          </p:nvPr>
        </p:nvSpPr>
        <p:spPr>
          <a:xfrm>
            <a:off x="611188" y="692150"/>
            <a:ext cx="7848600" cy="865188"/>
          </a:xfrm>
        </p:spPr>
        <p:txBody>
          <a:bodyPr/>
          <a:lstStyle/>
          <a:p>
            <a:pPr>
              <a:defRPr/>
            </a:pPr>
            <a:r>
              <a:rPr lang="it-IT" sz="3600" dirty="0" smtClean="0">
                <a:solidFill>
                  <a:schemeClr val="hlink"/>
                </a:solidFill>
                <a:latin typeface="Arial" charset="0"/>
              </a:rPr>
              <a:t>CLASSIFICATION OF WALLS</a:t>
            </a:r>
          </a:p>
        </p:txBody>
      </p:sp>
      <p:sp>
        <p:nvSpPr>
          <p:cNvPr id="515075" name="Text Box 3"/>
          <p:cNvSpPr txBox="1">
            <a:spLocks noChangeArrowheads="1"/>
          </p:cNvSpPr>
          <p:nvPr/>
        </p:nvSpPr>
        <p:spPr bwMode="auto">
          <a:xfrm>
            <a:off x="342900" y="1828800"/>
            <a:ext cx="8458200" cy="519113"/>
          </a:xfrm>
          <a:prstGeom prst="rect">
            <a:avLst/>
          </a:prstGeom>
          <a:noFill/>
          <a:ln w="31750">
            <a:noFill/>
            <a:miter lim="800000"/>
            <a:headEnd/>
            <a:tailEnd/>
          </a:ln>
        </p:spPr>
        <p:txBody>
          <a:bodyPr>
            <a:spAutoFit/>
          </a:bodyPr>
          <a:lstStyle/>
          <a:p>
            <a:pPr marL="534988" indent="-534988" algn="ctr">
              <a:spcBef>
                <a:spcPct val="50000"/>
              </a:spcBef>
              <a:buClr>
                <a:schemeClr val="hlink"/>
              </a:buClr>
              <a:buFont typeface="Wingdings" pitchFamily="2" charset="2"/>
              <a:buChar char="¯"/>
              <a:tabLst>
                <a:tab pos="0" algn="l"/>
              </a:tabLst>
            </a:pPr>
            <a:r>
              <a:rPr lang="en-US" sz="2800" dirty="0" smtClean="0">
                <a:solidFill>
                  <a:schemeClr val="folHlink"/>
                </a:solidFill>
              </a:rPr>
              <a:t>Walls with external thermal insulation</a:t>
            </a:r>
          </a:p>
        </p:txBody>
      </p:sp>
      <p:sp>
        <p:nvSpPr>
          <p:cNvPr id="515076" name="Text Box 4"/>
          <p:cNvSpPr txBox="1">
            <a:spLocks noChangeArrowheads="1"/>
          </p:cNvSpPr>
          <p:nvPr/>
        </p:nvSpPr>
        <p:spPr bwMode="auto">
          <a:xfrm>
            <a:off x="179388" y="3009900"/>
            <a:ext cx="8785225" cy="2862322"/>
          </a:xfrm>
          <a:prstGeom prst="rect">
            <a:avLst/>
          </a:prstGeom>
          <a:noFill/>
          <a:ln w="31750">
            <a:noFill/>
            <a:miter lim="800000"/>
            <a:headEnd/>
            <a:tailEnd/>
          </a:ln>
        </p:spPr>
        <p:txBody>
          <a:bodyPr>
            <a:spAutoFit/>
          </a:bodyPr>
          <a:lstStyle/>
          <a:p>
            <a:pPr marL="288925" indent="-288925">
              <a:spcBef>
                <a:spcPct val="50000"/>
              </a:spcBef>
              <a:buClr>
                <a:schemeClr val="hlink"/>
              </a:buClr>
              <a:buFont typeface="Wingdings" pitchFamily="2" charset="2"/>
              <a:buNone/>
              <a:tabLst>
                <a:tab pos="96838" algn="l"/>
                <a:tab pos="193675" algn="l"/>
                <a:tab pos="288925" algn="l"/>
              </a:tabLst>
            </a:pPr>
            <a:r>
              <a:rPr lang="en-US" sz="2400" dirty="0" smtClean="0">
                <a:solidFill>
                  <a:schemeClr val="folHlink"/>
                </a:solidFill>
              </a:rPr>
              <a:t>Walls satisfying the following conditions</a:t>
            </a:r>
            <a:r>
              <a:rPr lang="it-IT" sz="2400" dirty="0" smtClean="0">
                <a:solidFill>
                  <a:schemeClr val="folHlink"/>
                </a:solidFill>
              </a:rPr>
              <a:t>:</a:t>
            </a:r>
            <a:endParaRPr lang="it-IT" sz="2400" dirty="0">
              <a:solidFill>
                <a:schemeClr val="folHlink"/>
              </a:solidFill>
            </a:endParaRPr>
          </a:p>
          <a:p>
            <a:pPr marL="288925" indent="-288925">
              <a:spcBef>
                <a:spcPct val="50000"/>
              </a:spcBef>
              <a:buClr>
                <a:schemeClr val="hlink"/>
              </a:buClr>
              <a:buFont typeface="Wingdings" pitchFamily="2" charset="2"/>
              <a:buChar char="ü"/>
              <a:tabLst>
                <a:tab pos="96838" algn="l"/>
                <a:tab pos="193675" algn="l"/>
                <a:tab pos="288925" algn="l"/>
              </a:tabLst>
            </a:pPr>
            <a:r>
              <a:rPr lang="en-US" sz="2400" dirty="0" smtClean="0">
                <a:solidFill>
                  <a:schemeClr val="folHlink"/>
                </a:solidFill>
              </a:rPr>
              <a:t>the thermal insulation is assured almost exclusively from a material of thermal conductivity lower than</a:t>
            </a:r>
            <a:r>
              <a:rPr lang="it-IT" sz="2400" dirty="0" smtClean="0">
                <a:solidFill>
                  <a:schemeClr val="folHlink"/>
                </a:solidFill>
              </a:rPr>
              <a:t> </a:t>
            </a:r>
            <a:r>
              <a:rPr lang="it-IT" sz="2400" dirty="0">
                <a:solidFill>
                  <a:schemeClr val="folHlink"/>
                </a:solidFill>
              </a:rPr>
              <a:t>0.12 W/</a:t>
            </a:r>
            <a:r>
              <a:rPr lang="it-IT" sz="2400" dirty="0" err="1">
                <a:solidFill>
                  <a:schemeClr val="folHlink"/>
                </a:solidFill>
              </a:rPr>
              <a:t>mK</a:t>
            </a:r>
            <a:endParaRPr lang="it-IT" sz="2400" dirty="0">
              <a:solidFill>
                <a:schemeClr val="folHlink"/>
              </a:solidFill>
            </a:endParaRPr>
          </a:p>
          <a:p>
            <a:pPr marL="288925" indent="-288925">
              <a:spcBef>
                <a:spcPct val="50000"/>
              </a:spcBef>
              <a:buClr>
                <a:schemeClr val="hlink"/>
              </a:buClr>
              <a:buFont typeface="Wingdings" pitchFamily="2" charset="2"/>
              <a:buChar char="ü"/>
              <a:tabLst>
                <a:tab pos="96838" algn="l"/>
                <a:tab pos="193675" algn="l"/>
                <a:tab pos="288925" algn="l"/>
              </a:tabLst>
            </a:pPr>
            <a:r>
              <a:rPr lang="en-US" sz="2400" dirty="0" smtClean="0">
                <a:solidFill>
                  <a:schemeClr val="folHlink"/>
                </a:solidFill>
              </a:rPr>
              <a:t>the insulation thickness is such that its thermal resistance is higher than</a:t>
            </a:r>
            <a:r>
              <a:rPr lang="it-IT" sz="2400" dirty="0" smtClean="0">
                <a:solidFill>
                  <a:schemeClr val="folHlink"/>
                </a:solidFill>
              </a:rPr>
              <a:t> </a:t>
            </a:r>
            <a:r>
              <a:rPr lang="it-IT" sz="2400" dirty="0">
                <a:solidFill>
                  <a:schemeClr val="folHlink"/>
                </a:solidFill>
              </a:rPr>
              <a:t>0.5 m</a:t>
            </a:r>
            <a:r>
              <a:rPr lang="it-IT" sz="2400" baseline="30000" dirty="0">
                <a:solidFill>
                  <a:schemeClr val="folHlink"/>
                </a:solidFill>
              </a:rPr>
              <a:t>2 </a:t>
            </a:r>
            <a:r>
              <a:rPr lang="it-IT" sz="2400" dirty="0">
                <a:solidFill>
                  <a:schemeClr val="folHlink"/>
                </a:solidFill>
              </a:rPr>
              <a:t>K/W</a:t>
            </a:r>
          </a:p>
          <a:p>
            <a:pPr marL="288925" indent="-288925">
              <a:spcBef>
                <a:spcPct val="50000"/>
              </a:spcBef>
              <a:buClr>
                <a:schemeClr val="hlink"/>
              </a:buClr>
              <a:buFont typeface="Wingdings" pitchFamily="2" charset="2"/>
              <a:buChar char="ü"/>
              <a:tabLst>
                <a:tab pos="96838" algn="l"/>
                <a:tab pos="193675" algn="l"/>
                <a:tab pos="288925" algn="l"/>
              </a:tabLst>
            </a:pPr>
            <a:r>
              <a:rPr lang="en-US" sz="2400" dirty="0" smtClean="0">
                <a:solidFill>
                  <a:schemeClr val="folHlink"/>
                </a:solidFill>
              </a:rPr>
              <a:t>the thermal insulation is placed on the outer surface of the wall</a:t>
            </a:r>
            <a:endParaRPr lang="it-IT" sz="2400" dirty="0">
              <a:solidFill>
                <a:schemeClr val="folHlink"/>
              </a:solidFill>
            </a:endParaRPr>
          </a:p>
        </p:txBody>
      </p:sp>
      <p:sp>
        <p:nvSpPr>
          <p:cNvPr id="515077" name="Text Box 5"/>
          <p:cNvSpPr txBox="1">
            <a:spLocks noChangeArrowheads="1"/>
          </p:cNvSpPr>
          <p:nvPr/>
        </p:nvSpPr>
        <p:spPr bwMode="auto">
          <a:xfrm>
            <a:off x="2667000" y="23622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Rot="1" noChangeArrowheads="1"/>
          </p:cNvSpPr>
          <p:nvPr>
            <p:ph type="title"/>
          </p:nvPr>
        </p:nvSpPr>
        <p:spPr>
          <a:xfrm>
            <a:off x="611188" y="692150"/>
            <a:ext cx="7848600" cy="865188"/>
          </a:xfrm>
        </p:spPr>
        <p:txBody>
          <a:bodyPr/>
          <a:lstStyle/>
          <a:p>
            <a:pPr>
              <a:defRPr/>
            </a:pPr>
            <a:r>
              <a:rPr lang="it-IT" sz="3600" dirty="0" smtClean="0">
                <a:solidFill>
                  <a:schemeClr val="hlink"/>
                </a:solidFill>
                <a:latin typeface="Arial" charset="0"/>
              </a:rPr>
              <a:t>CLASSIFICATION OF WALLS</a:t>
            </a:r>
          </a:p>
        </p:txBody>
      </p:sp>
      <p:sp>
        <p:nvSpPr>
          <p:cNvPr id="517123" name="Text Box 3"/>
          <p:cNvSpPr txBox="1">
            <a:spLocks noChangeArrowheads="1"/>
          </p:cNvSpPr>
          <p:nvPr/>
        </p:nvSpPr>
        <p:spPr bwMode="auto">
          <a:xfrm>
            <a:off x="342900" y="1828800"/>
            <a:ext cx="8458200" cy="519113"/>
          </a:xfrm>
          <a:prstGeom prst="rect">
            <a:avLst/>
          </a:prstGeom>
          <a:noFill/>
          <a:ln w="31750">
            <a:noFill/>
            <a:miter lim="800000"/>
            <a:headEnd/>
            <a:tailEnd/>
          </a:ln>
        </p:spPr>
        <p:txBody>
          <a:bodyPr>
            <a:spAutoFit/>
          </a:bodyPr>
          <a:lstStyle/>
          <a:p>
            <a:pPr marL="534988" indent="-534988" algn="ctr">
              <a:spcBef>
                <a:spcPct val="50000"/>
              </a:spcBef>
              <a:buClr>
                <a:schemeClr val="hlink"/>
              </a:buClr>
              <a:buFont typeface="Wingdings" pitchFamily="2" charset="2"/>
              <a:buChar char="¯"/>
              <a:tabLst>
                <a:tab pos="0" algn="l"/>
              </a:tabLst>
            </a:pPr>
            <a:r>
              <a:rPr lang="en-US" sz="2800" dirty="0" smtClean="0">
                <a:solidFill>
                  <a:schemeClr val="folHlink"/>
                </a:solidFill>
              </a:rPr>
              <a:t>Walls with distributed thermal insulation</a:t>
            </a:r>
          </a:p>
        </p:txBody>
      </p:sp>
      <p:sp>
        <p:nvSpPr>
          <p:cNvPr id="517124" name="Text Box 4"/>
          <p:cNvSpPr txBox="1">
            <a:spLocks noChangeArrowheads="1"/>
          </p:cNvSpPr>
          <p:nvPr/>
        </p:nvSpPr>
        <p:spPr bwMode="auto">
          <a:xfrm>
            <a:off x="179388" y="3009900"/>
            <a:ext cx="8785225" cy="1938992"/>
          </a:xfrm>
          <a:prstGeom prst="rect">
            <a:avLst/>
          </a:prstGeom>
          <a:noFill/>
          <a:ln w="31750">
            <a:noFill/>
            <a:miter lim="800000"/>
            <a:headEnd/>
            <a:tailEnd/>
          </a:ln>
        </p:spPr>
        <p:txBody>
          <a:bodyPr>
            <a:spAutoFit/>
          </a:bodyPr>
          <a:lstStyle/>
          <a:p>
            <a:pPr marL="288925" indent="-288925">
              <a:spcBef>
                <a:spcPct val="50000"/>
              </a:spcBef>
              <a:buClr>
                <a:schemeClr val="hlink"/>
              </a:buClr>
              <a:buFont typeface="Wingdings" pitchFamily="2" charset="2"/>
              <a:buNone/>
              <a:tabLst>
                <a:tab pos="96838" algn="l"/>
                <a:tab pos="193675" algn="l"/>
                <a:tab pos="288925" algn="l"/>
              </a:tabLst>
            </a:pPr>
            <a:r>
              <a:rPr lang="en-US" sz="2400" dirty="0" smtClean="0">
                <a:solidFill>
                  <a:schemeClr val="folHlink"/>
                </a:solidFill>
              </a:rPr>
              <a:t>This category includes:</a:t>
            </a:r>
          </a:p>
          <a:p>
            <a:pPr marL="288925" indent="-288925">
              <a:spcBef>
                <a:spcPct val="50000"/>
              </a:spcBef>
              <a:buClr>
                <a:schemeClr val="hlink"/>
              </a:buClr>
              <a:buFont typeface="Wingdings" pitchFamily="2" charset="2"/>
              <a:buChar char="ü"/>
              <a:tabLst>
                <a:tab pos="96838" algn="l"/>
                <a:tab pos="193675" algn="l"/>
                <a:tab pos="288925" algn="l"/>
              </a:tabLst>
            </a:pPr>
            <a:r>
              <a:rPr lang="en-US" sz="2400" dirty="0" smtClean="0">
                <a:solidFill>
                  <a:schemeClr val="folHlink"/>
                </a:solidFill>
              </a:rPr>
              <a:t>walls which do not have thermal insulation</a:t>
            </a:r>
          </a:p>
          <a:p>
            <a:pPr marL="288925" indent="-288925">
              <a:spcBef>
                <a:spcPct val="50000"/>
              </a:spcBef>
              <a:buClr>
                <a:schemeClr val="hlink"/>
              </a:buClr>
              <a:buFont typeface="Wingdings" pitchFamily="2" charset="2"/>
              <a:buChar char="ü"/>
              <a:tabLst>
                <a:tab pos="96838" algn="l"/>
                <a:tab pos="193675" algn="l"/>
                <a:tab pos="288925" algn="l"/>
              </a:tabLst>
            </a:pPr>
            <a:r>
              <a:rPr lang="en-US" sz="2400" dirty="0" smtClean="0">
                <a:solidFill>
                  <a:schemeClr val="folHlink"/>
                </a:solidFill>
              </a:rPr>
              <a:t>walls in which the thermal insulation is not disposed on either the outer surface or on the inner surface</a:t>
            </a:r>
            <a:endParaRPr lang="it-IT" sz="2400" dirty="0">
              <a:solidFill>
                <a:schemeClr val="folHlink"/>
              </a:solidFill>
            </a:endParaRPr>
          </a:p>
        </p:txBody>
      </p:sp>
      <p:sp>
        <p:nvSpPr>
          <p:cNvPr id="517125" name="Text Box 5"/>
          <p:cNvSpPr txBox="1">
            <a:spLocks noChangeArrowheads="1"/>
          </p:cNvSpPr>
          <p:nvPr/>
        </p:nvSpPr>
        <p:spPr bwMode="auto">
          <a:xfrm>
            <a:off x="2667000" y="23622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Rot="1" noChangeArrowheads="1"/>
          </p:cNvSpPr>
          <p:nvPr>
            <p:ph type="title"/>
          </p:nvPr>
        </p:nvSpPr>
        <p:spPr>
          <a:xfrm>
            <a:off x="611188" y="692150"/>
            <a:ext cx="7848600" cy="865188"/>
          </a:xfrm>
        </p:spPr>
        <p:txBody>
          <a:bodyPr/>
          <a:lstStyle/>
          <a:p>
            <a:pPr>
              <a:defRPr/>
            </a:pPr>
            <a:r>
              <a:rPr lang="it-IT" sz="3600" dirty="0" smtClean="0">
                <a:solidFill>
                  <a:schemeClr val="hlink"/>
                </a:solidFill>
                <a:latin typeface="Arial" charset="0"/>
              </a:rPr>
              <a:t>CLASSIFICATION OF WALLS</a:t>
            </a:r>
          </a:p>
        </p:txBody>
      </p:sp>
      <p:sp>
        <p:nvSpPr>
          <p:cNvPr id="519171" name="Text Box 3"/>
          <p:cNvSpPr txBox="1">
            <a:spLocks noChangeArrowheads="1"/>
          </p:cNvSpPr>
          <p:nvPr/>
        </p:nvSpPr>
        <p:spPr bwMode="auto">
          <a:xfrm>
            <a:off x="152400" y="1828800"/>
            <a:ext cx="8648700" cy="523220"/>
          </a:xfrm>
          <a:prstGeom prst="rect">
            <a:avLst/>
          </a:prstGeom>
          <a:noFill/>
          <a:ln w="31750">
            <a:noFill/>
            <a:miter lim="800000"/>
            <a:headEnd/>
            <a:tailEnd/>
          </a:ln>
        </p:spPr>
        <p:txBody>
          <a:bodyPr>
            <a:spAutoFit/>
          </a:bodyPr>
          <a:lstStyle/>
          <a:p>
            <a:pPr marL="534988" indent="-534988">
              <a:spcBef>
                <a:spcPct val="50000"/>
              </a:spcBef>
              <a:buClr>
                <a:schemeClr val="hlink"/>
              </a:buClr>
              <a:buFont typeface="Wingdings" pitchFamily="2" charset="2"/>
              <a:buChar char="¯"/>
              <a:tabLst>
                <a:tab pos="0" algn="l"/>
              </a:tabLst>
            </a:pPr>
            <a:r>
              <a:rPr lang="en-US" sz="2800" dirty="0" smtClean="0">
                <a:solidFill>
                  <a:schemeClr val="folHlink"/>
                </a:solidFill>
              </a:rPr>
              <a:t>Sandwich walls with concrete and insulating material</a:t>
            </a:r>
          </a:p>
        </p:txBody>
      </p:sp>
      <p:sp>
        <p:nvSpPr>
          <p:cNvPr id="519172" name="Text Box 4"/>
          <p:cNvSpPr txBox="1">
            <a:spLocks noChangeArrowheads="1"/>
          </p:cNvSpPr>
          <p:nvPr/>
        </p:nvSpPr>
        <p:spPr bwMode="auto">
          <a:xfrm>
            <a:off x="179388" y="3695700"/>
            <a:ext cx="8785225" cy="830997"/>
          </a:xfrm>
          <a:prstGeom prst="rect">
            <a:avLst/>
          </a:prstGeom>
          <a:noFill/>
          <a:ln w="31750">
            <a:noFill/>
            <a:miter lim="800000"/>
            <a:headEnd/>
            <a:tailEnd/>
          </a:ln>
        </p:spPr>
        <p:txBody>
          <a:bodyPr>
            <a:spAutoFit/>
          </a:bodyPr>
          <a:lstStyle/>
          <a:p>
            <a:pPr marL="288925" indent="-288925" algn="ctr">
              <a:spcBef>
                <a:spcPct val="50000"/>
              </a:spcBef>
              <a:buClr>
                <a:schemeClr val="hlink"/>
              </a:buClr>
              <a:buFont typeface="Wingdings" pitchFamily="2" charset="2"/>
              <a:buNone/>
              <a:tabLst>
                <a:tab pos="96838" algn="l"/>
                <a:tab pos="193675" algn="l"/>
                <a:tab pos="288925" algn="l"/>
              </a:tabLst>
            </a:pPr>
            <a:r>
              <a:rPr lang="en-US" sz="2400" dirty="0" smtClean="0">
                <a:solidFill>
                  <a:schemeClr val="folHlink"/>
                </a:solidFill>
              </a:rPr>
              <a:t>These walls consist of two concrete layers separated by a core of insulating material</a:t>
            </a:r>
            <a:endParaRPr lang="it-IT" sz="2400" dirty="0">
              <a:solidFill>
                <a:schemeClr val="folHlink"/>
              </a:solidFill>
            </a:endParaRPr>
          </a:p>
        </p:txBody>
      </p:sp>
      <p:sp>
        <p:nvSpPr>
          <p:cNvPr id="519173" name="Text Box 5"/>
          <p:cNvSpPr txBox="1">
            <a:spLocks noChangeArrowheads="1"/>
          </p:cNvSpPr>
          <p:nvPr/>
        </p:nvSpPr>
        <p:spPr bwMode="auto">
          <a:xfrm>
            <a:off x="2667000" y="30480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Rot="1" noChangeArrowheads="1"/>
          </p:cNvSpPr>
          <p:nvPr>
            <p:ph type="title"/>
          </p:nvPr>
        </p:nvSpPr>
        <p:spPr>
          <a:xfrm>
            <a:off x="611188" y="692150"/>
            <a:ext cx="7848600" cy="865188"/>
          </a:xfrm>
        </p:spPr>
        <p:txBody>
          <a:bodyPr/>
          <a:lstStyle/>
          <a:p>
            <a:pPr>
              <a:defRPr/>
            </a:pPr>
            <a:r>
              <a:rPr lang="it-IT" sz="3600" dirty="0" smtClean="0">
                <a:solidFill>
                  <a:schemeClr val="hlink"/>
                </a:solidFill>
                <a:latin typeface="Arial" charset="0"/>
              </a:rPr>
              <a:t>CLASSIFICATION OF WALLS</a:t>
            </a:r>
          </a:p>
        </p:txBody>
      </p:sp>
      <p:sp>
        <p:nvSpPr>
          <p:cNvPr id="521219" name="Text Box 3"/>
          <p:cNvSpPr txBox="1">
            <a:spLocks noChangeArrowheads="1"/>
          </p:cNvSpPr>
          <p:nvPr/>
        </p:nvSpPr>
        <p:spPr bwMode="auto">
          <a:xfrm>
            <a:off x="152400" y="1828800"/>
            <a:ext cx="8648700" cy="519113"/>
          </a:xfrm>
          <a:prstGeom prst="rect">
            <a:avLst/>
          </a:prstGeom>
          <a:noFill/>
          <a:ln w="31750">
            <a:noFill/>
            <a:miter lim="800000"/>
            <a:headEnd/>
            <a:tailEnd/>
          </a:ln>
        </p:spPr>
        <p:txBody>
          <a:bodyPr>
            <a:spAutoFit/>
          </a:bodyPr>
          <a:lstStyle/>
          <a:p>
            <a:pPr marL="534988" indent="-534988" algn="ctr">
              <a:spcBef>
                <a:spcPct val="50000"/>
              </a:spcBef>
              <a:buClr>
                <a:schemeClr val="hlink"/>
              </a:buClr>
              <a:buFont typeface="Wingdings" pitchFamily="2" charset="2"/>
              <a:buChar char="¯"/>
              <a:tabLst>
                <a:tab pos="0" algn="l"/>
              </a:tabLst>
            </a:pPr>
            <a:r>
              <a:rPr lang="en-US" sz="2800" dirty="0" smtClean="0">
                <a:solidFill>
                  <a:schemeClr val="folHlink"/>
                </a:solidFill>
              </a:rPr>
              <a:t>External wall with lightweight facade</a:t>
            </a:r>
            <a:endParaRPr lang="it-IT" sz="2800" dirty="0">
              <a:solidFill>
                <a:schemeClr val="folHlink"/>
              </a:solidFill>
            </a:endParaRPr>
          </a:p>
        </p:txBody>
      </p:sp>
      <p:sp>
        <p:nvSpPr>
          <p:cNvPr id="521220" name="Text Box 4"/>
          <p:cNvSpPr txBox="1">
            <a:spLocks noChangeArrowheads="1"/>
          </p:cNvSpPr>
          <p:nvPr/>
        </p:nvSpPr>
        <p:spPr bwMode="auto">
          <a:xfrm>
            <a:off x="179388" y="3695700"/>
            <a:ext cx="8785225" cy="830997"/>
          </a:xfrm>
          <a:prstGeom prst="rect">
            <a:avLst/>
          </a:prstGeom>
          <a:noFill/>
          <a:ln w="31750">
            <a:noFill/>
            <a:miter lim="800000"/>
            <a:headEnd/>
            <a:tailEnd/>
          </a:ln>
        </p:spPr>
        <p:txBody>
          <a:bodyPr>
            <a:spAutoFit/>
          </a:bodyPr>
          <a:lstStyle/>
          <a:p>
            <a:pPr marL="288925" indent="-288925" algn="ctr">
              <a:spcBef>
                <a:spcPct val="50000"/>
              </a:spcBef>
              <a:buClr>
                <a:schemeClr val="hlink"/>
              </a:buClr>
              <a:buFont typeface="Wingdings" pitchFamily="2" charset="2"/>
              <a:buNone/>
              <a:tabLst>
                <a:tab pos="96838" algn="l"/>
                <a:tab pos="193675" algn="l"/>
                <a:tab pos="288925" algn="l"/>
              </a:tabLst>
            </a:pPr>
            <a:r>
              <a:rPr lang="en-US" sz="2400" dirty="0" smtClean="0">
                <a:solidFill>
                  <a:schemeClr val="folHlink"/>
                </a:solidFill>
              </a:rPr>
              <a:t>It is meant an outer wall of much lower thickness than conventional walls</a:t>
            </a:r>
            <a:endParaRPr lang="it-IT" sz="2400" dirty="0">
              <a:solidFill>
                <a:schemeClr val="folHlink"/>
              </a:solidFill>
            </a:endParaRPr>
          </a:p>
        </p:txBody>
      </p:sp>
      <p:sp>
        <p:nvSpPr>
          <p:cNvPr id="521221" name="Text Box 5"/>
          <p:cNvSpPr txBox="1">
            <a:spLocks noChangeArrowheads="1"/>
          </p:cNvSpPr>
          <p:nvPr/>
        </p:nvSpPr>
        <p:spPr bwMode="auto">
          <a:xfrm>
            <a:off x="2667000" y="30480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066800"/>
            <a:ext cx="8534400" cy="830997"/>
          </a:xfrm>
          <a:prstGeom prst="rect">
            <a:avLst/>
          </a:prstGeom>
          <a:noFill/>
          <a:ln w="31750">
            <a:noFill/>
            <a:miter lim="800000"/>
            <a:headEnd/>
            <a:tailEnd/>
          </a:ln>
        </p:spPr>
        <p:txBody>
          <a:bodyPr>
            <a:spAutoFit/>
          </a:bodyPr>
          <a:lstStyle/>
          <a:p>
            <a:pPr algn="ctr">
              <a:spcBef>
                <a:spcPct val="50000"/>
              </a:spcBef>
            </a:pPr>
            <a:r>
              <a:rPr lang="en-US" sz="2400" b="1" dirty="0" smtClean="0">
                <a:solidFill>
                  <a:schemeClr val="folHlink"/>
                </a:solidFill>
                <a:latin typeface="Arial" pitchFamily="34" charset="0"/>
                <a:cs typeface="Arial" pitchFamily="34" charset="0"/>
              </a:rPr>
              <a:t>These elements determine differences in the thermal behavior in wall areas where they are present</a:t>
            </a:r>
            <a:endParaRPr lang="en-US" sz="2400" b="1" dirty="0">
              <a:solidFill>
                <a:schemeClr val="folHlink"/>
              </a:solidFill>
              <a:latin typeface="Arial" pitchFamily="34" charset="0"/>
              <a:cs typeface="Arial" pitchFamily="34" charset="0"/>
            </a:endParaRPr>
          </a:p>
        </p:txBody>
      </p:sp>
      <p:sp>
        <p:nvSpPr>
          <p:cNvPr id="3" name="Text Box 3"/>
          <p:cNvSpPr txBox="1">
            <a:spLocks noChangeArrowheads="1"/>
          </p:cNvSpPr>
          <p:nvPr/>
        </p:nvSpPr>
        <p:spPr bwMode="auto">
          <a:xfrm>
            <a:off x="2663825" y="29257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 name="Text Box 4"/>
          <p:cNvSpPr txBox="1">
            <a:spLocks noChangeArrowheads="1"/>
          </p:cNvSpPr>
          <p:nvPr/>
        </p:nvSpPr>
        <p:spPr bwMode="auto">
          <a:xfrm>
            <a:off x="304800" y="3884613"/>
            <a:ext cx="8534400" cy="830997"/>
          </a:xfrm>
          <a:prstGeom prst="rect">
            <a:avLst/>
          </a:prstGeom>
          <a:noFill/>
          <a:ln w="31750">
            <a:noFill/>
            <a:miter lim="800000"/>
            <a:headEnd/>
            <a:tailEnd/>
          </a:ln>
        </p:spPr>
        <p:txBody>
          <a:bodyPr>
            <a:spAutoFit/>
          </a:bodyPr>
          <a:lstStyle/>
          <a:p>
            <a:pPr algn="ctr">
              <a:spcBef>
                <a:spcPct val="50000"/>
              </a:spcBef>
            </a:pPr>
            <a:r>
              <a:rPr lang="en-US" sz="2400" b="1" dirty="0" smtClean="0">
                <a:solidFill>
                  <a:schemeClr val="folHlink"/>
                </a:solidFill>
                <a:latin typeface="Arial" pitchFamily="34" charset="0"/>
                <a:cs typeface="Arial" pitchFamily="34" charset="0"/>
                <a:sym typeface="Symbol" pitchFamily="18" charset="2"/>
              </a:rPr>
              <a:t>Typically these elements values of  have much higher than the ones of infill walls or masonry</a:t>
            </a:r>
            <a:endParaRPr lang="en-US" sz="2400" b="1" dirty="0">
              <a:solidFill>
                <a:schemeClr val="folHlin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3266" name="Rectangle 2"/>
          <p:cNvSpPr>
            <a:spLocks noGrp="1" noRot="1" noChangeArrowheads="1"/>
          </p:cNvSpPr>
          <p:nvPr>
            <p:ph type="title"/>
          </p:nvPr>
        </p:nvSpPr>
        <p:spPr>
          <a:xfrm>
            <a:off x="611188" y="692150"/>
            <a:ext cx="7848600" cy="865188"/>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523270" name="Text Box 6"/>
          <p:cNvSpPr txBox="1">
            <a:spLocks noChangeArrowheads="1"/>
          </p:cNvSpPr>
          <p:nvPr/>
        </p:nvSpPr>
        <p:spPr bwMode="auto">
          <a:xfrm>
            <a:off x="152400" y="1905000"/>
            <a:ext cx="8785225" cy="3416320"/>
          </a:xfrm>
          <a:prstGeom prst="rect">
            <a:avLst/>
          </a:prstGeom>
          <a:noFill/>
          <a:ln w="31750">
            <a:noFill/>
            <a:miter lim="800000"/>
            <a:headEnd/>
            <a:tailEnd/>
          </a:ln>
        </p:spPr>
        <p:txBody>
          <a:bodyPr>
            <a:spAutoFit/>
          </a:bodyPr>
          <a:lstStyle/>
          <a:p>
            <a:pPr marL="385763" indent="-385763">
              <a:spcBef>
                <a:spcPct val="50000"/>
              </a:spcBef>
              <a:buClr>
                <a:schemeClr val="hlink"/>
              </a:buClr>
              <a:buFont typeface="Wingdings" pitchFamily="2" charset="2"/>
              <a:buNone/>
              <a:tabLst>
                <a:tab pos="0" algn="l"/>
                <a:tab pos="96838" algn="l"/>
                <a:tab pos="193675" algn="l"/>
                <a:tab pos="288925" algn="l"/>
              </a:tabLst>
            </a:pPr>
            <a:r>
              <a:rPr lang="en-US" sz="2400" dirty="0" smtClean="0">
                <a:solidFill>
                  <a:schemeClr val="folHlink"/>
                </a:solidFill>
              </a:rPr>
              <a:t>The evaluation of linear transmission coefficient </a:t>
            </a:r>
            <a:r>
              <a:rPr lang="en-US" sz="2400" dirty="0" err="1" smtClean="0">
                <a:solidFill>
                  <a:schemeClr val="folHlink"/>
                </a:solidFill>
              </a:rPr>
              <a:t>k</a:t>
            </a:r>
            <a:r>
              <a:rPr lang="en-US" sz="2400" baseline="-25000" dirty="0" err="1" smtClean="0">
                <a:solidFill>
                  <a:schemeClr val="folHlink"/>
                </a:solidFill>
              </a:rPr>
              <a:t>L</a:t>
            </a:r>
            <a:r>
              <a:rPr lang="en-US" sz="2400" dirty="0" smtClean="0">
                <a:solidFill>
                  <a:schemeClr val="folHlink"/>
                </a:solidFill>
              </a:rPr>
              <a:t> is a function of the wall according to the classification carried out and of the frame position with respect to the masonry.</a:t>
            </a:r>
            <a:endParaRPr lang="it-IT" sz="2400" dirty="0">
              <a:solidFill>
                <a:schemeClr val="folHlink"/>
              </a:solidFill>
            </a:endParaRPr>
          </a:p>
          <a:p>
            <a:pPr marL="385763" indent="-385763">
              <a:spcBef>
                <a:spcPct val="50000"/>
              </a:spcBef>
              <a:buClr>
                <a:schemeClr val="hlink"/>
              </a:buClr>
              <a:buFont typeface="Wingdings" pitchFamily="2" charset="2"/>
              <a:buNone/>
              <a:tabLst>
                <a:tab pos="0" algn="l"/>
                <a:tab pos="96838" algn="l"/>
                <a:tab pos="193675" algn="l"/>
                <a:tab pos="288925" algn="l"/>
              </a:tabLst>
            </a:pPr>
            <a:r>
              <a:rPr lang="en-US" sz="2400" dirty="0" smtClean="0">
                <a:solidFill>
                  <a:schemeClr val="folHlink"/>
                </a:solidFill>
              </a:rPr>
              <a:t>The following cases are considered </a:t>
            </a:r>
            <a:r>
              <a:rPr lang="it-IT" sz="2400" dirty="0" smtClean="0">
                <a:solidFill>
                  <a:schemeClr val="folHlink"/>
                </a:solidFill>
              </a:rPr>
              <a:t>:</a:t>
            </a:r>
            <a:endParaRPr lang="it-IT" sz="2400" dirty="0">
              <a:solidFill>
                <a:schemeClr val="folHlink"/>
              </a:solidFill>
            </a:endParaRPr>
          </a:p>
          <a:p>
            <a:pPr marL="385763" indent="-385763">
              <a:spcBef>
                <a:spcPct val="50000"/>
              </a:spcBef>
              <a:buClr>
                <a:schemeClr val="hlink"/>
              </a:buClr>
              <a:buFont typeface="Wingdings" pitchFamily="2" charset="2"/>
              <a:buChar char="ü"/>
              <a:tabLst>
                <a:tab pos="0" algn="l"/>
                <a:tab pos="96838" algn="l"/>
                <a:tab pos="193675" algn="l"/>
                <a:tab pos="288925" algn="l"/>
              </a:tabLst>
            </a:pPr>
            <a:r>
              <a:rPr lang="en-US" sz="2400" dirty="0" smtClean="0">
                <a:solidFill>
                  <a:schemeClr val="folHlink"/>
                </a:solidFill>
              </a:rPr>
              <a:t>frame with the edge on the internal surface of the wall</a:t>
            </a:r>
          </a:p>
          <a:p>
            <a:pPr marL="385763" indent="-385763">
              <a:spcBef>
                <a:spcPct val="50000"/>
              </a:spcBef>
              <a:buClr>
                <a:schemeClr val="hlink"/>
              </a:buClr>
              <a:buFont typeface="Wingdings" pitchFamily="2" charset="2"/>
              <a:buChar char="ü"/>
              <a:tabLst>
                <a:tab pos="0" algn="l"/>
                <a:tab pos="96838" algn="l"/>
                <a:tab pos="193675" algn="l"/>
                <a:tab pos="288925" algn="l"/>
              </a:tabLst>
            </a:pPr>
            <a:r>
              <a:rPr lang="en-US" sz="2400" dirty="0" smtClean="0">
                <a:solidFill>
                  <a:schemeClr val="folHlink"/>
                </a:solidFill>
              </a:rPr>
              <a:t>Internal frame placed inside the opening of the walls</a:t>
            </a:r>
            <a:endParaRPr lang="it-IT" sz="2400" dirty="0">
              <a:solidFill>
                <a:schemeClr val="folHlink"/>
              </a:solidFill>
            </a:endParaRPr>
          </a:p>
          <a:p>
            <a:pPr marL="385763" indent="-385763">
              <a:spcBef>
                <a:spcPct val="50000"/>
              </a:spcBef>
              <a:buClr>
                <a:schemeClr val="hlink"/>
              </a:buClr>
              <a:buFont typeface="Wingdings" pitchFamily="2" charset="2"/>
              <a:buChar char="ü"/>
              <a:tabLst>
                <a:tab pos="0" algn="l"/>
                <a:tab pos="96838" algn="l"/>
                <a:tab pos="193675" algn="l"/>
                <a:tab pos="288925" algn="l"/>
              </a:tabLst>
            </a:pPr>
            <a:r>
              <a:rPr lang="en-US" sz="2400" dirty="0" smtClean="0">
                <a:solidFill>
                  <a:schemeClr val="folHlink"/>
                </a:solidFill>
              </a:rPr>
              <a:t>frame with the edge on the external surface of the wall</a:t>
            </a:r>
            <a:endParaRPr lang="it-IT" sz="2400" dirty="0">
              <a:solidFill>
                <a:schemeClr val="folHlink"/>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Rot="1" noChangeArrowheads="1"/>
          </p:cNvSpPr>
          <p:nvPr>
            <p:ph type="title"/>
          </p:nvPr>
        </p:nvSpPr>
        <p:spPr>
          <a:xfrm>
            <a:off x="179388"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525315" name="Text Box 3"/>
          <p:cNvSpPr txBox="1">
            <a:spLocks noChangeArrowheads="1"/>
          </p:cNvSpPr>
          <p:nvPr/>
        </p:nvSpPr>
        <p:spPr bwMode="auto">
          <a:xfrm>
            <a:off x="395536" y="1385888"/>
            <a:ext cx="8136904" cy="523220"/>
          </a:xfrm>
          <a:prstGeom prst="rect">
            <a:avLst/>
          </a:prstGeom>
          <a:noFill/>
          <a:ln w="31750">
            <a:noFill/>
            <a:miter lim="800000"/>
            <a:headEnd/>
            <a:tailEnd/>
          </a:ln>
        </p:spPr>
        <p:txBody>
          <a:bodyPr wrap="square">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Frame with the edge on the internal surface of the wall</a:t>
            </a:r>
            <a:r>
              <a:rPr lang="it-IT" sz="2800" dirty="0" smtClean="0">
                <a:solidFill>
                  <a:schemeClr val="hlink"/>
                </a:solidFill>
              </a:rPr>
              <a:t> </a:t>
            </a:r>
            <a:endParaRPr lang="it-IT" dirty="0">
              <a:solidFill>
                <a:schemeClr val="folHlink"/>
              </a:solidFill>
            </a:endParaRPr>
          </a:p>
        </p:txBody>
      </p:sp>
      <p:pic>
        <p:nvPicPr>
          <p:cNvPr id="525319" name="Picture 7" descr="figura 2"/>
          <p:cNvPicPr>
            <a:picLocks noChangeAspect="1" noChangeArrowheads="1"/>
          </p:cNvPicPr>
          <p:nvPr/>
        </p:nvPicPr>
        <p:blipFill>
          <a:blip r:embed="rId4" cstate="print"/>
          <a:srcRect l="6245" t="8504" r="15613" b="10960"/>
          <a:stretch>
            <a:fillRect/>
          </a:stretch>
        </p:blipFill>
        <p:spPr bwMode="auto">
          <a:xfrm>
            <a:off x="568325" y="2743200"/>
            <a:ext cx="3587750" cy="3598863"/>
          </a:xfrm>
          <a:prstGeom prst="rect">
            <a:avLst/>
          </a:prstGeom>
          <a:noFill/>
          <a:ln w="9525">
            <a:noFill/>
            <a:miter lim="800000"/>
            <a:headEnd/>
            <a:tailEnd/>
          </a:ln>
        </p:spPr>
      </p:pic>
      <p:graphicFrame>
        <p:nvGraphicFramePr>
          <p:cNvPr id="525320" name="Object 8"/>
          <p:cNvGraphicFramePr>
            <a:graphicFrameLocks noChangeAspect="1"/>
          </p:cNvGraphicFramePr>
          <p:nvPr/>
        </p:nvGraphicFramePr>
        <p:xfrm>
          <a:off x="5334000" y="3438525"/>
          <a:ext cx="2673350" cy="1258888"/>
        </p:xfrm>
        <a:graphic>
          <a:graphicData uri="http://schemas.openxmlformats.org/presentationml/2006/ole">
            <p:oleObj spid="_x0000_s27650" name="Equation" r:id="rId5" imgW="914400" imgH="431640" progId="Equation.DSMT4">
              <p:embed/>
            </p:oleObj>
          </a:graphicData>
        </a:graphic>
      </p:graphicFrame>
      <p:sp>
        <p:nvSpPr>
          <p:cNvPr id="525321" name="Oval 9"/>
          <p:cNvSpPr>
            <a:spLocks noChangeArrowheads="1"/>
          </p:cNvSpPr>
          <p:nvPr/>
        </p:nvSpPr>
        <p:spPr bwMode="auto">
          <a:xfrm>
            <a:off x="7239000" y="3581400"/>
            <a:ext cx="360363" cy="360363"/>
          </a:xfrm>
          <a:prstGeom prst="ellipse">
            <a:avLst/>
          </a:prstGeom>
          <a:noFill/>
          <a:ln w="31750">
            <a:solidFill>
              <a:srgbClr val="FF3300"/>
            </a:solidFill>
            <a:round/>
            <a:headEnd/>
            <a:tailEnd/>
          </a:ln>
        </p:spPr>
        <p:txBody>
          <a:bodyPr wrap="none" anchor="ctr"/>
          <a:lstStyle/>
          <a:p>
            <a:endParaRPr lang="it-IT"/>
          </a:p>
        </p:txBody>
      </p:sp>
      <p:sp>
        <p:nvSpPr>
          <p:cNvPr id="525322" name="Line 10"/>
          <p:cNvSpPr>
            <a:spLocks noChangeShapeType="1"/>
          </p:cNvSpPr>
          <p:nvPr/>
        </p:nvSpPr>
        <p:spPr bwMode="auto">
          <a:xfrm flipV="1">
            <a:off x="7391400" y="2819400"/>
            <a:ext cx="0" cy="762000"/>
          </a:xfrm>
          <a:prstGeom prst="line">
            <a:avLst/>
          </a:prstGeom>
          <a:noFill/>
          <a:ln w="31750">
            <a:solidFill>
              <a:schemeClr val="hlink"/>
            </a:solidFill>
            <a:round/>
            <a:headEnd/>
            <a:tailEnd type="triangle" w="med" len="med"/>
          </a:ln>
        </p:spPr>
        <p:txBody>
          <a:bodyPr wrap="none" anchor="ctr"/>
          <a:lstStyle/>
          <a:p>
            <a:endParaRPr lang="it-IT"/>
          </a:p>
        </p:txBody>
      </p:sp>
      <p:sp>
        <p:nvSpPr>
          <p:cNvPr id="525324" name="Text Box 12"/>
          <p:cNvSpPr txBox="1">
            <a:spLocks noChangeArrowheads="1"/>
          </p:cNvSpPr>
          <p:nvPr/>
        </p:nvSpPr>
        <p:spPr bwMode="auto">
          <a:xfrm>
            <a:off x="5732463" y="2249488"/>
            <a:ext cx="1918859" cy="461665"/>
          </a:xfrm>
          <a:prstGeom prst="rect">
            <a:avLst/>
          </a:prstGeom>
          <a:noFill/>
          <a:ln w="31750">
            <a:noFill/>
            <a:miter lim="800000"/>
            <a:headEnd/>
            <a:tailEnd/>
          </a:ln>
        </p:spPr>
        <p:txBody>
          <a:bodyPr wrap="none">
            <a:spAutoFit/>
          </a:bodyPr>
          <a:lstStyle/>
          <a:p>
            <a:r>
              <a:rPr lang="en-US" sz="2400" dirty="0" smtClean="0">
                <a:solidFill>
                  <a:schemeClr val="folHlink"/>
                </a:solidFill>
              </a:rPr>
              <a:t>wall thickness</a:t>
            </a:r>
            <a:endParaRPr lang="en-US" sz="2400" dirty="0"/>
          </a:p>
        </p:txBody>
      </p:sp>
      <p:sp>
        <p:nvSpPr>
          <p:cNvPr id="525325" name="Oval 13"/>
          <p:cNvSpPr>
            <a:spLocks noChangeArrowheads="1"/>
          </p:cNvSpPr>
          <p:nvPr/>
        </p:nvSpPr>
        <p:spPr bwMode="auto">
          <a:xfrm>
            <a:off x="7315200" y="4038600"/>
            <a:ext cx="647700" cy="647700"/>
          </a:xfrm>
          <a:prstGeom prst="ellipse">
            <a:avLst/>
          </a:prstGeom>
          <a:noFill/>
          <a:ln w="31750">
            <a:solidFill>
              <a:srgbClr val="FF3300"/>
            </a:solidFill>
            <a:round/>
            <a:headEnd/>
            <a:tailEnd/>
          </a:ln>
        </p:spPr>
        <p:txBody>
          <a:bodyPr wrap="none" anchor="ctr"/>
          <a:lstStyle/>
          <a:p>
            <a:endParaRPr lang="it-IT"/>
          </a:p>
        </p:txBody>
      </p:sp>
      <p:sp>
        <p:nvSpPr>
          <p:cNvPr id="525326" name="Line 14"/>
          <p:cNvSpPr>
            <a:spLocks noChangeShapeType="1"/>
          </p:cNvSpPr>
          <p:nvPr/>
        </p:nvSpPr>
        <p:spPr bwMode="auto">
          <a:xfrm flipV="1">
            <a:off x="7620000" y="4724400"/>
            <a:ext cx="0" cy="457200"/>
          </a:xfrm>
          <a:prstGeom prst="line">
            <a:avLst/>
          </a:prstGeom>
          <a:noFill/>
          <a:ln w="31750">
            <a:solidFill>
              <a:schemeClr val="hlink"/>
            </a:solidFill>
            <a:round/>
            <a:headEnd type="triangle" w="med" len="med"/>
            <a:tailEnd/>
          </a:ln>
        </p:spPr>
        <p:txBody>
          <a:bodyPr wrap="none" anchor="ctr"/>
          <a:lstStyle/>
          <a:p>
            <a:endParaRPr lang="it-IT"/>
          </a:p>
        </p:txBody>
      </p:sp>
      <p:sp>
        <p:nvSpPr>
          <p:cNvPr id="525327" name="Text Box 15"/>
          <p:cNvSpPr txBox="1">
            <a:spLocks noChangeArrowheads="1"/>
          </p:cNvSpPr>
          <p:nvPr/>
        </p:nvSpPr>
        <p:spPr bwMode="auto">
          <a:xfrm>
            <a:off x="4284663" y="5229225"/>
            <a:ext cx="4824412" cy="1079500"/>
          </a:xfrm>
          <a:prstGeom prst="rect">
            <a:avLst/>
          </a:prstGeom>
          <a:noFill/>
          <a:ln w="31750">
            <a:noFill/>
            <a:miter lim="800000"/>
            <a:headEnd/>
            <a:tailEnd/>
          </a:ln>
        </p:spPr>
        <p:txBody>
          <a:bodyPr/>
          <a:lstStyle/>
          <a:p>
            <a:r>
              <a:rPr lang="en-US" sz="2400" dirty="0" smtClean="0">
                <a:solidFill>
                  <a:schemeClr val="folHlink"/>
                </a:solidFill>
              </a:rPr>
              <a:t>thermal resistance of the wall in correspondence of the window opening</a:t>
            </a:r>
            <a:endParaRPr lang="en-US" sz="2400" dirty="0"/>
          </a:p>
        </p:txBody>
      </p:sp>
      <p:sp>
        <p:nvSpPr>
          <p:cNvPr id="525328" name="Text Box 16"/>
          <p:cNvSpPr txBox="1">
            <a:spLocks noChangeArrowheads="1"/>
          </p:cNvSpPr>
          <p:nvPr/>
        </p:nvSpPr>
        <p:spPr bwMode="auto">
          <a:xfrm>
            <a:off x="76200" y="2071688"/>
            <a:ext cx="4572000" cy="457200"/>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Rot="1" noChangeArrowheads="1"/>
          </p:cNvSpPr>
          <p:nvPr>
            <p:ph type="title"/>
          </p:nvPr>
        </p:nvSpPr>
        <p:spPr>
          <a:xfrm>
            <a:off x="0" y="260648"/>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527363" name="Text Box 3"/>
          <p:cNvSpPr txBox="1">
            <a:spLocks noChangeArrowheads="1"/>
          </p:cNvSpPr>
          <p:nvPr/>
        </p:nvSpPr>
        <p:spPr bwMode="auto">
          <a:xfrm>
            <a:off x="683568" y="1385888"/>
            <a:ext cx="8136904" cy="523220"/>
          </a:xfrm>
          <a:prstGeom prst="rect">
            <a:avLst/>
          </a:prstGeom>
          <a:noFill/>
          <a:ln w="31750">
            <a:noFill/>
            <a:miter lim="800000"/>
            <a:headEnd/>
            <a:tailEnd/>
          </a:ln>
        </p:spPr>
        <p:txBody>
          <a:bodyPr wrap="square">
            <a:spAutoFit/>
          </a:bodyPr>
          <a:lstStyle/>
          <a:p>
            <a:pPr marL="457200" indent="-457200" algn="ctr">
              <a:spcBef>
                <a:spcPct val="50000"/>
              </a:spcBef>
              <a:buClr>
                <a:schemeClr val="hlink"/>
              </a:buClr>
              <a:tabLst>
                <a:tab pos="0" algn="l"/>
                <a:tab pos="96838" algn="l"/>
                <a:tab pos="193675" algn="l"/>
                <a:tab pos="288925" algn="l"/>
              </a:tabLst>
            </a:pPr>
            <a:r>
              <a:rPr lang="en-US" sz="2800" dirty="0" smtClean="0">
                <a:solidFill>
                  <a:schemeClr val="hlink"/>
                </a:solidFill>
              </a:rPr>
              <a:t>Internal frame placed inside the opening of the walls</a:t>
            </a:r>
            <a:endParaRPr lang="it-IT" sz="2800" dirty="0">
              <a:solidFill>
                <a:schemeClr val="hlink"/>
              </a:solidFill>
            </a:endParaRPr>
          </a:p>
        </p:txBody>
      </p:sp>
      <p:graphicFrame>
        <p:nvGraphicFramePr>
          <p:cNvPr id="595968" name="Object 0"/>
          <p:cNvGraphicFramePr>
            <a:graphicFrameLocks noChangeAspect="1"/>
          </p:cNvGraphicFramePr>
          <p:nvPr/>
        </p:nvGraphicFramePr>
        <p:xfrm>
          <a:off x="5334000" y="3438525"/>
          <a:ext cx="2673350" cy="1258888"/>
        </p:xfrm>
        <a:graphic>
          <a:graphicData uri="http://schemas.openxmlformats.org/presentationml/2006/ole">
            <p:oleObj spid="_x0000_s28674" name="Equation" r:id="rId4" imgW="914400" imgH="431640" progId="Equation.DSMT4">
              <p:embed/>
            </p:oleObj>
          </a:graphicData>
        </a:graphic>
      </p:graphicFrame>
      <p:sp>
        <p:nvSpPr>
          <p:cNvPr id="527366" name="Oval 6"/>
          <p:cNvSpPr>
            <a:spLocks noChangeArrowheads="1"/>
          </p:cNvSpPr>
          <p:nvPr/>
        </p:nvSpPr>
        <p:spPr bwMode="auto">
          <a:xfrm>
            <a:off x="7239000" y="3581400"/>
            <a:ext cx="360363" cy="360363"/>
          </a:xfrm>
          <a:prstGeom prst="ellipse">
            <a:avLst/>
          </a:prstGeom>
          <a:noFill/>
          <a:ln w="31750">
            <a:solidFill>
              <a:srgbClr val="FF3300"/>
            </a:solidFill>
            <a:round/>
            <a:headEnd/>
            <a:tailEnd/>
          </a:ln>
        </p:spPr>
        <p:txBody>
          <a:bodyPr wrap="none" anchor="ctr"/>
          <a:lstStyle/>
          <a:p>
            <a:endParaRPr lang="it-IT"/>
          </a:p>
        </p:txBody>
      </p:sp>
      <p:sp>
        <p:nvSpPr>
          <p:cNvPr id="527367" name="Line 7"/>
          <p:cNvSpPr>
            <a:spLocks noChangeShapeType="1"/>
          </p:cNvSpPr>
          <p:nvPr/>
        </p:nvSpPr>
        <p:spPr bwMode="auto">
          <a:xfrm flipV="1">
            <a:off x="7391400" y="2819400"/>
            <a:ext cx="0" cy="762000"/>
          </a:xfrm>
          <a:prstGeom prst="line">
            <a:avLst/>
          </a:prstGeom>
          <a:noFill/>
          <a:ln w="31750">
            <a:solidFill>
              <a:schemeClr val="hlink"/>
            </a:solidFill>
            <a:round/>
            <a:headEnd/>
            <a:tailEnd type="triangle" w="med" len="med"/>
          </a:ln>
        </p:spPr>
        <p:txBody>
          <a:bodyPr wrap="none" anchor="ctr"/>
          <a:lstStyle/>
          <a:p>
            <a:endParaRPr lang="it-IT"/>
          </a:p>
        </p:txBody>
      </p:sp>
      <p:sp>
        <p:nvSpPr>
          <p:cNvPr id="527368" name="Text Box 8"/>
          <p:cNvSpPr txBox="1">
            <a:spLocks noChangeArrowheads="1"/>
          </p:cNvSpPr>
          <p:nvPr/>
        </p:nvSpPr>
        <p:spPr bwMode="auto">
          <a:xfrm>
            <a:off x="5732463" y="2249488"/>
            <a:ext cx="1918859" cy="461665"/>
          </a:xfrm>
          <a:prstGeom prst="rect">
            <a:avLst/>
          </a:prstGeom>
          <a:noFill/>
          <a:ln w="31750">
            <a:noFill/>
            <a:miter lim="800000"/>
            <a:headEnd/>
            <a:tailEnd/>
          </a:ln>
        </p:spPr>
        <p:txBody>
          <a:bodyPr wrap="none">
            <a:spAutoFit/>
          </a:bodyPr>
          <a:lstStyle/>
          <a:p>
            <a:r>
              <a:rPr lang="en-US" sz="2400" dirty="0" smtClean="0">
                <a:solidFill>
                  <a:schemeClr val="folHlink"/>
                </a:solidFill>
              </a:rPr>
              <a:t>wall thickness</a:t>
            </a:r>
            <a:endParaRPr lang="en-US" sz="2400" dirty="0"/>
          </a:p>
        </p:txBody>
      </p:sp>
      <p:sp>
        <p:nvSpPr>
          <p:cNvPr id="527369" name="Oval 9"/>
          <p:cNvSpPr>
            <a:spLocks noChangeArrowheads="1"/>
          </p:cNvSpPr>
          <p:nvPr/>
        </p:nvSpPr>
        <p:spPr bwMode="auto">
          <a:xfrm>
            <a:off x="7315200" y="4038600"/>
            <a:ext cx="647700" cy="647700"/>
          </a:xfrm>
          <a:prstGeom prst="ellipse">
            <a:avLst/>
          </a:prstGeom>
          <a:noFill/>
          <a:ln w="31750">
            <a:solidFill>
              <a:srgbClr val="FF3300"/>
            </a:solidFill>
            <a:round/>
            <a:headEnd/>
            <a:tailEnd/>
          </a:ln>
        </p:spPr>
        <p:txBody>
          <a:bodyPr wrap="none" anchor="ctr"/>
          <a:lstStyle/>
          <a:p>
            <a:endParaRPr lang="it-IT"/>
          </a:p>
        </p:txBody>
      </p:sp>
      <p:sp>
        <p:nvSpPr>
          <p:cNvPr id="527370" name="Line 10"/>
          <p:cNvSpPr>
            <a:spLocks noChangeShapeType="1"/>
          </p:cNvSpPr>
          <p:nvPr/>
        </p:nvSpPr>
        <p:spPr bwMode="auto">
          <a:xfrm flipV="1">
            <a:off x="7620000" y="4724400"/>
            <a:ext cx="0" cy="457200"/>
          </a:xfrm>
          <a:prstGeom prst="line">
            <a:avLst/>
          </a:prstGeom>
          <a:noFill/>
          <a:ln w="31750">
            <a:solidFill>
              <a:schemeClr val="hlink"/>
            </a:solidFill>
            <a:round/>
            <a:headEnd type="triangle" w="med" len="med"/>
            <a:tailEnd/>
          </a:ln>
        </p:spPr>
        <p:txBody>
          <a:bodyPr wrap="none" anchor="ctr"/>
          <a:lstStyle/>
          <a:p>
            <a:endParaRPr lang="it-IT"/>
          </a:p>
        </p:txBody>
      </p:sp>
      <p:sp>
        <p:nvSpPr>
          <p:cNvPr id="527371" name="Text Box 11"/>
          <p:cNvSpPr txBox="1">
            <a:spLocks noChangeArrowheads="1"/>
          </p:cNvSpPr>
          <p:nvPr/>
        </p:nvSpPr>
        <p:spPr bwMode="auto">
          <a:xfrm>
            <a:off x="4321175" y="5257800"/>
            <a:ext cx="4499297" cy="1079500"/>
          </a:xfrm>
          <a:prstGeom prst="rect">
            <a:avLst/>
          </a:prstGeom>
          <a:noFill/>
          <a:ln w="31750">
            <a:noFill/>
            <a:miter lim="800000"/>
            <a:headEnd/>
            <a:tailEnd/>
          </a:ln>
        </p:spPr>
        <p:txBody>
          <a:bodyPr/>
          <a:lstStyle/>
          <a:p>
            <a:pPr lvl="0"/>
            <a:r>
              <a:rPr lang="en-US" sz="2400" dirty="0" smtClean="0">
                <a:solidFill>
                  <a:srgbClr val="800080"/>
                </a:solidFill>
              </a:rPr>
              <a:t>thermal resistance of the wall in correspondence of the window opening</a:t>
            </a:r>
            <a:endParaRPr lang="en-US" sz="2400" dirty="0">
              <a:solidFill>
                <a:prstClr val="black"/>
              </a:solidFill>
            </a:endParaRPr>
          </a:p>
        </p:txBody>
      </p:sp>
      <p:pic>
        <p:nvPicPr>
          <p:cNvPr id="527372" name="Picture 12" descr="figura 2"/>
          <p:cNvPicPr>
            <a:picLocks noChangeAspect="1" noChangeArrowheads="1"/>
          </p:cNvPicPr>
          <p:nvPr/>
        </p:nvPicPr>
        <p:blipFill>
          <a:blip r:embed="rId5" cstate="print"/>
          <a:srcRect t="6297" r="11278" b="12784"/>
          <a:stretch>
            <a:fillRect/>
          </a:stretch>
        </p:blipFill>
        <p:spPr bwMode="auto">
          <a:xfrm>
            <a:off x="515938" y="2743200"/>
            <a:ext cx="3692525" cy="3600450"/>
          </a:xfrm>
          <a:prstGeom prst="rect">
            <a:avLst/>
          </a:prstGeom>
          <a:noFill/>
          <a:ln w="9525">
            <a:noFill/>
            <a:miter lim="800000"/>
            <a:headEnd/>
            <a:tailEnd/>
          </a:ln>
        </p:spPr>
      </p:pic>
      <p:sp>
        <p:nvSpPr>
          <p:cNvPr id="527373" name="Text Box 13"/>
          <p:cNvSpPr txBox="1">
            <a:spLocks noChangeArrowheads="1"/>
          </p:cNvSpPr>
          <p:nvPr/>
        </p:nvSpPr>
        <p:spPr bwMode="auto">
          <a:xfrm>
            <a:off x="76200" y="2071688"/>
            <a:ext cx="4572000" cy="461665"/>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Rot="1" noChangeArrowheads="1"/>
          </p:cNvSpPr>
          <p:nvPr>
            <p:ph type="title"/>
          </p:nvPr>
        </p:nvSpPr>
        <p:spPr>
          <a:xfrm>
            <a:off x="179512"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529411" name="Text Box 3"/>
          <p:cNvSpPr txBox="1">
            <a:spLocks noChangeArrowheads="1"/>
          </p:cNvSpPr>
          <p:nvPr/>
        </p:nvSpPr>
        <p:spPr bwMode="auto">
          <a:xfrm>
            <a:off x="323528" y="1340768"/>
            <a:ext cx="8568952" cy="523220"/>
          </a:xfrm>
          <a:prstGeom prst="rect">
            <a:avLst/>
          </a:prstGeom>
          <a:noFill/>
          <a:ln w="31750">
            <a:noFill/>
            <a:miter lim="800000"/>
            <a:headEnd/>
            <a:tailEnd/>
          </a:ln>
        </p:spPr>
        <p:txBody>
          <a:bodyPr wrap="square">
            <a:spAutoFit/>
          </a:bodyPr>
          <a:lstStyle/>
          <a:p>
            <a:pPr marL="385763" indent="-385763">
              <a:spcBef>
                <a:spcPct val="50000"/>
              </a:spcBef>
              <a:buClr>
                <a:schemeClr val="hlink"/>
              </a:buClr>
              <a:tabLst>
                <a:tab pos="0" algn="l"/>
                <a:tab pos="96838" algn="l"/>
                <a:tab pos="193675" algn="l"/>
                <a:tab pos="288925" algn="l"/>
              </a:tabLst>
            </a:pPr>
            <a:r>
              <a:rPr lang="en-US" sz="2800" dirty="0" smtClean="0">
                <a:solidFill>
                  <a:schemeClr val="hlink"/>
                </a:solidFill>
              </a:rPr>
              <a:t>Frame with the edge on the external surface of the wall</a:t>
            </a:r>
            <a:endParaRPr lang="it-IT" sz="2800" dirty="0" smtClean="0">
              <a:solidFill>
                <a:schemeClr val="hlink"/>
              </a:solidFill>
            </a:endParaRPr>
          </a:p>
        </p:txBody>
      </p:sp>
      <p:graphicFrame>
        <p:nvGraphicFramePr>
          <p:cNvPr id="529412" name="Object 4"/>
          <p:cNvGraphicFramePr>
            <a:graphicFrameLocks noChangeAspect="1"/>
          </p:cNvGraphicFramePr>
          <p:nvPr/>
        </p:nvGraphicFramePr>
        <p:xfrm>
          <a:off x="5334000" y="3438525"/>
          <a:ext cx="2673350" cy="1258888"/>
        </p:xfrm>
        <a:graphic>
          <a:graphicData uri="http://schemas.openxmlformats.org/presentationml/2006/ole">
            <p:oleObj spid="_x0000_s29698" name="Equation" r:id="rId4" imgW="914400" imgH="431640" progId="Equation.DSMT4">
              <p:embed/>
            </p:oleObj>
          </a:graphicData>
        </a:graphic>
      </p:graphicFrame>
      <p:sp>
        <p:nvSpPr>
          <p:cNvPr id="529413" name="Oval 5"/>
          <p:cNvSpPr>
            <a:spLocks noChangeArrowheads="1"/>
          </p:cNvSpPr>
          <p:nvPr/>
        </p:nvSpPr>
        <p:spPr bwMode="auto">
          <a:xfrm>
            <a:off x="7239000" y="3581400"/>
            <a:ext cx="360363" cy="360363"/>
          </a:xfrm>
          <a:prstGeom prst="ellipse">
            <a:avLst/>
          </a:prstGeom>
          <a:noFill/>
          <a:ln w="31750">
            <a:solidFill>
              <a:srgbClr val="FF3300"/>
            </a:solidFill>
            <a:round/>
            <a:headEnd/>
            <a:tailEnd/>
          </a:ln>
        </p:spPr>
        <p:txBody>
          <a:bodyPr wrap="none" anchor="ctr"/>
          <a:lstStyle/>
          <a:p>
            <a:endParaRPr lang="it-IT"/>
          </a:p>
        </p:txBody>
      </p:sp>
      <p:sp>
        <p:nvSpPr>
          <p:cNvPr id="529414" name="Line 6"/>
          <p:cNvSpPr>
            <a:spLocks noChangeShapeType="1"/>
          </p:cNvSpPr>
          <p:nvPr/>
        </p:nvSpPr>
        <p:spPr bwMode="auto">
          <a:xfrm flipV="1">
            <a:off x="7391400" y="2819400"/>
            <a:ext cx="0" cy="762000"/>
          </a:xfrm>
          <a:prstGeom prst="line">
            <a:avLst/>
          </a:prstGeom>
          <a:noFill/>
          <a:ln w="31750">
            <a:solidFill>
              <a:schemeClr val="hlink"/>
            </a:solidFill>
            <a:round/>
            <a:headEnd/>
            <a:tailEnd type="triangle" w="med" len="med"/>
          </a:ln>
        </p:spPr>
        <p:txBody>
          <a:bodyPr wrap="none" anchor="ctr"/>
          <a:lstStyle/>
          <a:p>
            <a:endParaRPr lang="it-IT"/>
          </a:p>
        </p:txBody>
      </p:sp>
      <p:sp>
        <p:nvSpPr>
          <p:cNvPr id="529416" name="Oval 8"/>
          <p:cNvSpPr>
            <a:spLocks noChangeArrowheads="1"/>
          </p:cNvSpPr>
          <p:nvPr/>
        </p:nvSpPr>
        <p:spPr bwMode="auto">
          <a:xfrm>
            <a:off x="7315200" y="4038600"/>
            <a:ext cx="647700" cy="647700"/>
          </a:xfrm>
          <a:prstGeom prst="ellipse">
            <a:avLst/>
          </a:prstGeom>
          <a:noFill/>
          <a:ln w="31750">
            <a:solidFill>
              <a:srgbClr val="FF3300"/>
            </a:solidFill>
            <a:round/>
            <a:headEnd/>
            <a:tailEnd/>
          </a:ln>
        </p:spPr>
        <p:txBody>
          <a:bodyPr wrap="none" anchor="ctr"/>
          <a:lstStyle/>
          <a:p>
            <a:endParaRPr lang="it-IT"/>
          </a:p>
        </p:txBody>
      </p:sp>
      <p:sp>
        <p:nvSpPr>
          <p:cNvPr id="529417" name="Line 9"/>
          <p:cNvSpPr>
            <a:spLocks noChangeShapeType="1"/>
          </p:cNvSpPr>
          <p:nvPr/>
        </p:nvSpPr>
        <p:spPr bwMode="auto">
          <a:xfrm flipV="1">
            <a:off x="7620000" y="4724400"/>
            <a:ext cx="0" cy="457200"/>
          </a:xfrm>
          <a:prstGeom prst="line">
            <a:avLst/>
          </a:prstGeom>
          <a:noFill/>
          <a:ln w="31750">
            <a:solidFill>
              <a:schemeClr val="hlink"/>
            </a:solidFill>
            <a:round/>
            <a:headEnd type="triangle" w="med" len="med"/>
            <a:tailEnd/>
          </a:ln>
        </p:spPr>
        <p:txBody>
          <a:bodyPr wrap="none" anchor="ctr"/>
          <a:lstStyle/>
          <a:p>
            <a:endParaRPr lang="it-IT"/>
          </a:p>
        </p:txBody>
      </p:sp>
      <p:pic>
        <p:nvPicPr>
          <p:cNvPr id="529421" name="Picture 13" descr="figura 2"/>
          <p:cNvPicPr>
            <a:picLocks noChangeAspect="1" noChangeArrowheads="1"/>
          </p:cNvPicPr>
          <p:nvPr/>
        </p:nvPicPr>
        <p:blipFill>
          <a:blip r:embed="rId5" cstate="print"/>
          <a:srcRect l="6500" t="8212" r="13876" b="13101"/>
          <a:stretch>
            <a:fillRect/>
          </a:stretch>
        </p:blipFill>
        <p:spPr bwMode="auto">
          <a:xfrm>
            <a:off x="495300" y="2743200"/>
            <a:ext cx="3733800" cy="3602038"/>
          </a:xfrm>
          <a:prstGeom prst="rect">
            <a:avLst/>
          </a:prstGeom>
          <a:noFill/>
          <a:ln w="9525">
            <a:noFill/>
            <a:miter lim="800000"/>
            <a:headEnd/>
            <a:tailEnd/>
          </a:ln>
        </p:spPr>
      </p:pic>
      <p:sp>
        <p:nvSpPr>
          <p:cNvPr id="13" name="Text Box 13"/>
          <p:cNvSpPr txBox="1">
            <a:spLocks noChangeArrowheads="1"/>
          </p:cNvSpPr>
          <p:nvPr/>
        </p:nvSpPr>
        <p:spPr bwMode="auto">
          <a:xfrm>
            <a:off x="76200" y="2071688"/>
            <a:ext cx="4572000" cy="461665"/>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
        <p:nvSpPr>
          <p:cNvPr id="14" name="Text Box 8"/>
          <p:cNvSpPr txBox="1">
            <a:spLocks noChangeArrowheads="1"/>
          </p:cNvSpPr>
          <p:nvPr/>
        </p:nvSpPr>
        <p:spPr bwMode="auto">
          <a:xfrm>
            <a:off x="5732463" y="2249488"/>
            <a:ext cx="1918859" cy="461665"/>
          </a:xfrm>
          <a:prstGeom prst="rect">
            <a:avLst/>
          </a:prstGeom>
          <a:noFill/>
          <a:ln w="31750">
            <a:noFill/>
            <a:miter lim="800000"/>
            <a:headEnd/>
            <a:tailEnd/>
          </a:ln>
        </p:spPr>
        <p:txBody>
          <a:bodyPr wrap="none">
            <a:spAutoFit/>
          </a:bodyPr>
          <a:lstStyle/>
          <a:p>
            <a:r>
              <a:rPr lang="en-US" sz="2400" dirty="0" smtClean="0">
                <a:solidFill>
                  <a:schemeClr val="folHlink"/>
                </a:solidFill>
              </a:rPr>
              <a:t>wall thickness</a:t>
            </a:r>
            <a:endParaRPr lang="en-US" sz="2400" dirty="0"/>
          </a:p>
        </p:txBody>
      </p:sp>
      <p:sp>
        <p:nvSpPr>
          <p:cNvPr id="15" name="Text Box 11"/>
          <p:cNvSpPr txBox="1">
            <a:spLocks noChangeArrowheads="1"/>
          </p:cNvSpPr>
          <p:nvPr/>
        </p:nvSpPr>
        <p:spPr bwMode="auto">
          <a:xfrm>
            <a:off x="4321175" y="5257800"/>
            <a:ext cx="4499297" cy="1079500"/>
          </a:xfrm>
          <a:prstGeom prst="rect">
            <a:avLst/>
          </a:prstGeom>
          <a:noFill/>
          <a:ln w="31750">
            <a:noFill/>
            <a:miter lim="800000"/>
            <a:headEnd/>
            <a:tailEnd/>
          </a:ln>
        </p:spPr>
        <p:txBody>
          <a:bodyPr/>
          <a:lstStyle/>
          <a:p>
            <a:pPr lvl="0"/>
            <a:r>
              <a:rPr lang="en-US" sz="2400" dirty="0" smtClean="0">
                <a:solidFill>
                  <a:srgbClr val="800080"/>
                </a:solidFill>
              </a:rPr>
              <a:t>thermal resistance of the wall in correspondence of the window opening</a:t>
            </a:r>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39652" name="Object 4"/>
          <p:cNvGraphicFramePr>
            <a:graphicFrameLocks noChangeAspect="1"/>
          </p:cNvGraphicFramePr>
          <p:nvPr/>
        </p:nvGraphicFramePr>
        <p:xfrm>
          <a:off x="5480050" y="2892425"/>
          <a:ext cx="2673350" cy="1258888"/>
        </p:xfrm>
        <a:graphic>
          <a:graphicData uri="http://schemas.openxmlformats.org/presentationml/2006/ole">
            <p:oleObj spid="_x0000_s30722" name="Equation" r:id="rId4" imgW="914400" imgH="431640" progId="Equation.DSMT4">
              <p:embed/>
            </p:oleObj>
          </a:graphicData>
        </a:graphic>
      </p:graphicFrame>
      <p:sp>
        <p:nvSpPr>
          <p:cNvPr id="539653" name="Oval 5"/>
          <p:cNvSpPr>
            <a:spLocks noChangeArrowheads="1"/>
          </p:cNvSpPr>
          <p:nvPr/>
        </p:nvSpPr>
        <p:spPr bwMode="auto">
          <a:xfrm>
            <a:off x="7385050" y="3008313"/>
            <a:ext cx="360363" cy="360362"/>
          </a:xfrm>
          <a:prstGeom prst="ellipse">
            <a:avLst/>
          </a:prstGeom>
          <a:noFill/>
          <a:ln w="31750">
            <a:solidFill>
              <a:srgbClr val="FF3300"/>
            </a:solidFill>
            <a:round/>
            <a:headEnd/>
            <a:tailEnd/>
          </a:ln>
        </p:spPr>
        <p:txBody>
          <a:bodyPr wrap="none" anchor="ctr"/>
          <a:lstStyle/>
          <a:p>
            <a:endParaRPr lang="it-IT"/>
          </a:p>
        </p:txBody>
      </p:sp>
      <p:sp>
        <p:nvSpPr>
          <p:cNvPr id="539654" name="Line 6"/>
          <p:cNvSpPr>
            <a:spLocks noChangeShapeType="1"/>
          </p:cNvSpPr>
          <p:nvPr/>
        </p:nvSpPr>
        <p:spPr bwMode="auto">
          <a:xfrm flipV="1">
            <a:off x="7537450" y="2474913"/>
            <a:ext cx="0" cy="533400"/>
          </a:xfrm>
          <a:prstGeom prst="line">
            <a:avLst/>
          </a:prstGeom>
          <a:noFill/>
          <a:ln w="31750">
            <a:solidFill>
              <a:schemeClr val="hlink"/>
            </a:solidFill>
            <a:round/>
            <a:headEnd/>
            <a:tailEnd type="triangle" w="med" len="med"/>
          </a:ln>
        </p:spPr>
        <p:txBody>
          <a:bodyPr wrap="none" anchor="ctr"/>
          <a:lstStyle/>
          <a:p>
            <a:endParaRPr lang="it-IT"/>
          </a:p>
        </p:txBody>
      </p:sp>
      <p:sp>
        <p:nvSpPr>
          <p:cNvPr id="539656" name="Oval 8"/>
          <p:cNvSpPr>
            <a:spLocks noChangeArrowheads="1"/>
          </p:cNvSpPr>
          <p:nvPr/>
        </p:nvSpPr>
        <p:spPr bwMode="auto">
          <a:xfrm>
            <a:off x="7461250" y="3465513"/>
            <a:ext cx="647700" cy="647700"/>
          </a:xfrm>
          <a:prstGeom prst="ellipse">
            <a:avLst/>
          </a:prstGeom>
          <a:noFill/>
          <a:ln w="31750">
            <a:solidFill>
              <a:srgbClr val="FF3300"/>
            </a:solidFill>
            <a:round/>
            <a:headEnd/>
            <a:tailEnd/>
          </a:ln>
        </p:spPr>
        <p:txBody>
          <a:bodyPr wrap="none" anchor="ctr"/>
          <a:lstStyle/>
          <a:p>
            <a:endParaRPr lang="it-IT"/>
          </a:p>
        </p:txBody>
      </p:sp>
      <p:sp>
        <p:nvSpPr>
          <p:cNvPr id="539657" name="Line 9"/>
          <p:cNvSpPr>
            <a:spLocks noChangeShapeType="1"/>
          </p:cNvSpPr>
          <p:nvPr/>
        </p:nvSpPr>
        <p:spPr bwMode="auto">
          <a:xfrm flipV="1">
            <a:off x="7766050" y="4151313"/>
            <a:ext cx="0" cy="395287"/>
          </a:xfrm>
          <a:prstGeom prst="line">
            <a:avLst/>
          </a:prstGeom>
          <a:noFill/>
          <a:ln w="31750">
            <a:solidFill>
              <a:schemeClr val="hlink"/>
            </a:solidFill>
            <a:round/>
            <a:headEnd type="triangle" w="med" len="med"/>
            <a:tailEnd/>
          </a:ln>
        </p:spPr>
        <p:txBody>
          <a:bodyPr wrap="none" anchor="ctr"/>
          <a:lstStyle/>
          <a:p>
            <a:endParaRPr lang="it-IT"/>
          </a:p>
        </p:txBody>
      </p:sp>
      <p:sp>
        <p:nvSpPr>
          <p:cNvPr id="539658" name="Text Box 10"/>
          <p:cNvSpPr txBox="1">
            <a:spLocks noChangeArrowheads="1"/>
          </p:cNvSpPr>
          <p:nvPr/>
        </p:nvSpPr>
        <p:spPr bwMode="auto">
          <a:xfrm>
            <a:off x="4495800" y="4572000"/>
            <a:ext cx="4678363" cy="1905000"/>
          </a:xfrm>
          <a:prstGeom prst="rect">
            <a:avLst/>
          </a:prstGeom>
          <a:noFill/>
          <a:ln w="31750">
            <a:noFill/>
            <a:miter lim="800000"/>
            <a:headEnd/>
            <a:tailEnd/>
          </a:ln>
        </p:spPr>
        <p:txBody>
          <a:bodyPr/>
          <a:lstStyle/>
          <a:p>
            <a:r>
              <a:rPr lang="en-US" sz="2400" dirty="0" smtClean="0">
                <a:solidFill>
                  <a:schemeClr val="folHlink"/>
                </a:solidFill>
              </a:rPr>
              <a:t>thermal resistance of the inner wall without insulation excluding the internal superficial thermal resistance</a:t>
            </a:r>
            <a:endParaRPr lang="it-IT" sz="2400" dirty="0"/>
          </a:p>
        </p:txBody>
      </p:sp>
      <p:sp>
        <p:nvSpPr>
          <p:cNvPr id="539659" name="Text Box 11"/>
          <p:cNvSpPr txBox="1">
            <a:spLocks noChangeArrowheads="1"/>
          </p:cNvSpPr>
          <p:nvPr/>
        </p:nvSpPr>
        <p:spPr bwMode="auto">
          <a:xfrm>
            <a:off x="0" y="2348880"/>
            <a:ext cx="5638800" cy="83099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external thermal insulation interrupted at the jamb</a:t>
            </a:r>
            <a:endParaRPr lang="it-IT" sz="2400" dirty="0">
              <a:solidFill>
                <a:schemeClr val="folHlink"/>
              </a:solidFill>
            </a:endParaRPr>
          </a:p>
        </p:txBody>
      </p:sp>
      <p:pic>
        <p:nvPicPr>
          <p:cNvPr id="539661" name="Picture 13" descr="figura 2"/>
          <p:cNvPicPr>
            <a:picLocks noGrp="1" noChangeAspect="1" noChangeArrowheads="1"/>
          </p:cNvPicPr>
          <p:nvPr>
            <p:ph idx="1"/>
          </p:nvPr>
        </p:nvPicPr>
        <p:blipFill>
          <a:blip r:embed="rId5" cstate="print"/>
          <a:srcRect l="5090" t="2066" r="2290" b="7919"/>
          <a:stretch>
            <a:fillRect/>
          </a:stretch>
        </p:blipFill>
        <p:spPr>
          <a:xfrm>
            <a:off x="268288" y="3298825"/>
            <a:ext cx="3998912" cy="2873375"/>
          </a:xfrm>
          <a:noFill/>
        </p:spPr>
      </p:pic>
      <p:sp>
        <p:nvSpPr>
          <p:cNvPr id="13" name="Rectangle 2"/>
          <p:cNvSpPr>
            <a:spLocks noGrp="1" noRot="1" noChangeArrowheads="1"/>
          </p:cNvSpPr>
          <p:nvPr>
            <p:ph type="title"/>
          </p:nvPr>
        </p:nvSpPr>
        <p:spPr>
          <a:xfrm>
            <a:off x="179388"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14" name="Text Box 3"/>
          <p:cNvSpPr txBox="1">
            <a:spLocks noChangeArrowheads="1"/>
          </p:cNvSpPr>
          <p:nvPr/>
        </p:nvSpPr>
        <p:spPr bwMode="auto">
          <a:xfrm>
            <a:off x="395536" y="1385888"/>
            <a:ext cx="8136904" cy="523220"/>
          </a:xfrm>
          <a:prstGeom prst="rect">
            <a:avLst/>
          </a:prstGeom>
          <a:noFill/>
          <a:ln w="31750">
            <a:noFill/>
            <a:miter lim="800000"/>
            <a:headEnd/>
            <a:tailEnd/>
          </a:ln>
        </p:spPr>
        <p:txBody>
          <a:bodyPr wrap="square">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Frame with the edge on the internal surface of the wall</a:t>
            </a:r>
            <a:r>
              <a:rPr lang="it-IT" sz="2800" dirty="0" smtClean="0">
                <a:solidFill>
                  <a:schemeClr val="hlink"/>
                </a:solidFill>
              </a:rPr>
              <a:t> </a:t>
            </a:r>
            <a:endParaRPr lang="it-IT" dirty="0">
              <a:solidFill>
                <a:schemeClr val="folHlink"/>
              </a:solidFill>
            </a:endParaRPr>
          </a:p>
        </p:txBody>
      </p:sp>
      <p:sp>
        <p:nvSpPr>
          <p:cNvPr id="15" name="Text Box 8"/>
          <p:cNvSpPr txBox="1">
            <a:spLocks noChangeArrowheads="1"/>
          </p:cNvSpPr>
          <p:nvPr/>
        </p:nvSpPr>
        <p:spPr bwMode="auto">
          <a:xfrm>
            <a:off x="6253541" y="2060848"/>
            <a:ext cx="1918859" cy="461665"/>
          </a:xfrm>
          <a:prstGeom prst="rect">
            <a:avLst/>
          </a:prstGeom>
          <a:noFill/>
          <a:ln w="31750">
            <a:noFill/>
            <a:miter lim="800000"/>
            <a:headEnd/>
            <a:tailEnd/>
          </a:ln>
        </p:spPr>
        <p:txBody>
          <a:bodyPr wrap="none">
            <a:spAutoFit/>
          </a:bodyPr>
          <a:lstStyle/>
          <a:p>
            <a:r>
              <a:rPr lang="en-US" sz="2400" dirty="0" smtClean="0">
                <a:solidFill>
                  <a:schemeClr val="folHlink"/>
                </a:solidFill>
              </a:rPr>
              <a:t>wall thickness</a:t>
            </a:r>
            <a:endParaRPr lang="en-US" sz="2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41700" name="Object 4"/>
          <p:cNvGraphicFramePr>
            <a:graphicFrameLocks noChangeAspect="1"/>
          </p:cNvGraphicFramePr>
          <p:nvPr/>
        </p:nvGraphicFramePr>
        <p:xfrm>
          <a:off x="5715000" y="3581400"/>
          <a:ext cx="2043113" cy="668338"/>
        </p:xfrm>
        <a:graphic>
          <a:graphicData uri="http://schemas.openxmlformats.org/presentationml/2006/ole">
            <p:oleObj spid="_x0000_s31746" name="Equation" r:id="rId4" imgW="698400" imgH="228600" progId="Equation.DSMT4">
              <p:embed/>
            </p:oleObj>
          </a:graphicData>
        </a:graphic>
      </p:graphicFrame>
      <p:sp>
        <p:nvSpPr>
          <p:cNvPr id="541704" name="Oval 8"/>
          <p:cNvSpPr>
            <a:spLocks noChangeArrowheads="1"/>
          </p:cNvSpPr>
          <p:nvPr/>
        </p:nvSpPr>
        <p:spPr bwMode="auto">
          <a:xfrm>
            <a:off x="7232650" y="3651250"/>
            <a:ext cx="539750" cy="539750"/>
          </a:xfrm>
          <a:prstGeom prst="ellipse">
            <a:avLst/>
          </a:prstGeom>
          <a:noFill/>
          <a:ln w="31750">
            <a:solidFill>
              <a:srgbClr val="FF3300"/>
            </a:solidFill>
            <a:round/>
            <a:headEnd/>
            <a:tailEnd/>
          </a:ln>
        </p:spPr>
        <p:txBody>
          <a:bodyPr wrap="none" anchor="ctr"/>
          <a:lstStyle/>
          <a:p>
            <a:endParaRPr lang="it-IT"/>
          </a:p>
        </p:txBody>
      </p:sp>
      <p:sp>
        <p:nvSpPr>
          <p:cNvPr id="541705" name="Line 9"/>
          <p:cNvSpPr>
            <a:spLocks noChangeShapeType="1"/>
          </p:cNvSpPr>
          <p:nvPr/>
        </p:nvSpPr>
        <p:spPr bwMode="auto">
          <a:xfrm flipV="1">
            <a:off x="7543800" y="4191000"/>
            <a:ext cx="0" cy="990600"/>
          </a:xfrm>
          <a:prstGeom prst="line">
            <a:avLst/>
          </a:prstGeom>
          <a:noFill/>
          <a:ln w="31750">
            <a:solidFill>
              <a:schemeClr val="hlink"/>
            </a:solidFill>
            <a:round/>
            <a:headEnd type="triangle" w="med" len="med"/>
            <a:tailEnd/>
          </a:ln>
        </p:spPr>
        <p:txBody>
          <a:bodyPr wrap="none" anchor="ctr"/>
          <a:lstStyle/>
          <a:p>
            <a:endParaRPr lang="it-IT"/>
          </a:p>
        </p:txBody>
      </p:sp>
      <p:sp>
        <p:nvSpPr>
          <p:cNvPr id="541706" name="Text Box 10"/>
          <p:cNvSpPr txBox="1">
            <a:spLocks noChangeArrowheads="1"/>
          </p:cNvSpPr>
          <p:nvPr/>
        </p:nvSpPr>
        <p:spPr bwMode="auto">
          <a:xfrm>
            <a:off x="4694238" y="5257800"/>
            <a:ext cx="4297362" cy="475456"/>
          </a:xfrm>
          <a:prstGeom prst="rect">
            <a:avLst/>
          </a:prstGeom>
          <a:noFill/>
          <a:ln w="31750">
            <a:noFill/>
            <a:miter lim="800000"/>
            <a:headEnd/>
            <a:tailEnd/>
          </a:ln>
        </p:spPr>
        <p:txBody>
          <a:bodyPr/>
          <a:lstStyle/>
          <a:p>
            <a:pPr algn="ctr"/>
            <a:r>
              <a:rPr lang="en-US" sz="2400" dirty="0" smtClean="0">
                <a:solidFill>
                  <a:schemeClr val="folHlink"/>
                </a:solidFill>
              </a:rPr>
              <a:t>unitary transmittance of the wall</a:t>
            </a:r>
            <a:endParaRPr lang="it-IT" sz="2400" dirty="0">
              <a:solidFill>
                <a:schemeClr val="folHlink"/>
              </a:solidFill>
            </a:endParaRPr>
          </a:p>
        </p:txBody>
      </p:sp>
      <p:pic>
        <p:nvPicPr>
          <p:cNvPr id="541710" name="Picture 14" descr="figura 2"/>
          <p:cNvPicPr>
            <a:picLocks noGrp="1" noChangeAspect="1" noChangeArrowheads="1"/>
          </p:cNvPicPr>
          <p:nvPr>
            <p:ph idx="1"/>
          </p:nvPr>
        </p:nvPicPr>
        <p:blipFill>
          <a:blip r:embed="rId5" cstate="print"/>
          <a:srcRect l="4597" t="2097" r="9770" b="5940"/>
          <a:stretch>
            <a:fillRect/>
          </a:stretch>
        </p:blipFill>
        <p:spPr>
          <a:xfrm>
            <a:off x="642938" y="3009900"/>
            <a:ext cx="3667125" cy="3238500"/>
          </a:xfrm>
          <a:noFill/>
        </p:spPr>
      </p:pic>
      <p:sp>
        <p:nvSpPr>
          <p:cNvPr id="10" name="Text Box 13"/>
          <p:cNvSpPr txBox="1">
            <a:spLocks noChangeArrowheads="1"/>
          </p:cNvSpPr>
          <p:nvPr/>
        </p:nvSpPr>
        <p:spPr bwMode="auto">
          <a:xfrm>
            <a:off x="76200" y="2071688"/>
            <a:ext cx="4572000" cy="83099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external thermal insulation that covers the jamb</a:t>
            </a:r>
            <a:endParaRPr lang="it-IT" sz="2400" dirty="0">
              <a:solidFill>
                <a:schemeClr val="folHlink"/>
              </a:solidFill>
            </a:endParaRPr>
          </a:p>
        </p:txBody>
      </p:sp>
      <p:sp>
        <p:nvSpPr>
          <p:cNvPr id="11" name="Rectangle 2"/>
          <p:cNvSpPr>
            <a:spLocks noGrp="1" noRot="1" noChangeArrowheads="1"/>
          </p:cNvSpPr>
          <p:nvPr>
            <p:ph type="title"/>
          </p:nvPr>
        </p:nvSpPr>
        <p:spPr>
          <a:xfrm>
            <a:off x="179388"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12" name="Text Box 3"/>
          <p:cNvSpPr txBox="1">
            <a:spLocks noChangeArrowheads="1"/>
          </p:cNvSpPr>
          <p:nvPr/>
        </p:nvSpPr>
        <p:spPr bwMode="auto">
          <a:xfrm>
            <a:off x="395536" y="1385888"/>
            <a:ext cx="8136904" cy="523220"/>
          </a:xfrm>
          <a:prstGeom prst="rect">
            <a:avLst/>
          </a:prstGeom>
          <a:noFill/>
          <a:ln w="31750">
            <a:noFill/>
            <a:miter lim="800000"/>
            <a:headEnd/>
            <a:tailEnd/>
          </a:ln>
        </p:spPr>
        <p:txBody>
          <a:bodyPr wrap="square">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Frame with the edge on the internal surface of the wall</a:t>
            </a:r>
            <a:r>
              <a:rPr lang="it-IT" sz="2800" dirty="0" smtClean="0">
                <a:solidFill>
                  <a:schemeClr val="hlink"/>
                </a:solidFill>
              </a:rPr>
              <a:t> </a:t>
            </a:r>
            <a:endParaRPr lang="it-IT" dirty="0">
              <a:solidFill>
                <a:schemeClr val="folHlink"/>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2179" name="Object 3"/>
          <p:cNvGraphicFramePr>
            <a:graphicFrameLocks noChangeAspect="1"/>
          </p:cNvGraphicFramePr>
          <p:nvPr/>
        </p:nvGraphicFramePr>
        <p:xfrm>
          <a:off x="6057900" y="3733800"/>
          <a:ext cx="1652588" cy="901700"/>
        </p:xfrm>
        <a:graphic>
          <a:graphicData uri="http://schemas.openxmlformats.org/presentationml/2006/ole">
            <p:oleObj spid="_x0000_s37890" name="Equation" r:id="rId4" imgW="419040" imgH="228600" progId="Equation.DSMT4">
              <p:embed/>
            </p:oleObj>
          </a:graphicData>
        </a:graphic>
      </p:graphicFrame>
      <p:pic>
        <p:nvPicPr>
          <p:cNvPr id="562184" name="Picture 8" descr="figura 2"/>
          <p:cNvPicPr>
            <a:picLocks noChangeAspect="1" noChangeArrowheads="1"/>
          </p:cNvPicPr>
          <p:nvPr/>
        </p:nvPicPr>
        <p:blipFill>
          <a:blip r:embed="rId5" cstate="print"/>
          <a:srcRect l="8975" t="6357" r="4668" b="4684"/>
          <a:stretch>
            <a:fillRect/>
          </a:stretch>
        </p:blipFill>
        <p:spPr bwMode="auto">
          <a:xfrm>
            <a:off x="1214438" y="3048000"/>
            <a:ext cx="2933700" cy="3244850"/>
          </a:xfrm>
          <a:prstGeom prst="rect">
            <a:avLst/>
          </a:prstGeom>
          <a:noFill/>
          <a:ln w="9525">
            <a:noFill/>
            <a:miter lim="800000"/>
            <a:headEnd/>
            <a:tailEnd/>
          </a:ln>
        </p:spPr>
      </p:pic>
      <p:sp>
        <p:nvSpPr>
          <p:cNvPr id="7" name="Rectangle 2"/>
          <p:cNvSpPr>
            <a:spLocks noGrp="1" noRot="1" noChangeArrowheads="1"/>
          </p:cNvSpPr>
          <p:nvPr>
            <p:ph type="title"/>
          </p:nvPr>
        </p:nvSpPr>
        <p:spPr>
          <a:xfrm>
            <a:off x="179388"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8" name="Text Box 3"/>
          <p:cNvSpPr txBox="1">
            <a:spLocks noChangeArrowheads="1"/>
          </p:cNvSpPr>
          <p:nvPr/>
        </p:nvSpPr>
        <p:spPr bwMode="auto">
          <a:xfrm>
            <a:off x="395536" y="1385888"/>
            <a:ext cx="8136904" cy="523220"/>
          </a:xfrm>
          <a:prstGeom prst="rect">
            <a:avLst/>
          </a:prstGeom>
          <a:noFill/>
          <a:ln w="31750">
            <a:noFill/>
            <a:miter lim="800000"/>
            <a:headEnd/>
            <a:tailEnd/>
          </a:ln>
        </p:spPr>
        <p:txBody>
          <a:bodyPr wrap="square">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Frame with the edge on the internal surface of the wall</a:t>
            </a:r>
            <a:r>
              <a:rPr lang="it-IT" sz="2800" dirty="0" smtClean="0">
                <a:solidFill>
                  <a:schemeClr val="hlink"/>
                </a:solidFill>
              </a:rPr>
              <a:t> </a:t>
            </a:r>
            <a:endParaRPr lang="it-IT" dirty="0">
              <a:solidFill>
                <a:schemeClr val="folHlink"/>
              </a:solidFill>
            </a:endParaRPr>
          </a:p>
        </p:txBody>
      </p:sp>
      <p:sp>
        <p:nvSpPr>
          <p:cNvPr id="9" name="Text Box 13"/>
          <p:cNvSpPr txBox="1">
            <a:spLocks noChangeArrowheads="1"/>
          </p:cNvSpPr>
          <p:nvPr/>
        </p:nvSpPr>
        <p:spPr bwMode="auto">
          <a:xfrm>
            <a:off x="0" y="2204864"/>
            <a:ext cx="4572000" cy="83099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internal thermal insulation that covers the jamb</a:t>
            </a:r>
            <a:endParaRPr lang="it-IT" sz="2400" dirty="0">
              <a:solidFill>
                <a:schemeClr val="folHlink"/>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0131" name="Object 3"/>
          <p:cNvGraphicFramePr>
            <a:graphicFrameLocks noChangeAspect="1"/>
          </p:cNvGraphicFramePr>
          <p:nvPr/>
        </p:nvGraphicFramePr>
        <p:xfrm>
          <a:off x="6057900" y="3733800"/>
          <a:ext cx="1652588" cy="901700"/>
        </p:xfrm>
        <a:graphic>
          <a:graphicData uri="http://schemas.openxmlformats.org/presentationml/2006/ole">
            <p:oleObj spid="_x0000_s36866" name="Equation" r:id="rId4" imgW="419040" imgH="228600" progId="Equation.DSMT4">
              <p:embed/>
            </p:oleObj>
          </a:graphicData>
        </a:graphic>
      </p:graphicFrame>
      <p:pic>
        <p:nvPicPr>
          <p:cNvPr id="560136" name="Picture 8" descr="figura 2"/>
          <p:cNvPicPr>
            <a:picLocks noChangeAspect="1" noChangeArrowheads="1"/>
          </p:cNvPicPr>
          <p:nvPr/>
        </p:nvPicPr>
        <p:blipFill>
          <a:blip r:embed="rId5" cstate="print"/>
          <a:srcRect l="11330" t="9525" r="6180" b="5714"/>
          <a:stretch>
            <a:fillRect/>
          </a:stretch>
        </p:blipFill>
        <p:spPr bwMode="auto">
          <a:xfrm>
            <a:off x="1371600" y="3048000"/>
            <a:ext cx="2914650" cy="3238500"/>
          </a:xfrm>
          <a:prstGeom prst="rect">
            <a:avLst/>
          </a:prstGeom>
          <a:noFill/>
          <a:ln w="9525">
            <a:noFill/>
            <a:miter lim="800000"/>
            <a:headEnd/>
            <a:tailEnd/>
          </a:ln>
        </p:spPr>
      </p:pic>
      <p:sp>
        <p:nvSpPr>
          <p:cNvPr id="7" name="Rectangle 2"/>
          <p:cNvSpPr>
            <a:spLocks noGrp="1" noRot="1" noChangeArrowheads="1"/>
          </p:cNvSpPr>
          <p:nvPr>
            <p:ph type="title"/>
          </p:nvPr>
        </p:nvSpPr>
        <p:spPr>
          <a:xfrm>
            <a:off x="179388"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8" name="Text Box 3"/>
          <p:cNvSpPr txBox="1">
            <a:spLocks noChangeArrowheads="1"/>
          </p:cNvSpPr>
          <p:nvPr/>
        </p:nvSpPr>
        <p:spPr bwMode="auto">
          <a:xfrm>
            <a:off x="395536" y="1385888"/>
            <a:ext cx="8136904" cy="523220"/>
          </a:xfrm>
          <a:prstGeom prst="rect">
            <a:avLst/>
          </a:prstGeom>
          <a:noFill/>
          <a:ln w="31750">
            <a:noFill/>
            <a:miter lim="800000"/>
            <a:headEnd/>
            <a:tailEnd/>
          </a:ln>
        </p:spPr>
        <p:txBody>
          <a:bodyPr wrap="square">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Frame with the edge on the internal surface of the wall</a:t>
            </a:r>
            <a:r>
              <a:rPr lang="it-IT" sz="2800" dirty="0" smtClean="0">
                <a:solidFill>
                  <a:schemeClr val="hlink"/>
                </a:solidFill>
              </a:rPr>
              <a:t> </a:t>
            </a:r>
            <a:endParaRPr lang="it-IT" dirty="0">
              <a:solidFill>
                <a:schemeClr val="folHlink"/>
              </a:solidFill>
            </a:endParaRPr>
          </a:p>
        </p:txBody>
      </p:sp>
      <p:sp>
        <p:nvSpPr>
          <p:cNvPr id="9" name="Text Box 11"/>
          <p:cNvSpPr txBox="1">
            <a:spLocks noChangeArrowheads="1"/>
          </p:cNvSpPr>
          <p:nvPr/>
        </p:nvSpPr>
        <p:spPr bwMode="auto">
          <a:xfrm>
            <a:off x="0" y="2348880"/>
            <a:ext cx="5638800" cy="83099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internal thermal insulation interrupted at the jamb</a:t>
            </a:r>
            <a:endParaRPr lang="it-IT" sz="2400" dirty="0">
              <a:solidFill>
                <a:schemeClr val="folHlink"/>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43748" name="Object 4"/>
          <p:cNvGraphicFramePr>
            <a:graphicFrameLocks noChangeAspect="1"/>
          </p:cNvGraphicFramePr>
          <p:nvPr/>
        </p:nvGraphicFramePr>
        <p:xfrm>
          <a:off x="6057900" y="3733800"/>
          <a:ext cx="1652588" cy="901700"/>
        </p:xfrm>
        <a:graphic>
          <a:graphicData uri="http://schemas.openxmlformats.org/presentationml/2006/ole">
            <p:oleObj spid="_x0000_s32770" name="Equation" r:id="rId4" imgW="419040" imgH="228600" progId="Equation.DSMT4">
              <p:embed/>
            </p:oleObj>
          </a:graphicData>
        </a:graphic>
      </p:graphicFrame>
      <p:pic>
        <p:nvPicPr>
          <p:cNvPr id="543758" name="Picture 14" descr="figura 2"/>
          <p:cNvPicPr>
            <a:picLocks noGrp="1" noChangeAspect="1" noChangeArrowheads="1"/>
          </p:cNvPicPr>
          <p:nvPr>
            <p:ph idx="1"/>
          </p:nvPr>
        </p:nvPicPr>
        <p:blipFill>
          <a:blip r:embed="rId5" cstate="print"/>
          <a:srcRect l="12552" t="4463" r="8368" b="4463"/>
          <a:stretch>
            <a:fillRect/>
          </a:stretch>
        </p:blipFill>
        <p:spPr>
          <a:xfrm>
            <a:off x="728663" y="3084513"/>
            <a:ext cx="3005137" cy="3240087"/>
          </a:xfrm>
          <a:noFill/>
        </p:spPr>
      </p:pic>
      <p:sp>
        <p:nvSpPr>
          <p:cNvPr id="7" name="Rectangle 2"/>
          <p:cNvSpPr>
            <a:spLocks noGrp="1" noRot="1" noChangeArrowheads="1"/>
          </p:cNvSpPr>
          <p:nvPr>
            <p:ph type="title"/>
          </p:nvPr>
        </p:nvSpPr>
        <p:spPr>
          <a:xfrm>
            <a:off x="179512"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8" name="Text Box 3"/>
          <p:cNvSpPr txBox="1">
            <a:spLocks noChangeArrowheads="1"/>
          </p:cNvSpPr>
          <p:nvPr/>
        </p:nvSpPr>
        <p:spPr bwMode="auto">
          <a:xfrm>
            <a:off x="323528" y="1340768"/>
            <a:ext cx="8568952" cy="523220"/>
          </a:xfrm>
          <a:prstGeom prst="rect">
            <a:avLst/>
          </a:prstGeom>
          <a:noFill/>
          <a:ln w="31750">
            <a:noFill/>
            <a:miter lim="800000"/>
            <a:headEnd/>
            <a:tailEnd/>
          </a:ln>
        </p:spPr>
        <p:txBody>
          <a:bodyPr wrap="square">
            <a:spAutoFit/>
          </a:bodyPr>
          <a:lstStyle/>
          <a:p>
            <a:pPr marL="385763" indent="-385763">
              <a:spcBef>
                <a:spcPct val="50000"/>
              </a:spcBef>
              <a:buClr>
                <a:schemeClr val="hlink"/>
              </a:buClr>
              <a:tabLst>
                <a:tab pos="0" algn="l"/>
                <a:tab pos="96838" algn="l"/>
                <a:tab pos="193675" algn="l"/>
                <a:tab pos="288925" algn="l"/>
              </a:tabLst>
            </a:pPr>
            <a:r>
              <a:rPr lang="en-US" sz="2800" dirty="0" smtClean="0">
                <a:solidFill>
                  <a:schemeClr val="hlink"/>
                </a:solidFill>
              </a:rPr>
              <a:t>Frame with the edge on the external surface of the wall</a:t>
            </a:r>
            <a:endParaRPr lang="it-IT" sz="2800" dirty="0" smtClean="0">
              <a:solidFill>
                <a:schemeClr val="hlink"/>
              </a:solidFill>
            </a:endParaRPr>
          </a:p>
        </p:txBody>
      </p:sp>
      <p:sp>
        <p:nvSpPr>
          <p:cNvPr id="9" name="Text Box 11"/>
          <p:cNvSpPr txBox="1">
            <a:spLocks noChangeArrowheads="1"/>
          </p:cNvSpPr>
          <p:nvPr/>
        </p:nvSpPr>
        <p:spPr bwMode="auto">
          <a:xfrm>
            <a:off x="0" y="2348880"/>
            <a:ext cx="5638800" cy="83099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external thermal insulation interrupted at the jamb</a:t>
            </a:r>
            <a:endParaRPr lang="it-IT" sz="2400" dirty="0">
              <a:solidFill>
                <a:schemeClr val="folHlink"/>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53987" name="Object 3"/>
          <p:cNvGraphicFramePr>
            <a:graphicFrameLocks noChangeAspect="1"/>
          </p:cNvGraphicFramePr>
          <p:nvPr/>
        </p:nvGraphicFramePr>
        <p:xfrm>
          <a:off x="6057900" y="3733800"/>
          <a:ext cx="1652588" cy="901700"/>
        </p:xfrm>
        <a:graphic>
          <a:graphicData uri="http://schemas.openxmlformats.org/presentationml/2006/ole">
            <p:oleObj spid="_x0000_s33794" name="Equation" r:id="rId4" imgW="419040" imgH="228600" progId="Equation.DSMT4">
              <p:embed/>
            </p:oleObj>
          </a:graphicData>
        </a:graphic>
      </p:graphicFrame>
      <p:pic>
        <p:nvPicPr>
          <p:cNvPr id="553992" name="Picture 8" descr="figura 2"/>
          <p:cNvPicPr>
            <a:picLocks noGrp="1" noChangeAspect="1" noChangeArrowheads="1"/>
          </p:cNvPicPr>
          <p:nvPr>
            <p:ph idx="1"/>
          </p:nvPr>
        </p:nvPicPr>
        <p:blipFill>
          <a:blip r:embed="rId5" cstate="print"/>
          <a:srcRect l="12024" t="2090" r="2475" b="5923"/>
          <a:stretch>
            <a:fillRect/>
          </a:stretch>
        </p:blipFill>
        <p:spPr>
          <a:xfrm>
            <a:off x="1076325" y="3087688"/>
            <a:ext cx="2962275" cy="3236912"/>
          </a:xfrm>
        </p:spPr>
      </p:pic>
      <p:sp>
        <p:nvSpPr>
          <p:cNvPr id="7" name="Text Box 13"/>
          <p:cNvSpPr txBox="1">
            <a:spLocks noChangeArrowheads="1"/>
          </p:cNvSpPr>
          <p:nvPr/>
        </p:nvSpPr>
        <p:spPr bwMode="auto">
          <a:xfrm>
            <a:off x="76200" y="2309971"/>
            <a:ext cx="4572000" cy="83099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external thermal insulation that covers the jamb</a:t>
            </a:r>
            <a:endParaRPr lang="it-IT" sz="2400" dirty="0">
              <a:solidFill>
                <a:schemeClr val="folHlink"/>
              </a:solidFill>
            </a:endParaRPr>
          </a:p>
        </p:txBody>
      </p:sp>
      <p:sp>
        <p:nvSpPr>
          <p:cNvPr id="8" name="Rectangle 2"/>
          <p:cNvSpPr>
            <a:spLocks noGrp="1" noRot="1" noChangeArrowheads="1"/>
          </p:cNvSpPr>
          <p:nvPr>
            <p:ph type="title"/>
          </p:nvPr>
        </p:nvSpPr>
        <p:spPr>
          <a:xfrm>
            <a:off x="179512"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9" name="Text Box 3"/>
          <p:cNvSpPr txBox="1">
            <a:spLocks noChangeArrowheads="1"/>
          </p:cNvSpPr>
          <p:nvPr/>
        </p:nvSpPr>
        <p:spPr bwMode="auto">
          <a:xfrm>
            <a:off x="323528" y="1340768"/>
            <a:ext cx="8568952" cy="523220"/>
          </a:xfrm>
          <a:prstGeom prst="rect">
            <a:avLst/>
          </a:prstGeom>
          <a:noFill/>
          <a:ln w="31750">
            <a:noFill/>
            <a:miter lim="800000"/>
            <a:headEnd/>
            <a:tailEnd/>
          </a:ln>
        </p:spPr>
        <p:txBody>
          <a:bodyPr wrap="square">
            <a:spAutoFit/>
          </a:bodyPr>
          <a:lstStyle/>
          <a:p>
            <a:pPr marL="385763" indent="-385763">
              <a:spcBef>
                <a:spcPct val="50000"/>
              </a:spcBef>
              <a:buClr>
                <a:schemeClr val="hlink"/>
              </a:buClr>
              <a:tabLst>
                <a:tab pos="0" algn="l"/>
                <a:tab pos="96838" algn="l"/>
                <a:tab pos="193675" algn="l"/>
                <a:tab pos="288925" algn="l"/>
              </a:tabLst>
            </a:pPr>
            <a:r>
              <a:rPr lang="en-US" sz="2800" dirty="0" smtClean="0">
                <a:solidFill>
                  <a:schemeClr val="hlink"/>
                </a:solidFill>
              </a:rPr>
              <a:t>Frame with the edge on the external surface of the wall</a:t>
            </a:r>
            <a:endParaRPr lang="it-IT" sz="2800" dirty="0" smtClean="0">
              <a:solidFill>
                <a:schemeClr val="hlink"/>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066800"/>
            <a:ext cx="8534400" cy="830997"/>
          </a:xfrm>
          <a:prstGeom prst="rect">
            <a:avLst/>
          </a:prstGeom>
          <a:noFill/>
          <a:ln w="31750">
            <a:noFill/>
            <a:miter lim="800000"/>
            <a:headEnd/>
            <a:tailEnd/>
          </a:ln>
        </p:spPr>
        <p:txBody>
          <a:bodyPr>
            <a:spAutoFit/>
          </a:bodyPr>
          <a:lstStyle/>
          <a:p>
            <a:pPr>
              <a:spcBef>
                <a:spcPct val="50000"/>
              </a:spcBef>
            </a:pPr>
            <a:r>
              <a:rPr lang="en-US" sz="2400" b="1" dirty="0" smtClean="0">
                <a:solidFill>
                  <a:schemeClr val="folHlink"/>
                </a:solidFill>
                <a:latin typeface="Arial" pitchFamily="34" charset="0"/>
                <a:cs typeface="Arial" pitchFamily="34" charset="0"/>
              </a:rPr>
              <a:t>Along the edges of the walls there are areas in which the hypothesis of one-dimensional flow is no longer satisfied</a:t>
            </a:r>
            <a:endParaRPr lang="en-US" sz="2400" b="1" dirty="0">
              <a:solidFill>
                <a:schemeClr val="folHlink"/>
              </a:solidFill>
              <a:latin typeface="Arial" pitchFamily="34" charset="0"/>
              <a:cs typeface="Arial" pitchFamily="34" charset="0"/>
            </a:endParaRPr>
          </a:p>
        </p:txBody>
      </p:sp>
      <p:sp>
        <p:nvSpPr>
          <p:cNvPr id="3" name="Text Box 3"/>
          <p:cNvSpPr txBox="1">
            <a:spLocks noChangeArrowheads="1"/>
          </p:cNvSpPr>
          <p:nvPr/>
        </p:nvSpPr>
        <p:spPr bwMode="auto">
          <a:xfrm>
            <a:off x="2663825" y="25447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 name="Text Box 4"/>
          <p:cNvSpPr txBox="1">
            <a:spLocks noChangeArrowheads="1"/>
          </p:cNvSpPr>
          <p:nvPr/>
        </p:nvSpPr>
        <p:spPr bwMode="auto">
          <a:xfrm>
            <a:off x="304800" y="3124200"/>
            <a:ext cx="8534400" cy="523220"/>
          </a:xfrm>
          <a:prstGeom prst="rect">
            <a:avLst/>
          </a:prstGeom>
          <a:noFill/>
          <a:ln w="31750">
            <a:noFill/>
            <a:miter lim="800000"/>
            <a:headEnd/>
            <a:tailEnd/>
          </a:ln>
        </p:spPr>
        <p:txBody>
          <a:bodyPr>
            <a:spAutoFit/>
          </a:bodyPr>
          <a:lstStyle/>
          <a:p>
            <a:pPr>
              <a:spcBef>
                <a:spcPct val="50000"/>
              </a:spcBef>
            </a:pPr>
            <a:r>
              <a:rPr lang="it-IT" sz="2800" dirty="0">
                <a:solidFill>
                  <a:schemeClr val="folHlink"/>
                </a:solidFill>
              </a:rPr>
              <a:t> </a:t>
            </a:r>
            <a:r>
              <a:rPr lang="en-US" sz="2400" b="1" dirty="0" smtClean="0">
                <a:solidFill>
                  <a:schemeClr val="folHlink"/>
                </a:solidFill>
                <a:latin typeface="Arial" pitchFamily="34" charset="0"/>
                <a:cs typeface="Arial" pitchFamily="34" charset="0"/>
              </a:rPr>
              <a:t>This is due to the couplings with the other walls or slabs</a:t>
            </a:r>
            <a:endParaRPr lang="en-US" sz="2400" b="1" dirty="0">
              <a:solidFill>
                <a:schemeClr val="folHlink"/>
              </a:solidFill>
              <a:latin typeface="Arial" pitchFamily="34" charset="0"/>
              <a:cs typeface="Arial" pitchFamily="34" charset="0"/>
            </a:endParaRPr>
          </a:p>
        </p:txBody>
      </p:sp>
      <p:sp>
        <p:nvSpPr>
          <p:cNvPr id="5" name="Text Box 5"/>
          <p:cNvSpPr txBox="1">
            <a:spLocks noChangeArrowheads="1"/>
          </p:cNvSpPr>
          <p:nvPr/>
        </p:nvSpPr>
        <p:spPr bwMode="auto">
          <a:xfrm>
            <a:off x="2667000" y="4343400"/>
            <a:ext cx="3816350" cy="579438"/>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6" name="Text Box 6"/>
          <p:cNvSpPr txBox="1">
            <a:spLocks noChangeArrowheads="1"/>
          </p:cNvSpPr>
          <p:nvPr/>
        </p:nvSpPr>
        <p:spPr bwMode="auto">
          <a:xfrm>
            <a:off x="304800" y="5029200"/>
            <a:ext cx="8659688" cy="892552"/>
          </a:xfrm>
          <a:prstGeom prst="rect">
            <a:avLst/>
          </a:prstGeom>
          <a:noFill/>
          <a:ln w="31750">
            <a:noFill/>
            <a:miter lim="800000"/>
            <a:headEnd/>
            <a:tailEnd/>
          </a:ln>
        </p:spPr>
        <p:txBody>
          <a:bodyPr wrap="square">
            <a:spAutoFit/>
          </a:bodyPr>
          <a:lstStyle/>
          <a:p>
            <a:pPr>
              <a:spcBef>
                <a:spcPct val="50000"/>
              </a:spcBef>
            </a:pPr>
            <a:r>
              <a:rPr lang="it-IT" sz="2800" dirty="0">
                <a:solidFill>
                  <a:schemeClr val="folHlink"/>
                </a:solidFill>
              </a:rPr>
              <a:t> </a:t>
            </a:r>
            <a:r>
              <a:rPr lang="en-US" sz="2400" b="1" dirty="0" smtClean="0">
                <a:solidFill>
                  <a:schemeClr val="folHlink"/>
                </a:solidFill>
                <a:latin typeface="Arial" pitchFamily="34" charset="0"/>
                <a:cs typeface="Arial" pitchFamily="34" charset="0"/>
              </a:rPr>
              <a:t>Both for the different thermal conductivity of the structures and for the particular geometry of the wall area</a:t>
            </a:r>
            <a:endParaRPr lang="en-US" sz="2400" b="1" dirty="0">
              <a:solidFill>
                <a:schemeClr val="folHlin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56035" name="Object 3"/>
          <p:cNvGraphicFramePr>
            <a:graphicFrameLocks noChangeAspect="1"/>
          </p:cNvGraphicFramePr>
          <p:nvPr/>
        </p:nvGraphicFramePr>
        <p:xfrm>
          <a:off x="5334000" y="2892425"/>
          <a:ext cx="2673350" cy="1258888"/>
        </p:xfrm>
        <a:graphic>
          <a:graphicData uri="http://schemas.openxmlformats.org/presentationml/2006/ole">
            <p:oleObj spid="_x0000_s34818" name="Equation" r:id="rId4" imgW="914400" imgH="431640" progId="Equation.DSMT4">
              <p:embed/>
            </p:oleObj>
          </a:graphicData>
        </a:graphic>
      </p:graphicFrame>
      <p:sp>
        <p:nvSpPr>
          <p:cNvPr id="556036" name="Oval 4"/>
          <p:cNvSpPr>
            <a:spLocks noChangeArrowheads="1"/>
          </p:cNvSpPr>
          <p:nvPr/>
        </p:nvSpPr>
        <p:spPr bwMode="auto">
          <a:xfrm>
            <a:off x="7239000" y="3008313"/>
            <a:ext cx="360363" cy="360362"/>
          </a:xfrm>
          <a:prstGeom prst="ellipse">
            <a:avLst/>
          </a:prstGeom>
          <a:noFill/>
          <a:ln w="31750">
            <a:solidFill>
              <a:srgbClr val="FF3300"/>
            </a:solidFill>
            <a:round/>
            <a:headEnd/>
            <a:tailEnd/>
          </a:ln>
        </p:spPr>
        <p:txBody>
          <a:bodyPr wrap="none" anchor="ctr"/>
          <a:lstStyle/>
          <a:p>
            <a:endParaRPr lang="it-IT"/>
          </a:p>
        </p:txBody>
      </p:sp>
      <p:sp>
        <p:nvSpPr>
          <p:cNvPr id="556037" name="Line 5"/>
          <p:cNvSpPr>
            <a:spLocks noChangeShapeType="1"/>
          </p:cNvSpPr>
          <p:nvPr/>
        </p:nvSpPr>
        <p:spPr bwMode="auto">
          <a:xfrm flipV="1">
            <a:off x="7391400" y="2438400"/>
            <a:ext cx="0" cy="569913"/>
          </a:xfrm>
          <a:prstGeom prst="line">
            <a:avLst/>
          </a:prstGeom>
          <a:noFill/>
          <a:ln w="31750">
            <a:solidFill>
              <a:schemeClr val="hlink"/>
            </a:solidFill>
            <a:round/>
            <a:headEnd/>
            <a:tailEnd type="triangle" w="med" len="med"/>
          </a:ln>
        </p:spPr>
        <p:txBody>
          <a:bodyPr wrap="none" anchor="ctr"/>
          <a:lstStyle/>
          <a:p>
            <a:endParaRPr lang="it-IT"/>
          </a:p>
        </p:txBody>
      </p:sp>
      <p:sp>
        <p:nvSpPr>
          <p:cNvPr id="556039" name="Oval 7"/>
          <p:cNvSpPr>
            <a:spLocks noChangeArrowheads="1"/>
          </p:cNvSpPr>
          <p:nvPr/>
        </p:nvSpPr>
        <p:spPr bwMode="auto">
          <a:xfrm>
            <a:off x="7315200" y="3465513"/>
            <a:ext cx="647700" cy="647700"/>
          </a:xfrm>
          <a:prstGeom prst="ellipse">
            <a:avLst/>
          </a:prstGeom>
          <a:noFill/>
          <a:ln w="31750">
            <a:solidFill>
              <a:srgbClr val="FF3300"/>
            </a:solidFill>
            <a:round/>
            <a:headEnd/>
            <a:tailEnd/>
          </a:ln>
        </p:spPr>
        <p:txBody>
          <a:bodyPr wrap="none" anchor="ctr"/>
          <a:lstStyle/>
          <a:p>
            <a:endParaRPr lang="it-IT"/>
          </a:p>
        </p:txBody>
      </p:sp>
      <p:sp>
        <p:nvSpPr>
          <p:cNvPr id="556040" name="Line 8"/>
          <p:cNvSpPr>
            <a:spLocks noChangeShapeType="1"/>
          </p:cNvSpPr>
          <p:nvPr/>
        </p:nvSpPr>
        <p:spPr bwMode="auto">
          <a:xfrm flipV="1">
            <a:off x="7620000" y="4151313"/>
            <a:ext cx="0" cy="457200"/>
          </a:xfrm>
          <a:prstGeom prst="line">
            <a:avLst/>
          </a:prstGeom>
          <a:noFill/>
          <a:ln w="31750">
            <a:solidFill>
              <a:schemeClr val="hlink"/>
            </a:solidFill>
            <a:round/>
            <a:headEnd type="triangle" w="med" len="med"/>
            <a:tailEnd/>
          </a:ln>
        </p:spPr>
        <p:txBody>
          <a:bodyPr wrap="none" anchor="ctr"/>
          <a:lstStyle/>
          <a:p>
            <a:endParaRPr lang="it-IT"/>
          </a:p>
        </p:txBody>
      </p:sp>
      <p:pic>
        <p:nvPicPr>
          <p:cNvPr id="556046" name="Picture 14" descr="figura 2"/>
          <p:cNvPicPr>
            <a:picLocks noGrp="1" noChangeAspect="1" noChangeArrowheads="1"/>
          </p:cNvPicPr>
          <p:nvPr>
            <p:ph idx="1"/>
          </p:nvPr>
        </p:nvPicPr>
        <p:blipFill>
          <a:blip r:embed="rId5" cstate="print"/>
          <a:srcRect l="4883" t="11110" r="8835" b="9831"/>
          <a:stretch>
            <a:fillRect/>
          </a:stretch>
        </p:blipFill>
        <p:spPr>
          <a:xfrm>
            <a:off x="182563" y="3124200"/>
            <a:ext cx="4160837" cy="3048000"/>
          </a:xfrm>
        </p:spPr>
      </p:pic>
      <p:sp>
        <p:nvSpPr>
          <p:cNvPr id="15" name="Text Box 11"/>
          <p:cNvSpPr txBox="1">
            <a:spLocks noChangeArrowheads="1"/>
          </p:cNvSpPr>
          <p:nvPr/>
        </p:nvSpPr>
        <p:spPr bwMode="auto">
          <a:xfrm>
            <a:off x="0" y="2348880"/>
            <a:ext cx="5638800" cy="83099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internal thermal insulation interrupted at the jamb</a:t>
            </a:r>
            <a:endParaRPr lang="it-IT" sz="2400" dirty="0">
              <a:solidFill>
                <a:schemeClr val="folHlink"/>
              </a:solidFill>
            </a:endParaRPr>
          </a:p>
        </p:txBody>
      </p:sp>
      <p:sp>
        <p:nvSpPr>
          <p:cNvPr id="16" name="Rectangle 2"/>
          <p:cNvSpPr>
            <a:spLocks noGrp="1" noRot="1" noChangeArrowheads="1"/>
          </p:cNvSpPr>
          <p:nvPr>
            <p:ph type="title"/>
          </p:nvPr>
        </p:nvSpPr>
        <p:spPr>
          <a:xfrm>
            <a:off x="179512"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17" name="Text Box 3"/>
          <p:cNvSpPr txBox="1">
            <a:spLocks noChangeArrowheads="1"/>
          </p:cNvSpPr>
          <p:nvPr/>
        </p:nvSpPr>
        <p:spPr bwMode="auto">
          <a:xfrm>
            <a:off x="323528" y="1340768"/>
            <a:ext cx="8568952" cy="523220"/>
          </a:xfrm>
          <a:prstGeom prst="rect">
            <a:avLst/>
          </a:prstGeom>
          <a:noFill/>
          <a:ln w="31750">
            <a:noFill/>
            <a:miter lim="800000"/>
            <a:headEnd/>
            <a:tailEnd/>
          </a:ln>
        </p:spPr>
        <p:txBody>
          <a:bodyPr wrap="square">
            <a:spAutoFit/>
          </a:bodyPr>
          <a:lstStyle/>
          <a:p>
            <a:pPr marL="385763" indent="-385763">
              <a:spcBef>
                <a:spcPct val="50000"/>
              </a:spcBef>
              <a:buClr>
                <a:schemeClr val="hlink"/>
              </a:buClr>
              <a:tabLst>
                <a:tab pos="0" algn="l"/>
                <a:tab pos="96838" algn="l"/>
                <a:tab pos="193675" algn="l"/>
                <a:tab pos="288925" algn="l"/>
              </a:tabLst>
            </a:pPr>
            <a:r>
              <a:rPr lang="en-US" sz="2800" dirty="0" smtClean="0">
                <a:solidFill>
                  <a:schemeClr val="hlink"/>
                </a:solidFill>
              </a:rPr>
              <a:t>Frame with the edge on the external surface of the wall</a:t>
            </a:r>
            <a:endParaRPr lang="it-IT" sz="2800" dirty="0" smtClean="0">
              <a:solidFill>
                <a:schemeClr val="hlink"/>
              </a:solidFill>
            </a:endParaRPr>
          </a:p>
        </p:txBody>
      </p:sp>
      <p:sp>
        <p:nvSpPr>
          <p:cNvPr id="18" name="Text Box 10"/>
          <p:cNvSpPr txBox="1">
            <a:spLocks noChangeArrowheads="1"/>
          </p:cNvSpPr>
          <p:nvPr/>
        </p:nvSpPr>
        <p:spPr bwMode="auto">
          <a:xfrm>
            <a:off x="4495800" y="4572000"/>
            <a:ext cx="4678363" cy="1449288"/>
          </a:xfrm>
          <a:prstGeom prst="rect">
            <a:avLst/>
          </a:prstGeom>
          <a:noFill/>
          <a:ln w="31750">
            <a:noFill/>
            <a:miter lim="800000"/>
            <a:headEnd/>
            <a:tailEnd/>
          </a:ln>
        </p:spPr>
        <p:txBody>
          <a:bodyPr/>
          <a:lstStyle/>
          <a:p>
            <a:r>
              <a:rPr lang="en-US" sz="2400" dirty="0" smtClean="0">
                <a:solidFill>
                  <a:schemeClr val="folHlink"/>
                </a:solidFill>
              </a:rPr>
              <a:t>thermal resistance of the inner wall without insulation excluding the external superficial thermal resistance</a:t>
            </a:r>
            <a:endParaRPr lang="it-IT" sz="2400" dirty="0"/>
          </a:p>
        </p:txBody>
      </p:sp>
      <p:sp>
        <p:nvSpPr>
          <p:cNvPr id="19" name="Text Box 8"/>
          <p:cNvSpPr txBox="1">
            <a:spLocks noChangeArrowheads="1"/>
          </p:cNvSpPr>
          <p:nvPr/>
        </p:nvSpPr>
        <p:spPr bwMode="auto">
          <a:xfrm>
            <a:off x="6253541" y="2060848"/>
            <a:ext cx="1918859" cy="461665"/>
          </a:xfrm>
          <a:prstGeom prst="rect">
            <a:avLst/>
          </a:prstGeom>
          <a:noFill/>
          <a:ln w="31750">
            <a:noFill/>
            <a:miter lim="800000"/>
            <a:headEnd/>
            <a:tailEnd/>
          </a:ln>
        </p:spPr>
        <p:txBody>
          <a:bodyPr wrap="none">
            <a:spAutoFit/>
          </a:bodyPr>
          <a:lstStyle/>
          <a:p>
            <a:r>
              <a:rPr lang="en-US" sz="2400" dirty="0" smtClean="0">
                <a:solidFill>
                  <a:schemeClr val="folHlink"/>
                </a:solidFill>
              </a:rPr>
              <a:t>wall thickness</a:t>
            </a:r>
            <a:endParaRPr lang="en-US" sz="24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58083" name="Object 3"/>
          <p:cNvGraphicFramePr>
            <a:graphicFrameLocks noChangeAspect="1"/>
          </p:cNvGraphicFramePr>
          <p:nvPr/>
        </p:nvGraphicFramePr>
        <p:xfrm>
          <a:off x="5715000" y="3581400"/>
          <a:ext cx="2043113" cy="668338"/>
        </p:xfrm>
        <a:graphic>
          <a:graphicData uri="http://schemas.openxmlformats.org/presentationml/2006/ole">
            <p:oleObj spid="_x0000_s35842" name="Equation" r:id="rId4" imgW="698400" imgH="228600" progId="Equation.DSMT4">
              <p:embed/>
            </p:oleObj>
          </a:graphicData>
        </a:graphic>
      </p:graphicFrame>
      <p:sp>
        <p:nvSpPr>
          <p:cNvPr id="558084" name="Oval 4"/>
          <p:cNvSpPr>
            <a:spLocks noChangeArrowheads="1"/>
          </p:cNvSpPr>
          <p:nvPr/>
        </p:nvSpPr>
        <p:spPr bwMode="auto">
          <a:xfrm>
            <a:off x="7232650" y="3651250"/>
            <a:ext cx="539750" cy="539750"/>
          </a:xfrm>
          <a:prstGeom prst="ellipse">
            <a:avLst/>
          </a:prstGeom>
          <a:noFill/>
          <a:ln w="31750">
            <a:solidFill>
              <a:srgbClr val="FF3300"/>
            </a:solidFill>
            <a:round/>
            <a:headEnd/>
            <a:tailEnd/>
          </a:ln>
        </p:spPr>
        <p:txBody>
          <a:bodyPr wrap="none" anchor="ctr"/>
          <a:lstStyle/>
          <a:p>
            <a:endParaRPr lang="it-IT"/>
          </a:p>
        </p:txBody>
      </p:sp>
      <p:sp>
        <p:nvSpPr>
          <p:cNvPr id="558085" name="Line 5"/>
          <p:cNvSpPr>
            <a:spLocks noChangeShapeType="1"/>
          </p:cNvSpPr>
          <p:nvPr/>
        </p:nvSpPr>
        <p:spPr bwMode="auto">
          <a:xfrm flipV="1">
            <a:off x="7543800" y="4191000"/>
            <a:ext cx="0" cy="990600"/>
          </a:xfrm>
          <a:prstGeom prst="line">
            <a:avLst/>
          </a:prstGeom>
          <a:noFill/>
          <a:ln w="31750">
            <a:solidFill>
              <a:schemeClr val="hlink"/>
            </a:solidFill>
            <a:round/>
            <a:headEnd type="triangle" w="med" len="med"/>
            <a:tailEnd/>
          </a:ln>
        </p:spPr>
        <p:txBody>
          <a:bodyPr wrap="none" anchor="ctr"/>
          <a:lstStyle/>
          <a:p>
            <a:endParaRPr lang="it-IT"/>
          </a:p>
        </p:txBody>
      </p:sp>
      <p:pic>
        <p:nvPicPr>
          <p:cNvPr id="558091" name="Picture 11" descr="figura 2"/>
          <p:cNvPicPr>
            <a:picLocks noGrp="1" noChangeAspect="1" noChangeArrowheads="1"/>
          </p:cNvPicPr>
          <p:nvPr>
            <p:ph idx="1"/>
          </p:nvPr>
        </p:nvPicPr>
        <p:blipFill>
          <a:blip r:embed="rId5" cstate="print"/>
          <a:srcRect l="2841" t="3969" r="5602" b="2028"/>
          <a:stretch>
            <a:fillRect/>
          </a:stretch>
        </p:blipFill>
        <p:spPr>
          <a:xfrm>
            <a:off x="738188" y="3048000"/>
            <a:ext cx="3529012" cy="3384550"/>
          </a:xfrm>
        </p:spPr>
      </p:pic>
      <p:sp>
        <p:nvSpPr>
          <p:cNvPr id="10" name="Rectangle 2"/>
          <p:cNvSpPr>
            <a:spLocks noGrp="1" noRot="1" noChangeArrowheads="1"/>
          </p:cNvSpPr>
          <p:nvPr>
            <p:ph type="title"/>
          </p:nvPr>
        </p:nvSpPr>
        <p:spPr>
          <a:xfrm>
            <a:off x="179512" y="404664"/>
            <a:ext cx="8785225" cy="792162"/>
          </a:xfrm>
        </p:spPr>
        <p:txBody>
          <a:bodyPr>
            <a:normAutofit fontScale="90000"/>
          </a:bodyPr>
          <a:lstStyle/>
          <a:p>
            <a:pPr>
              <a:defRPr/>
            </a:pPr>
            <a:r>
              <a:rPr lang="en-US" sz="3600" dirty="0" smtClean="0">
                <a:solidFill>
                  <a:schemeClr val="hlink"/>
                </a:solidFill>
                <a:latin typeface="Arial" charset="0"/>
              </a:rPr>
              <a:t>Junction between the wall and the window frame</a:t>
            </a:r>
            <a:endParaRPr lang="it-IT" sz="3600" dirty="0" smtClean="0">
              <a:solidFill>
                <a:schemeClr val="hlink"/>
              </a:solidFill>
              <a:latin typeface="Arial" charset="0"/>
            </a:endParaRPr>
          </a:p>
        </p:txBody>
      </p:sp>
      <p:sp>
        <p:nvSpPr>
          <p:cNvPr id="11" name="Text Box 3"/>
          <p:cNvSpPr txBox="1">
            <a:spLocks noChangeArrowheads="1"/>
          </p:cNvSpPr>
          <p:nvPr/>
        </p:nvSpPr>
        <p:spPr bwMode="auto">
          <a:xfrm>
            <a:off x="323528" y="1340768"/>
            <a:ext cx="8568952" cy="523220"/>
          </a:xfrm>
          <a:prstGeom prst="rect">
            <a:avLst/>
          </a:prstGeom>
          <a:noFill/>
          <a:ln w="31750">
            <a:noFill/>
            <a:miter lim="800000"/>
            <a:headEnd/>
            <a:tailEnd/>
          </a:ln>
        </p:spPr>
        <p:txBody>
          <a:bodyPr wrap="square">
            <a:spAutoFit/>
          </a:bodyPr>
          <a:lstStyle/>
          <a:p>
            <a:pPr marL="385763" indent="-385763">
              <a:spcBef>
                <a:spcPct val="50000"/>
              </a:spcBef>
              <a:buClr>
                <a:schemeClr val="hlink"/>
              </a:buClr>
              <a:tabLst>
                <a:tab pos="0" algn="l"/>
                <a:tab pos="96838" algn="l"/>
                <a:tab pos="193675" algn="l"/>
                <a:tab pos="288925" algn="l"/>
              </a:tabLst>
            </a:pPr>
            <a:r>
              <a:rPr lang="en-US" sz="2800" dirty="0" smtClean="0">
                <a:solidFill>
                  <a:schemeClr val="hlink"/>
                </a:solidFill>
              </a:rPr>
              <a:t>Frame with the edge on the external surface of the wall</a:t>
            </a:r>
            <a:endParaRPr lang="it-IT" sz="2800" dirty="0" smtClean="0">
              <a:solidFill>
                <a:schemeClr val="hlink"/>
              </a:solidFill>
            </a:endParaRPr>
          </a:p>
        </p:txBody>
      </p:sp>
      <p:sp>
        <p:nvSpPr>
          <p:cNvPr id="12" name="Text Box 13"/>
          <p:cNvSpPr txBox="1">
            <a:spLocks noChangeArrowheads="1"/>
          </p:cNvSpPr>
          <p:nvPr/>
        </p:nvSpPr>
        <p:spPr bwMode="auto">
          <a:xfrm>
            <a:off x="76200" y="2309971"/>
            <a:ext cx="4572000" cy="830997"/>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external thermal insulation that covers the jamb</a:t>
            </a:r>
            <a:endParaRPr lang="it-IT" sz="2400" dirty="0">
              <a:solidFill>
                <a:schemeClr val="folHlink"/>
              </a:solidFill>
            </a:endParaRPr>
          </a:p>
        </p:txBody>
      </p:sp>
      <p:sp>
        <p:nvSpPr>
          <p:cNvPr id="13" name="Text Box 10"/>
          <p:cNvSpPr txBox="1">
            <a:spLocks noChangeArrowheads="1"/>
          </p:cNvSpPr>
          <p:nvPr/>
        </p:nvSpPr>
        <p:spPr bwMode="auto">
          <a:xfrm>
            <a:off x="4694238" y="5257800"/>
            <a:ext cx="4297362" cy="475456"/>
          </a:xfrm>
          <a:prstGeom prst="rect">
            <a:avLst/>
          </a:prstGeom>
          <a:noFill/>
          <a:ln w="31750">
            <a:noFill/>
            <a:miter lim="800000"/>
            <a:headEnd/>
            <a:tailEnd/>
          </a:ln>
        </p:spPr>
        <p:txBody>
          <a:bodyPr/>
          <a:lstStyle/>
          <a:p>
            <a:pPr algn="ctr"/>
            <a:r>
              <a:rPr lang="en-US" sz="2400" dirty="0" smtClean="0">
                <a:solidFill>
                  <a:schemeClr val="folHlink"/>
                </a:solidFill>
              </a:rPr>
              <a:t>unitary transmittance of the wall</a:t>
            </a:r>
            <a:endParaRPr lang="it-IT" sz="2400" dirty="0">
              <a:solidFill>
                <a:schemeClr val="folHlink"/>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Rot="1" noChangeArrowheads="1"/>
          </p:cNvSpPr>
          <p:nvPr>
            <p:ph type="title"/>
          </p:nvPr>
        </p:nvSpPr>
        <p:spPr>
          <a:xfrm>
            <a:off x="179388" y="620713"/>
            <a:ext cx="8785225" cy="792162"/>
          </a:xfrm>
        </p:spPr>
        <p:txBody>
          <a:bodyPr/>
          <a:lstStyle/>
          <a:p>
            <a:pPr>
              <a:defRPr/>
            </a:pPr>
            <a:r>
              <a:rPr lang="en-US" sz="3600" dirty="0" smtClean="0">
                <a:solidFill>
                  <a:schemeClr val="hlink"/>
                </a:solidFill>
                <a:latin typeface="Arial" charset="0"/>
              </a:rPr>
              <a:t>Edge constituted by two external walls</a:t>
            </a:r>
            <a:endParaRPr lang="it-IT" sz="3600" dirty="0" smtClean="0">
              <a:solidFill>
                <a:schemeClr val="hlink"/>
              </a:solidFill>
              <a:latin typeface="Arial" charset="0"/>
            </a:endParaRPr>
          </a:p>
        </p:txBody>
      </p:sp>
      <p:sp>
        <p:nvSpPr>
          <p:cNvPr id="545795" name="Text Box 3"/>
          <p:cNvSpPr txBox="1">
            <a:spLocks noChangeArrowheads="1"/>
          </p:cNvSpPr>
          <p:nvPr/>
        </p:nvSpPr>
        <p:spPr bwMode="auto">
          <a:xfrm>
            <a:off x="1219200" y="1385888"/>
            <a:ext cx="6705600" cy="519112"/>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Identical walls</a:t>
            </a:r>
            <a:endParaRPr lang="en-US" dirty="0">
              <a:solidFill>
                <a:schemeClr val="folHlink"/>
              </a:solidFill>
            </a:endParaRPr>
          </a:p>
        </p:txBody>
      </p:sp>
      <p:graphicFrame>
        <p:nvGraphicFramePr>
          <p:cNvPr id="545796" name="Object 4"/>
          <p:cNvGraphicFramePr>
            <a:graphicFrameLocks noChangeAspect="1"/>
          </p:cNvGraphicFramePr>
          <p:nvPr/>
        </p:nvGraphicFramePr>
        <p:xfrm>
          <a:off x="5630863" y="3733800"/>
          <a:ext cx="2079625" cy="668338"/>
        </p:xfrm>
        <a:graphic>
          <a:graphicData uri="http://schemas.openxmlformats.org/presentationml/2006/ole">
            <p:oleObj spid="_x0000_s38914" name="Equation" r:id="rId4" imgW="711000" imgH="228600" progId="Equation.DSMT4">
              <p:embed/>
            </p:oleObj>
          </a:graphicData>
        </a:graphic>
      </p:graphicFrame>
      <p:sp>
        <p:nvSpPr>
          <p:cNvPr id="545797" name="Oval 5"/>
          <p:cNvSpPr>
            <a:spLocks noChangeArrowheads="1"/>
          </p:cNvSpPr>
          <p:nvPr/>
        </p:nvSpPr>
        <p:spPr bwMode="auto">
          <a:xfrm>
            <a:off x="7391400" y="3886200"/>
            <a:ext cx="323850" cy="323850"/>
          </a:xfrm>
          <a:prstGeom prst="ellipse">
            <a:avLst/>
          </a:prstGeom>
          <a:noFill/>
          <a:ln w="31750">
            <a:solidFill>
              <a:srgbClr val="FF3300"/>
            </a:solidFill>
            <a:round/>
            <a:headEnd/>
            <a:tailEnd/>
          </a:ln>
        </p:spPr>
        <p:txBody>
          <a:bodyPr wrap="none" anchor="ctr"/>
          <a:lstStyle/>
          <a:p>
            <a:endParaRPr lang="it-IT"/>
          </a:p>
        </p:txBody>
      </p:sp>
      <p:sp>
        <p:nvSpPr>
          <p:cNvPr id="545798" name="Line 6"/>
          <p:cNvSpPr>
            <a:spLocks noChangeShapeType="1"/>
          </p:cNvSpPr>
          <p:nvPr/>
        </p:nvSpPr>
        <p:spPr bwMode="auto">
          <a:xfrm flipV="1">
            <a:off x="7620000" y="2819400"/>
            <a:ext cx="0" cy="1066800"/>
          </a:xfrm>
          <a:prstGeom prst="line">
            <a:avLst/>
          </a:prstGeom>
          <a:noFill/>
          <a:ln w="31750">
            <a:solidFill>
              <a:schemeClr val="hlink"/>
            </a:solidFill>
            <a:round/>
            <a:headEnd/>
            <a:tailEnd type="triangle" w="med" len="med"/>
          </a:ln>
        </p:spPr>
        <p:txBody>
          <a:bodyPr wrap="none" anchor="ctr"/>
          <a:lstStyle/>
          <a:p>
            <a:endParaRPr lang="it-IT"/>
          </a:p>
        </p:txBody>
      </p:sp>
      <p:sp>
        <p:nvSpPr>
          <p:cNvPr id="545800" name="Oval 8"/>
          <p:cNvSpPr>
            <a:spLocks noChangeArrowheads="1"/>
          </p:cNvSpPr>
          <p:nvPr/>
        </p:nvSpPr>
        <p:spPr bwMode="auto">
          <a:xfrm>
            <a:off x="7086600" y="3830638"/>
            <a:ext cx="395288" cy="395287"/>
          </a:xfrm>
          <a:prstGeom prst="ellipse">
            <a:avLst/>
          </a:prstGeom>
          <a:noFill/>
          <a:ln w="31750">
            <a:solidFill>
              <a:srgbClr val="FF3300"/>
            </a:solidFill>
            <a:round/>
            <a:headEnd/>
            <a:tailEnd/>
          </a:ln>
        </p:spPr>
        <p:txBody>
          <a:bodyPr wrap="none" anchor="ctr"/>
          <a:lstStyle/>
          <a:p>
            <a:endParaRPr lang="it-IT"/>
          </a:p>
        </p:txBody>
      </p:sp>
      <p:sp>
        <p:nvSpPr>
          <p:cNvPr id="545801" name="Line 9"/>
          <p:cNvSpPr>
            <a:spLocks noChangeShapeType="1"/>
          </p:cNvSpPr>
          <p:nvPr/>
        </p:nvSpPr>
        <p:spPr bwMode="auto">
          <a:xfrm flipV="1">
            <a:off x="7315200" y="4267200"/>
            <a:ext cx="0" cy="990600"/>
          </a:xfrm>
          <a:prstGeom prst="line">
            <a:avLst/>
          </a:prstGeom>
          <a:noFill/>
          <a:ln w="31750">
            <a:solidFill>
              <a:schemeClr val="hlink"/>
            </a:solidFill>
            <a:round/>
            <a:headEnd type="triangle" w="med" len="med"/>
            <a:tailEnd/>
          </a:ln>
        </p:spPr>
        <p:txBody>
          <a:bodyPr wrap="none" anchor="ctr"/>
          <a:lstStyle/>
          <a:p>
            <a:endParaRPr lang="it-IT"/>
          </a:p>
        </p:txBody>
      </p:sp>
      <p:pic>
        <p:nvPicPr>
          <p:cNvPr id="545814" name="Picture 22" descr="figura 2"/>
          <p:cNvPicPr>
            <a:picLocks noChangeAspect="1" noChangeArrowheads="1"/>
          </p:cNvPicPr>
          <p:nvPr/>
        </p:nvPicPr>
        <p:blipFill>
          <a:blip r:embed="rId5" cstate="print"/>
          <a:srcRect l="10168" t="8769" r="5045" b="3723"/>
          <a:stretch>
            <a:fillRect/>
          </a:stretch>
        </p:blipFill>
        <p:spPr bwMode="auto">
          <a:xfrm>
            <a:off x="609600" y="2938463"/>
            <a:ext cx="3238500" cy="3233737"/>
          </a:xfrm>
          <a:prstGeom prst="rect">
            <a:avLst/>
          </a:prstGeom>
          <a:noFill/>
          <a:ln w="9525">
            <a:noFill/>
            <a:miter lim="800000"/>
            <a:headEnd/>
            <a:tailEnd/>
          </a:ln>
        </p:spPr>
      </p:pic>
      <p:sp>
        <p:nvSpPr>
          <p:cNvPr id="13" name="Text Box 13"/>
          <p:cNvSpPr txBox="1">
            <a:spLocks noChangeArrowheads="1"/>
          </p:cNvSpPr>
          <p:nvPr/>
        </p:nvSpPr>
        <p:spPr bwMode="auto">
          <a:xfrm>
            <a:off x="76200" y="2071688"/>
            <a:ext cx="4572000" cy="461665"/>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
        <p:nvSpPr>
          <p:cNvPr id="14" name="Text Box 8"/>
          <p:cNvSpPr txBox="1">
            <a:spLocks noChangeArrowheads="1"/>
          </p:cNvSpPr>
          <p:nvPr/>
        </p:nvSpPr>
        <p:spPr bwMode="auto">
          <a:xfrm>
            <a:off x="6253541" y="2060848"/>
            <a:ext cx="1918859" cy="461665"/>
          </a:xfrm>
          <a:prstGeom prst="rect">
            <a:avLst/>
          </a:prstGeom>
          <a:noFill/>
          <a:ln w="31750">
            <a:noFill/>
            <a:miter lim="800000"/>
            <a:headEnd/>
            <a:tailEnd/>
          </a:ln>
        </p:spPr>
        <p:txBody>
          <a:bodyPr wrap="none">
            <a:spAutoFit/>
          </a:bodyPr>
          <a:lstStyle/>
          <a:p>
            <a:r>
              <a:rPr lang="en-US" sz="2400" dirty="0" smtClean="0">
                <a:solidFill>
                  <a:schemeClr val="folHlink"/>
                </a:solidFill>
              </a:rPr>
              <a:t>wall thickness</a:t>
            </a:r>
            <a:endParaRPr lang="en-US" sz="2400" dirty="0"/>
          </a:p>
        </p:txBody>
      </p:sp>
      <p:sp>
        <p:nvSpPr>
          <p:cNvPr id="15" name="Text Box 10"/>
          <p:cNvSpPr txBox="1">
            <a:spLocks noChangeArrowheads="1"/>
          </p:cNvSpPr>
          <p:nvPr/>
        </p:nvSpPr>
        <p:spPr bwMode="auto">
          <a:xfrm>
            <a:off x="4694238" y="5257800"/>
            <a:ext cx="4297362" cy="475456"/>
          </a:xfrm>
          <a:prstGeom prst="rect">
            <a:avLst/>
          </a:prstGeom>
          <a:noFill/>
          <a:ln w="31750">
            <a:noFill/>
            <a:miter lim="800000"/>
            <a:headEnd/>
            <a:tailEnd/>
          </a:ln>
        </p:spPr>
        <p:txBody>
          <a:bodyPr/>
          <a:lstStyle/>
          <a:p>
            <a:pPr algn="ctr"/>
            <a:r>
              <a:rPr lang="en-US" sz="2400" dirty="0" smtClean="0">
                <a:solidFill>
                  <a:schemeClr val="folHlink"/>
                </a:solidFill>
              </a:rPr>
              <a:t>unitary transmittance of the wall</a:t>
            </a:r>
            <a:endParaRPr lang="it-IT" sz="2400" dirty="0">
              <a:solidFill>
                <a:schemeClr val="folHlink"/>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2420" name="Object 4"/>
          <p:cNvGraphicFramePr>
            <a:graphicFrameLocks noChangeAspect="1"/>
          </p:cNvGraphicFramePr>
          <p:nvPr/>
        </p:nvGraphicFramePr>
        <p:xfrm>
          <a:off x="5630863" y="3733800"/>
          <a:ext cx="2079625" cy="668338"/>
        </p:xfrm>
        <a:graphic>
          <a:graphicData uri="http://schemas.openxmlformats.org/presentationml/2006/ole">
            <p:oleObj spid="_x0000_s39938" name="Equation" r:id="rId4" imgW="711000" imgH="228600" progId="Equation.DSMT4">
              <p:embed/>
            </p:oleObj>
          </a:graphicData>
        </a:graphic>
      </p:graphicFrame>
      <p:sp>
        <p:nvSpPr>
          <p:cNvPr id="572421" name="Oval 5"/>
          <p:cNvSpPr>
            <a:spLocks noChangeArrowheads="1"/>
          </p:cNvSpPr>
          <p:nvPr/>
        </p:nvSpPr>
        <p:spPr bwMode="auto">
          <a:xfrm>
            <a:off x="7391400" y="3886200"/>
            <a:ext cx="323850" cy="323850"/>
          </a:xfrm>
          <a:prstGeom prst="ellipse">
            <a:avLst/>
          </a:prstGeom>
          <a:noFill/>
          <a:ln w="31750">
            <a:solidFill>
              <a:srgbClr val="FF3300"/>
            </a:solidFill>
            <a:round/>
            <a:headEnd/>
            <a:tailEnd/>
          </a:ln>
        </p:spPr>
        <p:txBody>
          <a:bodyPr wrap="none" anchor="ctr"/>
          <a:lstStyle/>
          <a:p>
            <a:endParaRPr lang="it-IT"/>
          </a:p>
        </p:txBody>
      </p:sp>
      <p:sp>
        <p:nvSpPr>
          <p:cNvPr id="572422" name="Line 6"/>
          <p:cNvSpPr>
            <a:spLocks noChangeShapeType="1"/>
          </p:cNvSpPr>
          <p:nvPr/>
        </p:nvSpPr>
        <p:spPr bwMode="auto">
          <a:xfrm flipV="1">
            <a:off x="7620000" y="2819400"/>
            <a:ext cx="0" cy="1066800"/>
          </a:xfrm>
          <a:prstGeom prst="line">
            <a:avLst/>
          </a:prstGeom>
          <a:noFill/>
          <a:ln w="31750">
            <a:solidFill>
              <a:schemeClr val="hlink"/>
            </a:solidFill>
            <a:round/>
            <a:headEnd/>
            <a:tailEnd type="triangle" w="med" len="med"/>
          </a:ln>
        </p:spPr>
        <p:txBody>
          <a:bodyPr wrap="none" anchor="ctr"/>
          <a:lstStyle/>
          <a:p>
            <a:endParaRPr lang="it-IT"/>
          </a:p>
        </p:txBody>
      </p:sp>
      <p:sp>
        <p:nvSpPr>
          <p:cNvPr id="572424" name="Oval 8"/>
          <p:cNvSpPr>
            <a:spLocks noChangeArrowheads="1"/>
          </p:cNvSpPr>
          <p:nvPr/>
        </p:nvSpPr>
        <p:spPr bwMode="auto">
          <a:xfrm>
            <a:off x="7086600" y="3830638"/>
            <a:ext cx="395288" cy="395287"/>
          </a:xfrm>
          <a:prstGeom prst="ellipse">
            <a:avLst/>
          </a:prstGeom>
          <a:noFill/>
          <a:ln w="31750">
            <a:solidFill>
              <a:srgbClr val="FF3300"/>
            </a:solidFill>
            <a:round/>
            <a:headEnd/>
            <a:tailEnd/>
          </a:ln>
        </p:spPr>
        <p:txBody>
          <a:bodyPr wrap="none" anchor="ctr"/>
          <a:lstStyle/>
          <a:p>
            <a:endParaRPr lang="it-IT"/>
          </a:p>
        </p:txBody>
      </p:sp>
      <p:sp>
        <p:nvSpPr>
          <p:cNvPr id="572425" name="Line 9"/>
          <p:cNvSpPr>
            <a:spLocks noChangeShapeType="1"/>
          </p:cNvSpPr>
          <p:nvPr/>
        </p:nvSpPr>
        <p:spPr bwMode="auto">
          <a:xfrm flipV="1">
            <a:off x="7315200" y="4267200"/>
            <a:ext cx="0" cy="990600"/>
          </a:xfrm>
          <a:prstGeom prst="line">
            <a:avLst/>
          </a:prstGeom>
          <a:noFill/>
          <a:ln w="31750">
            <a:solidFill>
              <a:schemeClr val="hlink"/>
            </a:solidFill>
            <a:round/>
            <a:headEnd type="triangle" w="med" len="med"/>
            <a:tailEnd/>
          </a:ln>
        </p:spPr>
        <p:txBody>
          <a:bodyPr wrap="none" anchor="ctr"/>
          <a:lstStyle/>
          <a:p>
            <a:endParaRPr lang="it-IT"/>
          </a:p>
        </p:txBody>
      </p:sp>
      <p:pic>
        <p:nvPicPr>
          <p:cNvPr id="572429" name="Picture 13" descr="figura 2"/>
          <p:cNvPicPr>
            <a:picLocks noChangeAspect="1" noChangeArrowheads="1"/>
          </p:cNvPicPr>
          <p:nvPr/>
        </p:nvPicPr>
        <p:blipFill>
          <a:blip r:embed="rId5" cstate="print"/>
          <a:srcRect l="6435" t="19276" b="1903"/>
          <a:stretch>
            <a:fillRect/>
          </a:stretch>
        </p:blipFill>
        <p:spPr bwMode="auto">
          <a:xfrm>
            <a:off x="215900" y="2819400"/>
            <a:ext cx="4203700" cy="3241675"/>
          </a:xfrm>
          <a:prstGeom prst="rect">
            <a:avLst/>
          </a:prstGeom>
          <a:noFill/>
          <a:ln w="9525">
            <a:noFill/>
            <a:miter lim="800000"/>
            <a:headEnd/>
            <a:tailEnd/>
          </a:ln>
        </p:spPr>
      </p:pic>
      <p:sp>
        <p:nvSpPr>
          <p:cNvPr id="14" name="Rectangle 2"/>
          <p:cNvSpPr>
            <a:spLocks noGrp="1" noRot="1" noChangeArrowheads="1"/>
          </p:cNvSpPr>
          <p:nvPr>
            <p:ph type="title"/>
          </p:nvPr>
        </p:nvSpPr>
        <p:spPr>
          <a:xfrm>
            <a:off x="179388" y="620713"/>
            <a:ext cx="8785225" cy="792162"/>
          </a:xfrm>
        </p:spPr>
        <p:txBody>
          <a:bodyPr/>
          <a:lstStyle/>
          <a:p>
            <a:pPr>
              <a:defRPr/>
            </a:pPr>
            <a:r>
              <a:rPr lang="en-US" sz="3600" dirty="0" smtClean="0">
                <a:solidFill>
                  <a:schemeClr val="hlink"/>
                </a:solidFill>
                <a:latin typeface="Arial" charset="0"/>
              </a:rPr>
              <a:t>Edge constituted by two external walls</a:t>
            </a:r>
            <a:endParaRPr lang="it-IT" sz="3600" dirty="0" smtClean="0">
              <a:solidFill>
                <a:schemeClr val="hlink"/>
              </a:solidFill>
              <a:latin typeface="Arial" charset="0"/>
            </a:endParaRPr>
          </a:p>
        </p:txBody>
      </p:sp>
      <p:sp>
        <p:nvSpPr>
          <p:cNvPr id="15" name="Text Box 3"/>
          <p:cNvSpPr txBox="1">
            <a:spLocks noChangeArrowheads="1"/>
          </p:cNvSpPr>
          <p:nvPr/>
        </p:nvSpPr>
        <p:spPr bwMode="auto">
          <a:xfrm>
            <a:off x="1219200" y="1385888"/>
            <a:ext cx="6705600" cy="519112"/>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Identical walls</a:t>
            </a:r>
            <a:endParaRPr lang="en-US" dirty="0">
              <a:solidFill>
                <a:schemeClr val="folHlink"/>
              </a:solidFill>
            </a:endParaRPr>
          </a:p>
        </p:txBody>
      </p:sp>
      <p:sp>
        <p:nvSpPr>
          <p:cNvPr id="16" name="Text Box 13"/>
          <p:cNvSpPr txBox="1">
            <a:spLocks noChangeArrowheads="1"/>
          </p:cNvSpPr>
          <p:nvPr/>
        </p:nvSpPr>
        <p:spPr bwMode="auto">
          <a:xfrm>
            <a:off x="76200" y="2071688"/>
            <a:ext cx="4572000" cy="461665"/>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
        <p:nvSpPr>
          <p:cNvPr id="17" name="Text Box 8"/>
          <p:cNvSpPr txBox="1">
            <a:spLocks noChangeArrowheads="1"/>
          </p:cNvSpPr>
          <p:nvPr/>
        </p:nvSpPr>
        <p:spPr bwMode="auto">
          <a:xfrm>
            <a:off x="6253541" y="2060848"/>
            <a:ext cx="1918859" cy="461665"/>
          </a:xfrm>
          <a:prstGeom prst="rect">
            <a:avLst/>
          </a:prstGeom>
          <a:noFill/>
          <a:ln w="31750">
            <a:noFill/>
            <a:miter lim="800000"/>
            <a:headEnd/>
            <a:tailEnd/>
          </a:ln>
        </p:spPr>
        <p:txBody>
          <a:bodyPr wrap="none">
            <a:spAutoFit/>
          </a:bodyPr>
          <a:lstStyle/>
          <a:p>
            <a:r>
              <a:rPr lang="en-US" sz="2400" dirty="0" smtClean="0">
                <a:solidFill>
                  <a:schemeClr val="folHlink"/>
                </a:solidFill>
              </a:rPr>
              <a:t>wall thickness</a:t>
            </a:r>
            <a:endParaRPr lang="en-US" sz="2400" dirty="0"/>
          </a:p>
        </p:txBody>
      </p:sp>
      <p:sp>
        <p:nvSpPr>
          <p:cNvPr id="18" name="Text Box 10"/>
          <p:cNvSpPr txBox="1">
            <a:spLocks noChangeArrowheads="1"/>
          </p:cNvSpPr>
          <p:nvPr/>
        </p:nvSpPr>
        <p:spPr bwMode="auto">
          <a:xfrm>
            <a:off x="4694238" y="5257800"/>
            <a:ext cx="4297362" cy="475456"/>
          </a:xfrm>
          <a:prstGeom prst="rect">
            <a:avLst/>
          </a:prstGeom>
          <a:noFill/>
          <a:ln w="31750">
            <a:noFill/>
            <a:miter lim="800000"/>
            <a:headEnd/>
            <a:tailEnd/>
          </a:ln>
        </p:spPr>
        <p:txBody>
          <a:bodyPr/>
          <a:lstStyle/>
          <a:p>
            <a:pPr algn="ctr"/>
            <a:r>
              <a:rPr lang="en-US" sz="2400" dirty="0" smtClean="0">
                <a:solidFill>
                  <a:schemeClr val="folHlink"/>
                </a:solidFill>
              </a:rPr>
              <a:t>unitary transmittance of the wall</a:t>
            </a:r>
            <a:endParaRPr lang="it-IT" sz="2400" dirty="0">
              <a:solidFill>
                <a:schemeClr val="folHlink"/>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Rot="1" noChangeArrowheads="1"/>
          </p:cNvSpPr>
          <p:nvPr>
            <p:ph type="title"/>
          </p:nvPr>
        </p:nvSpPr>
        <p:spPr>
          <a:xfrm>
            <a:off x="179388" y="620713"/>
            <a:ext cx="8785225" cy="792162"/>
          </a:xfrm>
        </p:spPr>
        <p:txBody>
          <a:bodyPr/>
          <a:lstStyle/>
          <a:p>
            <a:pPr>
              <a:defRPr/>
            </a:pPr>
            <a:r>
              <a:rPr lang="en-US" sz="3600" dirty="0" smtClean="0">
                <a:solidFill>
                  <a:schemeClr val="hlink"/>
                </a:solidFill>
                <a:latin typeface="Arial" charset="0"/>
              </a:rPr>
              <a:t>Edge constituted by two external walls</a:t>
            </a:r>
            <a:endParaRPr lang="it-IT" sz="3600" dirty="0" smtClean="0">
              <a:solidFill>
                <a:schemeClr val="hlink"/>
              </a:solidFill>
              <a:latin typeface="Arial" charset="0"/>
            </a:endParaRPr>
          </a:p>
        </p:txBody>
      </p:sp>
      <p:sp>
        <p:nvSpPr>
          <p:cNvPr id="564227" name="Text Box 3"/>
          <p:cNvSpPr txBox="1">
            <a:spLocks noChangeArrowheads="1"/>
          </p:cNvSpPr>
          <p:nvPr/>
        </p:nvSpPr>
        <p:spPr bwMode="auto">
          <a:xfrm>
            <a:off x="1219200" y="1385888"/>
            <a:ext cx="6705600" cy="519112"/>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One wall forms the edge</a:t>
            </a:r>
            <a:endParaRPr lang="it-IT" dirty="0">
              <a:solidFill>
                <a:schemeClr val="folHlink"/>
              </a:solidFill>
            </a:endParaRPr>
          </a:p>
        </p:txBody>
      </p:sp>
      <p:graphicFrame>
        <p:nvGraphicFramePr>
          <p:cNvPr id="564228" name="Object 4"/>
          <p:cNvGraphicFramePr>
            <a:graphicFrameLocks noChangeAspect="1"/>
          </p:cNvGraphicFramePr>
          <p:nvPr/>
        </p:nvGraphicFramePr>
        <p:xfrm>
          <a:off x="5181600" y="3176588"/>
          <a:ext cx="3008313" cy="1782762"/>
        </p:xfrm>
        <a:graphic>
          <a:graphicData uri="http://schemas.openxmlformats.org/presentationml/2006/ole">
            <p:oleObj spid="_x0000_s40962" name="Equation" r:id="rId4" imgW="1028520" imgH="609480" progId="Equation.DSMT4">
              <p:embed/>
            </p:oleObj>
          </a:graphicData>
        </a:graphic>
      </p:graphicFrame>
      <p:sp>
        <p:nvSpPr>
          <p:cNvPr id="564229" name="Oval 5"/>
          <p:cNvSpPr>
            <a:spLocks noChangeArrowheads="1"/>
          </p:cNvSpPr>
          <p:nvPr/>
        </p:nvSpPr>
        <p:spPr bwMode="auto">
          <a:xfrm>
            <a:off x="7239000" y="3276600"/>
            <a:ext cx="360363" cy="360363"/>
          </a:xfrm>
          <a:prstGeom prst="ellipse">
            <a:avLst/>
          </a:prstGeom>
          <a:noFill/>
          <a:ln w="31750">
            <a:solidFill>
              <a:srgbClr val="FF3300"/>
            </a:solidFill>
            <a:round/>
            <a:headEnd/>
            <a:tailEnd/>
          </a:ln>
        </p:spPr>
        <p:txBody>
          <a:bodyPr wrap="none" anchor="ctr"/>
          <a:lstStyle/>
          <a:p>
            <a:endParaRPr lang="it-IT"/>
          </a:p>
        </p:txBody>
      </p:sp>
      <p:sp>
        <p:nvSpPr>
          <p:cNvPr id="564230" name="Line 6"/>
          <p:cNvSpPr>
            <a:spLocks noChangeShapeType="1"/>
          </p:cNvSpPr>
          <p:nvPr/>
        </p:nvSpPr>
        <p:spPr bwMode="auto">
          <a:xfrm flipV="1">
            <a:off x="7391400" y="2514600"/>
            <a:ext cx="0" cy="762000"/>
          </a:xfrm>
          <a:prstGeom prst="line">
            <a:avLst/>
          </a:prstGeom>
          <a:noFill/>
          <a:ln w="31750">
            <a:solidFill>
              <a:schemeClr val="hlink"/>
            </a:solidFill>
            <a:round/>
            <a:headEnd/>
            <a:tailEnd type="triangle" w="med" len="med"/>
          </a:ln>
        </p:spPr>
        <p:txBody>
          <a:bodyPr wrap="none" anchor="ctr"/>
          <a:lstStyle/>
          <a:p>
            <a:endParaRPr lang="it-IT"/>
          </a:p>
        </p:txBody>
      </p:sp>
      <p:sp>
        <p:nvSpPr>
          <p:cNvPr id="564231" name="Text Box 7"/>
          <p:cNvSpPr txBox="1">
            <a:spLocks noChangeArrowheads="1"/>
          </p:cNvSpPr>
          <p:nvPr/>
        </p:nvSpPr>
        <p:spPr bwMode="auto">
          <a:xfrm>
            <a:off x="5008563" y="2057400"/>
            <a:ext cx="3459922" cy="461665"/>
          </a:xfrm>
          <a:prstGeom prst="rect">
            <a:avLst/>
          </a:prstGeom>
          <a:noFill/>
          <a:ln w="31750">
            <a:noFill/>
            <a:miter lim="800000"/>
            <a:headEnd/>
            <a:tailEnd/>
          </a:ln>
        </p:spPr>
        <p:txBody>
          <a:bodyPr wrap="none">
            <a:spAutoFit/>
          </a:bodyPr>
          <a:lstStyle/>
          <a:p>
            <a:r>
              <a:rPr lang="en-US" sz="2400" dirty="0" smtClean="0">
                <a:solidFill>
                  <a:schemeClr val="folHlink"/>
                </a:solidFill>
              </a:rPr>
              <a:t>mean value of thicknesses</a:t>
            </a:r>
            <a:endParaRPr lang="it-IT" sz="2400" dirty="0"/>
          </a:p>
        </p:txBody>
      </p:sp>
      <p:sp>
        <p:nvSpPr>
          <p:cNvPr id="564232" name="Oval 8"/>
          <p:cNvSpPr>
            <a:spLocks noChangeArrowheads="1"/>
          </p:cNvSpPr>
          <p:nvPr/>
        </p:nvSpPr>
        <p:spPr bwMode="auto">
          <a:xfrm>
            <a:off x="7086600" y="4038600"/>
            <a:ext cx="576263" cy="576263"/>
          </a:xfrm>
          <a:prstGeom prst="ellipse">
            <a:avLst/>
          </a:prstGeom>
          <a:noFill/>
          <a:ln w="31750">
            <a:solidFill>
              <a:srgbClr val="FF3300"/>
            </a:solidFill>
            <a:round/>
            <a:headEnd/>
            <a:tailEnd/>
          </a:ln>
        </p:spPr>
        <p:txBody>
          <a:bodyPr wrap="none" anchor="ctr"/>
          <a:lstStyle/>
          <a:p>
            <a:endParaRPr lang="it-IT"/>
          </a:p>
        </p:txBody>
      </p:sp>
      <p:sp>
        <p:nvSpPr>
          <p:cNvPr id="564233" name="Line 9"/>
          <p:cNvSpPr>
            <a:spLocks noChangeShapeType="1"/>
          </p:cNvSpPr>
          <p:nvPr/>
        </p:nvSpPr>
        <p:spPr bwMode="auto">
          <a:xfrm flipV="1">
            <a:off x="7391400" y="4648200"/>
            <a:ext cx="0" cy="762000"/>
          </a:xfrm>
          <a:prstGeom prst="line">
            <a:avLst/>
          </a:prstGeom>
          <a:noFill/>
          <a:ln w="31750">
            <a:solidFill>
              <a:schemeClr val="hlink"/>
            </a:solidFill>
            <a:round/>
            <a:headEnd type="triangle" w="med" len="med"/>
            <a:tailEnd/>
          </a:ln>
        </p:spPr>
        <p:txBody>
          <a:bodyPr wrap="none" anchor="ctr"/>
          <a:lstStyle/>
          <a:p>
            <a:endParaRPr lang="it-IT"/>
          </a:p>
        </p:txBody>
      </p:sp>
      <p:sp>
        <p:nvSpPr>
          <p:cNvPr id="564234" name="Text Box 10"/>
          <p:cNvSpPr txBox="1">
            <a:spLocks noChangeArrowheads="1"/>
          </p:cNvSpPr>
          <p:nvPr/>
        </p:nvSpPr>
        <p:spPr bwMode="auto">
          <a:xfrm>
            <a:off x="4495800" y="5410200"/>
            <a:ext cx="4678363" cy="838200"/>
          </a:xfrm>
          <a:prstGeom prst="rect">
            <a:avLst/>
          </a:prstGeom>
          <a:noFill/>
          <a:ln w="31750">
            <a:noFill/>
            <a:miter lim="800000"/>
            <a:headEnd/>
            <a:tailEnd/>
          </a:ln>
        </p:spPr>
        <p:txBody>
          <a:bodyPr/>
          <a:lstStyle/>
          <a:p>
            <a:r>
              <a:rPr lang="en-US" sz="2400" dirty="0" smtClean="0">
                <a:solidFill>
                  <a:schemeClr val="folHlink"/>
                </a:solidFill>
              </a:rPr>
              <a:t>thermal resistance of the wall which forms the edge</a:t>
            </a:r>
            <a:endParaRPr lang="it-IT" sz="2400" dirty="0"/>
          </a:p>
        </p:txBody>
      </p:sp>
      <p:pic>
        <p:nvPicPr>
          <p:cNvPr id="564238" name="Picture 14" descr="figura 2"/>
          <p:cNvPicPr>
            <a:picLocks noChangeAspect="1" noChangeArrowheads="1"/>
          </p:cNvPicPr>
          <p:nvPr/>
        </p:nvPicPr>
        <p:blipFill>
          <a:blip r:embed="rId5" cstate="print"/>
          <a:srcRect l="9773" t="9372" r="1154" b="6068"/>
          <a:stretch>
            <a:fillRect/>
          </a:stretch>
        </p:blipFill>
        <p:spPr bwMode="auto">
          <a:xfrm>
            <a:off x="533400" y="2932113"/>
            <a:ext cx="3860800" cy="3240087"/>
          </a:xfrm>
          <a:prstGeom prst="rect">
            <a:avLst/>
          </a:prstGeom>
          <a:noFill/>
          <a:ln w="9525">
            <a:noFill/>
            <a:miter lim="800000"/>
            <a:headEnd/>
            <a:tailEnd/>
          </a:ln>
        </p:spPr>
      </p:pic>
      <p:sp>
        <p:nvSpPr>
          <p:cNvPr id="13" name="Text Box 13"/>
          <p:cNvSpPr txBox="1">
            <a:spLocks noChangeArrowheads="1"/>
          </p:cNvSpPr>
          <p:nvPr/>
        </p:nvSpPr>
        <p:spPr bwMode="auto">
          <a:xfrm>
            <a:off x="76200" y="2071688"/>
            <a:ext cx="4572000" cy="461665"/>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Rot="1" noChangeArrowheads="1"/>
          </p:cNvSpPr>
          <p:nvPr>
            <p:ph type="title"/>
          </p:nvPr>
        </p:nvSpPr>
        <p:spPr>
          <a:xfrm>
            <a:off x="179388" y="620713"/>
            <a:ext cx="8785225" cy="792162"/>
          </a:xfrm>
        </p:spPr>
        <p:txBody>
          <a:bodyPr/>
          <a:lstStyle/>
          <a:p>
            <a:pPr>
              <a:defRPr/>
            </a:pPr>
            <a:r>
              <a:rPr lang="en-US" sz="3600" dirty="0" smtClean="0">
                <a:solidFill>
                  <a:schemeClr val="hlink"/>
                </a:solidFill>
                <a:latin typeface="Arial" charset="0"/>
              </a:rPr>
              <a:t>Edge constituted by two external walls</a:t>
            </a:r>
            <a:endParaRPr lang="it-IT" sz="3600" dirty="0" smtClean="0">
              <a:solidFill>
                <a:schemeClr val="hlink"/>
              </a:solidFill>
              <a:latin typeface="Arial" charset="0"/>
            </a:endParaRPr>
          </a:p>
        </p:txBody>
      </p:sp>
      <p:sp>
        <p:nvSpPr>
          <p:cNvPr id="566275" name="Text Box 3"/>
          <p:cNvSpPr txBox="1">
            <a:spLocks noChangeArrowheads="1"/>
          </p:cNvSpPr>
          <p:nvPr/>
        </p:nvSpPr>
        <p:spPr bwMode="auto">
          <a:xfrm>
            <a:off x="1219200" y="1385888"/>
            <a:ext cx="6705600" cy="519112"/>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One wall forms the edge</a:t>
            </a:r>
            <a:endParaRPr lang="it-IT" sz="2800" dirty="0">
              <a:solidFill>
                <a:schemeClr val="folHlink"/>
              </a:solidFill>
            </a:endParaRPr>
          </a:p>
        </p:txBody>
      </p:sp>
      <p:graphicFrame>
        <p:nvGraphicFramePr>
          <p:cNvPr id="566276" name="Object 4"/>
          <p:cNvGraphicFramePr>
            <a:graphicFrameLocks noChangeAspect="1"/>
          </p:cNvGraphicFramePr>
          <p:nvPr/>
        </p:nvGraphicFramePr>
        <p:xfrm>
          <a:off x="5181600" y="3176588"/>
          <a:ext cx="3008313" cy="1782762"/>
        </p:xfrm>
        <a:graphic>
          <a:graphicData uri="http://schemas.openxmlformats.org/presentationml/2006/ole">
            <p:oleObj spid="_x0000_s41986" name="Equation" r:id="rId4" imgW="1028520" imgH="609480" progId="Equation.DSMT4">
              <p:embed/>
            </p:oleObj>
          </a:graphicData>
        </a:graphic>
      </p:graphicFrame>
      <p:sp>
        <p:nvSpPr>
          <p:cNvPr id="566277" name="Oval 5"/>
          <p:cNvSpPr>
            <a:spLocks noChangeArrowheads="1"/>
          </p:cNvSpPr>
          <p:nvPr/>
        </p:nvSpPr>
        <p:spPr bwMode="auto">
          <a:xfrm>
            <a:off x="7239000" y="3276600"/>
            <a:ext cx="360363" cy="360363"/>
          </a:xfrm>
          <a:prstGeom prst="ellipse">
            <a:avLst/>
          </a:prstGeom>
          <a:noFill/>
          <a:ln w="31750">
            <a:solidFill>
              <a:srgbClr val="FF3300"/>
            </a:solidFill>
            <a:round/>
            <a:headEnd/>
            <a:tailEnd/>
          </a:ln>
        </p:spPr>
        <p:txBody>
          <a:bodyPr wrap="none" anchor="ctr"/>
          <a:lstStyle/>
          <a:p>
            <a:endParaRPr lang="it-IT"/>
          </a:p>
        </p:txBody>
      </p:sp>
      <p:sp>
        <p:nvSpPr>
          <p:cNvPr id="566278" name="Line 6"/>
          <p:cNvSpPr>
            <a:spLocks noChangeShapeType="1"/>
          </p:cNvSpPr>
          <p:nvPr/>
        </p:nvSpPr>
        <p:spPr bwMode="auto">
          <a:xfrm flipV="1">
            <a:off x="7391400" y="2514600"/>
            <a:ext cx="0" cy="762000"/>
          </a:xfrm>
          <a:prstGeom prst="line">
            <a:avLst/>
          </a:prstGeom>
          <a:noFill/>
          <a:ln w="31750">
            <a:solidFill>
              <a:schemeClr val="hlink"/>
            </a:solidFill>
            <a:round/>
            <a:headEnd/>
            <a:tailEnd type="triangle" w="med" len="med"/>
          </a:ln>
        </p:spPr>
        <p:txBody>
          <a:bodyPr wrap="none" anchor="ctr"/>
          <a:lstStyle/>
          <a:p>
            <a:endParaRPr lang="it-IT"/>
          </a:p>
        </p:txBody>
      </p:sp>
      <p:sp>
        <p:nvSpPr>
          <p:cNvPr id="566280" name="Oval 8"/>
          <p:cNvSpPr>
            <a:spLocks noChangeArrowheads="1"/>
          </p:cNvSpPr>
          <p:nvPr/>
        </p:nvSpPr>
        <p:spPr bwMode="auto">
          <a:xfrm>
            <a:off x="7086600" y="4038600"/>
            <a:ext cx="576263" cy="576263"/>
          </a:xfrm>
          <a:prstGeom prst="ellipse">
            <a:avLst/>
          </a:prstGeom>
          <a:noFill/>
          <a:ln w="31750">
            <a:solidFill>
              <a:srgbClr val="FF3300"/>
            </a:solidFill>
            <a:round/>
            <a:headEnd/>
            <a:tailEnd/>
          </a:ln>
        </p:spPr>
        <p:txBody>
          <a:bodyPr wrap="none" anchor="ctr"/>
          <a:lstStyle/>
          <a:p>
            <a:endParaRPr lang="it-IT"/>
          </a:p>
        </p:txBody>
      </p:sp>
      <p:sp>
        <p:nvSpPr>
          <p:cNvPr id="566281" name="Line 9"/>
          <p:cNvSpPr>
            <a:spLocks noChangeShapeType="1"/>
          </p:cNvSpPr>
          <p:nvPr/>
        </p:nvSpPr>
        <p:spPr bwMode="auto">
          <a:xfrm flipV="1">
            <a:off x="7391400" y="4648200"/>
            <a:ext cx="0" cy="762000"/>
          </a:xfrm>
          <a:prstGeom prst="line">
            <a:avLst/>
          </a:prstGeom>
          <a:noFill/>
          <a:ln w="31750">
            <a:solidFill>
              <a:schemeClr val="hlink"/>
            </a:solidFill>
            <a:round/>
            <a:headEnd type="triangle" w="med" len="med"/>
            <a:tailEnd/>
          </a:ln>
        </p:spPr>
        <p:txBody>
          <a:bodyPr wrap="none" anchor="ctr"/>
          <a:lstStyle/>
          <a:p>
            <a:endParaRPr lang="it-IT"/>
          </a:p>
        </p:txBody>
      </p:sp>
      <p:pic>
        <p:nvPicPr>
          <p:cNvPr id="566285" name="Picture 13" descr="figura 2"/>
          <p:cNvPicPr>
            <a:picLocks noChangeAspect="1" noChangeArrowheads="1"/>
          </p:cNvPicPr>
          <p:nvPr/>
        </p:nvPicPr>
        <p:blipFill>
          <a:blip r:embed="rId5" cstate="print"/>
          <a:srcRect r="4005" b="3474"/>
          <a:stretch>
            <a:fillRect/>
          </a:stretch>
        </p:blipFill>
        <p:spPr bwMode="auto">
          <a:xfrm>
            <a:off x="511175" y="2779713"/>
            <a:ext cx="3527425" cy="3240087"/>
          </a:xfrm>
          <a:prstGeom prst="rect">
            <a:avLst/>
          </a:prstGeom>
          <a:noFill/>
          <a:ln w="9525">
            <a:noFill/>
            <a:miter lim="800000"/>
            <a:headEnd/>
            <a:tailEnd/>
          </a:ln>
        </p:spPr>
      </p:pic>
      <p:sp>
        <p:nvSpPr>
          <p:cNvPr id="13" name="Text Box 7"/>
          <p:cNvSpPr txBox="1">
            <a:spLocks noChangeArrowheads="1"/>
          </p:cNvSpPr>
          <p:nvPr/>
        </p:nvSpPr>
        <p:spPr bwMode="auto">
          <a:xfrm>
            <a:off x="5008563" y="2057400"/>
            <a:ext cx="3459922" cy="461665"/>
          </a:xfrm>
          <a:prstGeom prst="rect">
            <a:avLst/>
          </a:prstGeom>
          <a:noFill/>
          <a:ln w="31750">
            <a:noFill/>
            <a:miter lim="800000"/>
            <a:headEnd/>
            <a:tailEnd/>
          </a:ln>
        </p:spPr>
        <p:txBody>
          <a:bodyPr wrap="none">
            <a:spAutoFit/>
          </a:bodyPr>
          <a:lstStyle/>
          <a:p>
            <a:r>
              <a:rPr lang="en-US" sz="2400" dirty="0" smtClean="0">
                <a:solidFill>
                  <a:schemeClr val="folHlink"/>
                </a:solidFill>
              </a:rPr>
              <a:t>mean value of thicknesses</a:t>
            </a:r>
            <a:endParaRPr lang="it-IT" sz="2400" dirty="0"/>
          </a:p>
        </p:txBody>
      </p:sp>
      <p:sp>
        <p:nvSpPr>
          <p:cNvPr id="14" name="Text Box 13"/>
          <p:cNvSpPr txBox="1">
            <a:spLocks noChangeArrowheads="1"/>
          </p:cNvSpPr>
          <p:nvPr/>
        </p:nvSpPr>
        <p:spPr bwMode="auto">
          <a:xfrm>
            <a:off x="76200" y="2071688"/>
            <a:ext cx="4572000" cy="461665"/>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
        <p:nvSpPr>
          <p:cNvPr id="15" name="Text Box 10"/>
          <p:cNvSpPr txBox="1">
            <a:spLocks noChangeArrowheads="1"/>
          </p:cNvSpPr>
          <p:nvPr/>
        </p:nvSpPr>
        <p:spPr bwMode="auto">
          <a:xfrm>
            <a:off x="4495800" y="5410200"/>
            <a:ext cx="4678363" cy="838200"/>
          </a:xfrm>
          <a:prstGeom prst="rect">
            <a:avLst/>
          </a:prstGeom>
          <a:noFill/>
          <a:ln w="31750">
            <a:noFill/>
            <a:miter lim="800000"/>
            <a:headEnd/>
            <a:tailEnd/>
          </a:ln>
        </p:spPr>
        <p:txBody>
          <a:bodyPr/>
          <a:lstStyle/>
          <a:p>
            <a:r>
              <a:rPr lang="en-US" sz="2400" dirty="0" smtClean="0">
                <a:solidFill>
                  <a:schemeClr val="folHlink"/>
                </a:solidFill>
              </a:rPr>
              <a:t>thermal resistance of the wall which forms the edge</a:t>
            </a:r>
            <a:endParaRPr lang="it-IT" sz="24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Rot="1" noChangeArrowheads="1"/>
          </p:cNvSpPr>
          <p:nvPr>
            <p:ph type="title"/>
          </p:nvPr>
        </p:nvSpPr>
        <p:spPr>
          <a:xfrm>
            <a:off x="179388" y="620713"/>
            <a:ext cx="8785225" cy="792162"/>
          </a:xfrm>
        </p:spPr>
        <p:txBody>
          <a:bodyPr/>
          <a:lstStyle/>
          <a:p>
            <a:pPr>
              <a:defRPr/>
            </a:pPr>
            <a:r>
              <a:rPr lang="en-US" sz="3600" dirty="0" smtClean="0">
                <a:solidFill>
                  <a:schemeClr val="hlink"/>
                </a:solidFill>
                <a:latin typeface="Arial" charset="0"/>
              </a:rPr>
              <a:t>Edge constituted by two external walls</a:t>
            </a:r>
            <a:endParaRPr lang="it-IT" sz="3600" dirty="0" smtClean="0">
              <a:solidFill>
                <a:schemeClr val="hlink"/>
              </a:solidFill>
              <a:latin typeface="Arial" charset="0"/>
            </a:endParaRPr>
          </a:p>
        </p:txBody>
      </p:sp>
      <p:sp>
        <p:nvSpPr>
          <p:cNvPr id="568323" name="Text Box 3"/>
          <p:cNvSpPr txBox="1">
            <a:spLocks noChangeArrowheads="1"/>
          </p:cNvSpPr>
          <p:nvPr/>
        </p:nvSpPr>
        <p:spPr bwMode="auto">
          <a:xfrm>
            <a:off x="1219200" y="1385888"/>
            <a:ext cx="6705600" cy="519112"/>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800" dirty="0" smtClean="0">
                <a:solidFill>
                  <a:schemeClr val="hlink"/>
                </a:solidFill>
              </a:rPr>
              <a:t>One wall forms the edge</a:t>
            </a:r>
            <a:endParaRPr lang="it-IT" sz="2800" dirty="0">
              <a:solidFill>
                <a:schemeClr val="folHlink"/>
              </a:solidFill>
            </a:endParaRPr>
          </a:p>
        </p:txBody>
      </p:sp>
      <p:graphicFrame>
        <p:nvGraphicFramePr>
          <p:cNvPr id="568324" name="Object 4"/>
          <p:cNvGraphicFramePr>
            <a:graphicFrameLocks noChangeAspect="1"/>
          </p:cNvGraphicFramePr>
          <p:nvPr/>
        </p:nvGraphicFramePr>
        <p:xfrm>
          <a:off x="5181600" y="3176588"/>
          <a:ext cx="3008313" cy="1782762"/>
        </p:xfrm>
        <a:graphic>
          <a:graphicData uri="http://schemas.openxmlformats.org/presentationml/2006/ole">
            <p:oleObj spid="_x0000_s43010" name="Equation" r:id="rId4" imgW="1028520" imgH="609480" progId="Equation.DSMT4">
              <p:embed/>
            </p:oleObj>
          </a:graphicData>
        </a:graphic>
      </p:graphicFrame>
      <p:sp>
        <p:nvSpPr>
          <p:cNvPr id="568325" name="Oval 5"/>
          <p:cNvSpPr>
            <a:spLocks noChangeArrowheads="1"/>
          </p:cNvSpPr>
          <p:nvPr/>
        </p:nvSpPr>
        <p:spPr bwMode="auto">
          <a:xfrm>
            <a:off x="7239000" y="3276600"/>
            <a:ext cx="360363" cy="360363"/>
          </a:xfrm>
          <a:prstGeom prst="ellipse">
            <a:avLst/>
          </a:prstGeom>
          <a:noFill/>
          <a:ln w="31750">
            <a:solidFill>
              <a:srgbClr val="FF3300"/>
            </a:solidFill>
            <a:round/>
            <a:headEnd/>
            <a:tailEnd/>
          </a:ln>
        </p:spPr>
        <p:txBody>
          <a:bodyPr wrap="none" anchor="ctr"/>
          <a:lstStyle/>
          <a:p>
            <a:endParaRPr lang="it-IT"/>
          </a:p>
        </p:txBody>
      </p:sp>
      <p:sp>
        <p:nvSpPr>
          <p:cNvPr id="568326" name="Line 6"/>
          <p:cNvSpPr>
            <a:spLocks noChangeShapeType="1"/>
          </p:cNvSpPr>
          <p:nvPr/>
        </p:nvSpPr>
        <p:spPr bwMode="auto">
          <a:xfrm flipV="1">
            <a:off x="7391400" y="2514600"/>
            <a:ext cx="0" cy="762000"/>
          </a:xfrm>
          <a:prstGeom prst="line">
            <a:avLst/>
          </a:prstGeom>
          <a:noFill/>
          <a:ln w="31750">
            <a:solidFill>
              <a:schemeClr val="hlink"/>
            </a:solidFill>
            <a:round/>
            <a:headEnd/>
            <a:tailEnd type="triangle" w="med" len="med"/>
          </a:ln>
        </p:spPr>
        <p:txBody>
          <a:bodyPr wrap="none" anchor="ctr"/>
          <a:lstStyle/>
          <a:p>
            <a:endParaRPr lang="it-IT"/>
          </a:p>
        </p:txBody>
      </p:sp>
      <p:sp>
        <p:nvSpPr>
          <p:cNvPr id="568328" name="Oval 8"/>
          <p:cNvSpPr>
            <a:spLocks noChangeArrowheads="1"/>
          </p:cNvSpPr>
          <p:nvPr/>
        </p:nvSpPr>
        <p:spPr bwMode="auto">
          <a:xfrm>
            <a:off x="7086600" y="4038600"/>
            <a:ext cx="576263" cy="576263"/>
          </a:xfrm>
          <a:prstGeom prst="ellipse">
            <a:avLst/>
          </a:prstGeom>
          <a:noFill/>
          <a:ln w="31750">
            <a:solidFill>
              <a:srgbClr val="FF3300"/>
            </a:solidFill>
            <a:round/>
            <a:headEnd/>
            <a:tailEnd/>
          </a:ln>
        </p:spPr>
        <p:txBody>
          <a:bodyPr wrap="none" anchor="ctr"/>
          <a:lstStyle/>
          <a:p>
            <a:endParaRPr lang="it-IT"/>
          </a:p>
        </p:txBody>
      </p:sp>
      <p:sp>
        <p:nvSpPr>
          <p:cNvPr id="568329" name="Line 9"/>
          <p:cNvSpPr>
            <a:spLocks noChangeShapeType="1"/>
          </p:cNvSpPr>
          <p:nvPr/>
        </p:nvSpPr>
        <p:spPr bwMode="auto">
          <a:xfrm flipV="1">
            <a:off x="7391400" y="4648200"/>
            <a:ext cx="0" cy="762000"/>
          </a:xfrm>
          <a:prstGeom prst="line">
            <a:avLst/>
          </a:prstGeom>
          <a:noFill/>
          <a:ln w="31750">
            <a:solidFill>
              <a:schemeClr val="hlink"/>
            </a:solidFill>
            <a:round/>
            <a:headEnd type="triangle" w="med" len="med"/>
            <a:tailEnd/>
          </a:ln>
        </p:spPr>
        <p:txBody>
          <a:bodyPr wrap="none" anchor="ctr"/>
          <a:lstStyle/>
          <a:p>
            <a:endParaRPr lang="it-IT"/>
          </a:p>
        </p:txBody>
      </p:sp>
      <p:pic>
        <p:nvPicPr>
          <p:cNvPr id="568333" name="Picture 13" descr="figura 2"/>
          <p:cNvPicPr>
            <a:picLocks noChangeAspect="1" noChangeArrowheads="1"/>
          </p:cNvPicPr>
          <p:nvPr/>
        </p:nvPicPr>
        <p:blipFill>
          <a:blip r:embed="rId5" cstate="print"/>
          <a:srcRect l="1385" t="1903" r="2243" b="5295"/>
          <a:stretch>
            <a:fillRect/>
          </a:stretch>
        </p:blipFill>
        <p:spPr bwMode="auto">
          <a:xfrm>
            <a:off x="201613" y="2819400"/>
            <a:ext cx="4217987" cy="3238500"/>
          </a:xfrm>
          <a:prstGeom prst="rect">
            <a:avLst/>
          </a:prstGeom>
          <a:noFill/>
          <a:ln w="9525">
            <a:noFill/>
            <a:miter lim="800000"/>
            <a:headEnd/>
            <a:tailEnd/>
          </a:ln>
        </p:spPr>
      </p:pic>
      <p:sp>
        <p:nvSpPr>
          <p:cNvPr id="13" name="Text Box 7"/>
          <p:cNvSpPr txBox="1">
            <a:spLocks noChangeArrowheads="1"/>
          </p:cNvSpPr>
          <p:nvPr/>
        </p:nvSpPr>
        <p:spPr bwMode="auto">
          <a:xfrm>
            <a:off x="5008563" y="2057400"/>
            <a:ext cx="3459922" cy="461665"/>
          </a:xfrm>
          <a:prstGeom prst="rect">
            <a:avLst/>
          </a:prstGeom>
          <a:noFill/>
          <a:ln w="31750">
            <a:noFill/>
            <a:miter lim="800000"/>
            <a:headEnd/>
            <a:tailEnd/>
          </a:ln>
        </p:spPr>
        <p:txBody>
          <a:bodyPr wrap="none">
            <a:spAutoFit/>
          </a:bodyPr>
          <a:lstStyle/>
          <a:p>
            <a:r>
              <a:rPr lang="en-US" sz="2400" dirty="0" smtClean="0">
                <a:solidFill>
                  <a:schemeClr val="folHlink"/>
                </a:solidFill>
              </a:rPr>
              <a:t>mean value of thicknesses</a:t>
            </a:r>
            <a:endParaRPr lang="it-IT" sz="2400" dirty="0"/>
          </a:p>
        </p:txBody>
      </p:sp>
      <p:sp>
        <p:nvSpPr>
          <p:cNvPr id="14" name="Text Box 13"/>
          <p:cNvSpPr txBox="1">
            <a:spLocks noChangeArrowheads="1"/>
          </p:cNvSpPr>
          <p:nvPr/>
        </p:nvSpPr>
        <p:spPr bwMode="auto">
          <a:xfrm>
            <a:off x="76200" y="2071688"/>
            <a:ext cx="4572000" cy="461665"/>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
        <p:nvSpPr>
          <p:cNvPr id="15" name="Text Box 10"/>
          <p:cNvSpPr txBox="1">
            <a:spLocks noChangeArrowheads="1"/>
          </p:cNvSpPr>
          <p:nvPr/>
        </p:nvSpPr>
        <p:spPr bwMode="auto">
          <a:xfrm>
            <a:off x="4495800" y="5410200"/>
            <a:ext cx="4678363" cy="838200"/>
          </a:xfrm>
          <a:prstGeom prst="rect">
            <a:avLst/>
          </a:prstGeom>
          <a:noFill/>
          <a:ln w="31750">
            <a:noFill/>
            <a:miter lim="800000"/>
            <a:headEnd/>
            <a:tailEnd/>
          </a:ln>
        </p:spPr>
        <p:txBody>
          <a:bodyPr/>
          <a:lstStyle/>
          <a:p>
            <a:r>
              <a:rPr lang="en-US" sz="2400" dirty="0" smtClean="0">
                <a:solidFill>
                  <a:schemeClr val="folHlink"/>
                </a:solidFill>
              </a:rPr>
              <a:t>thermal resistance of the wall which forms the edge</a:t>
            </a:r>
            <a:endParaRPr lang="it-IT" sz="24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Rot="1" noChangeArrowheads="1"/>
          </p:cNvSpPr>
          <p:nvPr>
            <p:ph type="title"/>
          </p:nvPr>
        </p:nvSpPr>
        <p:spPr>
          <a:xfrm>
            <a:off x="179388" y="620713"/>
            <a:ext cx="8785225" cy="792162"/>
          </a:xfrm>
        </p:spPr>
        <p:txBody>
          <a:bodyPr/>
          <a:lstStyle/>
          <a:p>
            <a:pPr>
              <a:defRPr/>
            </a:pPr>
            <a:r>
              <a:rPr lang="en-US" sz="3600" dirty="0" smtClean="0">
                <a:solidFill>
                  <a:schemeClr val="hlink"/>
                </a:solidFill>
                <a:latin typeface="Arial" charset="0"/>
              </a:rPr>
              <a:t>Edge constituted by two external walls</a:t>
            </a:r>
            <a:endParaRPr lang="it-IT" sz="3600" dirty="0" smtClean="0">
              <a:solidFill>
                <a:schemeClr val="hlink"/>
              </a:solidFill>
              <a:latin typeface="Arial" charset="0"/>
            </a:endParaRPr>
          </a:p>
        </p:txBody>
      </p:sp>
      <p:sp>
        <p:nvSpPr>
          <p:cNvPr id="570371" name="Text Box 3"/>
          <p:cNvSpPr txBox="1">
            <a:spLocks noChangeArrowheads="1"/>
          </p:cNvSpPr>
          <p:nvPr/>
        </p:nvSpPr>
        <p:spPr bwMode="auto">
          <a:xfrm>
            <a:off x="1219200" y="1385888"/>
            <a:ext cx="6705600" cy="519112"/>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it-IT" sz="2800" dirty="0" smtClean="0">
                <a:solidFill>
                  <a:schemeClr val="hlink"/>
                </a:solidFill>
              </a:rPr>
              <a:t>Concrete pillar</a:t>
            </a:r>
            <a:endParaRPr lang="it-IT" dirty="0">
              <a:solidFill>
                <a:schemeClr val="folHlink"/>
              </a:solidFill>
            </a:endParaRPr>
          </a:p>
        </p:txBody>
      </p:sp>
      <p:graphicFrame>
        <p:nvGraphicFramePr>
          <p:cNvPr id="596992" name="Object 0"/>
          <p:cNvGraphicFramePr>
            <a:graphicFrameLocks noChangeAspect="1"/>
          </p:cNvGraphicFramePr>
          <p:nvPr/>
        </p:nvGraphicFramePr>
        <p:xfrm>
          <a:off x="5703888" y="3902075"/>
          <a:ext cx="1962150" cy="669925"/>
        </p:xfrm>
        <a:graphic>
          <a:graphicData uri="http://schemas.openxmlformats.org/presentationml/2006/ole">
            <p:oleObj spid="_x0000_s44034" name="Equation" r:id="rId4" imgW="672840" imgH="228600" progId="Equation.DSMT4">
              <p:embed/>
            </p:oleObj>
          </a:graphicData>
        </a:graphic>
      </p:graphicFrame>
      <p:sp>
        <p:nvSpPr>
          <p:cNvPr id="570373" name="Oval 5"/>
          <p:cNvSpPr>
            <a:spLocks noChangeArrowheads="1"/>
          </p:cNvSpPr>
          <p:nvPr/>
        </p:nvSpPr>
        <p:spPr bwMode="auto">
          <a:xfrm>
            <a:off x="7335838" y="4059238"/>
            <a:ext cx="360362" cy="360362"/>
          </a:xfrm>
          <a:prstGeom prst="ellipse">
            <a:avLst/>
          </a:prstGeom>
          <a:noFill/>
          <a:ln w="31750">
            <a:solidFill>
              <a:srgbClr val="FF3300"/>
            </a:solidFill>
            <a:round/>
            <a:headEnd/>
            <a:tailEnd/>
          </a:ln>
        </p:spPr>
        <p:txBody>
          <a:bodyPr wrap="none" anchor="ctr"/>
          <a:lstStyle/>
          <a:p>
            <a:endParaRPr lang="it-IT"/>
          </a:p>
        </p:txBody>
      </p:sp>
      <p:sp>
        <p:nvSpPr>
          <p:cNvPr id="570374" name="Line 6"/>
          <p:cNvSpPr>
            <a:spLocks noChangeShapeType="1"/>
          </p:cNvSpPr>
          <p:nvPr/>
        </p:nvSpPr>
        <p:spPr bwMode="auto">
          <a:xfrm flipV="1">
            <a:off x="7543800" y="3276600"/>
            <a:ext cx="0" cy="762000"/>
          </a:xfrm>
          <a:prstGeom prst="line">
            <a:avLst/>
          </a:prstGeom>
          <a:noFill/>
          <a:ln w="31750">
            <a:solidFill>
              <a:schemeClr val="hlink"/>
            </a:solidFill>
            <a:round/>
            <a:headEnd/>
            <a:tailEnd type="triangle" w="med" len="med"/>
          </a:ln>
        </p:spPr>
        <p:txBody>
          <a:bodyPr wrap="none" anchor="ctr"/>
          <a:lstStyle/>
          <a:p>
            <a:endParaRPr lang="it-IT"/>
          </a:p>
        </p:txBody>
      </p:sp>
      <p:pic>
        <p:nvPicPr>
          <p:cNvPr id="570381" name="Picture 13" descr="figura 2"/>
          <p:cNvPicPr>
            <a:picLocks noChangeAspect="1" noChangeArrowheads="1"/>
          </p:cNvPicPr>
          <p:nvPr/>
        </p:nvPicPr>
        <p:blipFill>
          <a:blip r:embed="rId5" cstate="print"/>
          <a:srcRect l="18312" t="9077" r="1711" b="12608"/>
          <a:stretch>
            <a:fillRect/>
          </a:stretch>
        </p:blipFill>
        <p:spPr bwMode="auto">
          <a:xfrm>
            <a:off x="381000" y="2860675"/>
            <a:ext cx="3897313" cy="3235325"/>
          </a:xfrm>
          <a:prstGeom prst="rect">
            <a:avLst/>
          </a:prstGeom>
          <a:noFill/>
          <a:ln w="9525">
            <a:noFill/>
            <a:miter lim="800000"/>
            <a:headEnd/>
            <a:tailEnd/>
          </a:ln>
        </p:spPr>
      </p:pic>
      <p:sp>
        <p:nvSpPr>
          <p:cNvPr id="10" name="Text Box 13"/>
          <p:cNvSpPr txBox="1">
            <a:spLocks noChangeArrowheads="1"/>
          </p:cNvSpPr>
          <p:nvPr/>
        </p:nvSpPr>
        <p:spPr bwMode="auto">
          <a:xfrm>
            <a:off x="76200" y="2071688"/>
            <a:ext cx="4572000" cy="461665"/>
          </a:xfrm>
          <a:prstGeom prst="rect">
            <a:avLst/>
          </a:prstGeom>
          <a:noFill/>
          <a:ln w="31750">
            <a:noFill/>
            <a:miter lim="800000"/>
            <a:headEnd/>
            <a:tailEnd/>
          </a:ln>
        </p:spPr>
        <p:txBody>
          <a:bodyPr>
            <a:spAutoFit/>
          </a:bodyPr>
          <a:lstStyle/>
          <a:p>
            <a:pPr marL="457200" indent="-457200" algn="ctr">
              <a:spcBef>
                <a:spcPct val="50000"/>
              </a:spcBef>
              <a:buClr>
                <a:schemeClr val="hlink"/>
              </a:buClr>
              <a:buFont typeface="Wingdings" pitchFamily="2" charset="2"/>
              <a:buNone/>
            </a:pPr>
            <a:r>
              <a:rPr lang="en-US" sz="2400" dirty="0" smtClean="0">
                <a:solidFill>
                  <a:schemeClr val="hlink"/>
                </a:solidFill>
              </a:rPr>
              <a:t>distributed thermal insulation</a:t>
            </a:r>
            <a:endParaRPr lang="en-US" sz="2400" dirty="0">
              <a:solidFill>
                <a:schemeClr val="folHlink"/>
              </a:solidFill>
            </a:endParaRPr>
          </a:p>
        </p:txBody>
      </p:sp>
      <p:sp>
        <p:nvSpPr>
          <p:cNvPr id="11" name="Text Box 7"/>
          <p:cNvSpPr txBox="1">
            <a:spLocks noChangeArrowheads="1"/>
          </p:cNvSpPr>
          <p:nvPr/>
        </p:nvSpPr>
        <p:spPr bwMode="auto">
          <a:xfrm>
            <a:off x="5432558" y="2679303"/>
            <a:ext cx="3459922" cy="461665"/>
          </a:xfrm>
          <a:prstGeom prst="rect">
            <a:avLst/>
          </a:prstGeom>
          <a:noFill/>
          <a:ln w="31750">
            <a:noFill/>
            <a:miter lim="800000"/>
            <a:headEnd/>
            <a:tailEnd/>
          </a:ln>
        </p:spPr>
        <p:txBody>
          <a:bodyPr wrap="none">
            <a:spAutoFit/>
          </a:bodyPr>
          <a:lstStyle/>
          <a:p>
            <a:r>
              <a:rPr lang="en-US" sz="2400" dirty="0" smtClean="0">
                <a:solidFill>
                  <a:schemeClr val="folHlink"/>
                </a:solidFill>
              </a:rPr>
              <a:t>mean value of thicknesses</a:t>
            </a:r>
            <a:endParaRPr lang="it-IT" sz="24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4466" name="Rectangle 2"/>
          <p:cNvSpPr>
            <a:spLocks noGrp="1" noRot="1" noChangeArrowheads="1"/>
          </p:cNvSpPr>
          <p:nvPr>
            <p:ph type="title"/>
          </p:nvPr>
        </p:nvSpPr>
        <p:spPr>
          <a:xfrm>
            <a:off x="900113" y="692150"/>
            <a:ext cx="7272337" cy="1225550"/>
          </a:xfrm>
        </p:spPr>
        <p:txBody>
          <a:bodyPr/>
          <a:lstStyle/>
          <a:p>
            <a:pPr>
              <a:defRPr/>
            </a:pPr>
            <a:r>
              <a:rPr lang="en-US" sz="3600" dirty="0" smtClean="0">
                <a:solidFill>
                  <a:schemeClr val="hlink"/>
                </a:solidFill>
                <a:latin typeface="Arial" charset="0"/>
              </a:rPr>
              <a:t>THERMAL BRIDGES</a:t>
            </a:r>
            <a:br>
              <a:rPr lang="en-US" sz="3600" dirty="0" smtClean="0">
                <a:solidFill>
                  <a:schemeClr val="hlink"/>
                </a:solidFill>
                <a:latin typeface="Arial" charset="0"/>
              </a:rPr>
            </a:br>
            <a:r>
              <a:rPr lang="en-US" sz="3600" dirty="0" smtClean="0">
                <a:solidFill>
                  <a:schemeClr val="hlink"/>
                </a:solidFill>
                <a:latin typeface="Arial" charset="0"/>
              </a:rPr>
              <a:t>FRENCH STANDARD</a:t>
            </a:r>
            <a:endParaRPr lang="it-IT" sz="3600" dirty="0" smtClean="0">
              <a:solidFill>
                <a:schemeClr val="hlink"/>
              </a:solidFill>
              <a:latin typeface="Arial" charset="0"/>
            </a:endParaRPr>
          </a:p>
        </p:txBody>
      </p:sp>
      <p:sp>
        <p:nvSpPr>
          <p:cNvPr id="574467" name="Text Box 3"/>
          <p:cNvSpPr txBox="1">
            <a:spLocks noChangeArrowheads="1"/>
          </p:cNvSpPr>
          <p:nvPr/>
        </p:nvSpPr>
        <p:spPr bwMode="auto">
          <a:xfrm>
            <a:off x="342900" y="2133600"/>
            <a:ext cx="8458200" cy="519113"/>
          </a:xfrm>
          <a:prstGeom prst="rect">
            <a:avLst/>
          </a:prstGeom>
          <a:noFill/>
          <a:ln w="31750">
            <a:noFill/>
            <a:miter lim="800000"/>
            <a:headEnd/>
            <a:tailEnd/>
          </a:ln>
        </p:spPr>
        <p:txBody>
          <a:bodyPr>
            <a:spAutoFit/>
          </a:bodyPr>
          <a:lstStyle/>
          <a:p>
            <a:pPr algn="ctr">
              <a:spcBef>
                <a:spcPct val="50000"/>
              </a:spcBef>
              <a:buClr>
                <a:schemeClr val="hlink"/>
              </a:buClr>
              <a:buFont typeface="Wingdings" pitchFamily="2" charset="2"/>
              <a:buNone/>
              <a:tabLst>
                <a:tab pos="0" algn="l"/>
              </a:tabLst>
            </a:pPr>
            <a:r>
              <a:rPr lang="it-IT" sz="2800">
                <a:solidFill>
                  <a:schemeClr val="folHlink"/>
                </a:solidFill>
              </a:rPr>
              <a:t>C.S.T.B. Th-k77</a:t>
            </a:r>
          </a:p>
        </p:txBody>
      </p:sp>
      <p:sp>
        <p:nvSpPr>
          <p:cNvPr id="574468" name="Text Box 4"/>
          <p:cNvSpPr txBox="1">
            <a:spLocks noChangeArrowheads="1"/>
          </p:cNvSpPr>
          <p:nvPr/>
        </p:nvSpPr>
        <p:spPr bwMode="auto">
          <a:xfrm>
            <a:off x="323528" y="3213100"/>
            <a:ext cx="8496622" cy="1815882"/>
          </a:xfrm>
          <a:prstGeom prst="rect">
            <a:avLst/>
          </a:prstGeom>
          <a:noFill/>
          <a:ln w="31750">
            <a:noFill/>
            <a:miter lim="800000"/>
            <a:headEnd/>
            <a:tailEnd/>
          </a:ln>
        </p:spPr>
        <p:txBody>
          <a:bodyPr wrap="square">
            <a:spAutoFit/>
          </a:bodyPr>
          <a:lstStyle/>
          <a:p>
            <a:pPr algn="ctr">
              <a:spcBef>
                <a:spcPct val="50000"/>
              </a:spcBef>
              <a:buClr>
                <a:schemeClr val="hlink"/>
              </a:buClr>
              <a:buFont typeface="Wingdings" pitchFamily="2" charset="2"/>
              <a:buNone/>
              <a:tabLst>
                <a:tab pos="0" algn="l"/>
              </a:tabLst>
            </a:pPr>
            <a:r>
              <a:rPr lang="en-US" sz="2800" dirty="0" smtClean="0">
                <a:solidFill>
                  <a:schemeClr val="folHlink"/>
                </a:solidFill>
              </a:rPr>
              <a:t>To facilitate the designer work, the French legislation provides tables for the determination of linear transmittance, </a:t>
            </a:r>
            <a:r>
              <a:rPr lang="en-US" sz="2800" dirty="0" err="1" smtClean="0">
                <a:solidFill>
                  <a:schemeClr val="folHlink"/>
                </a:solidFill>
              </a:rPr>
              <a:t>k</a:t>
            </a:r>
            <a:r>
              <a:rPr lang="en-US" sz="2800" baseline="-25000" dirty="0" err="1" smtClean="0">
                <a:solidFill>
                  <a:schemeClr val="folHlink"/>
                </a:solidFill>
              </a:rPr>
              <a:t>L</a:t>
            </a:r>
            <a:r>
              <a:rPr lang="en-US" sz="2800" dirty="0" smtClean="0">
                <a:solidFill>
                  <a:schemeClr val="folHlink"/>
                </a:solidFill>
              </a:rPr>
              <a:t>, for a very large sample of thermal bridges and some examples are given in the next slides</a:t>
            </a:r>
            <a:endParaRPr lang="it-IT" sz="2800" dirty="0">
              <a:solidFill>
                <a:schemeClr val="folHlink"/>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6514" name="Rectangle 2"/>
          <p:cNvSpPr>
            <a:spLocks noGrp="1" noRot="1" noChangeArrowheads="1"/>
          </p:cNvSpPr>
          <p:nvPr>
            <p:ph type="title"/>
          </p:nvPr>
        </p:nvSpPr>
        <p:spPr>
          <a:xfrm>
            <a:off x="900113" y="692150"/>
            <a:ext cx="7272337" cy="1225550"/>
          </a:xfrm>
        </p:spPr>
        <p:txBody>
          <a:bodyPr/>
          <a:lstStyle/>
          <a:p>
            <a:pPr eaLnBrk="1" hangingPunct="1">
              <a:defRPr/>
            </a:pPr>
            <a:r>
              <a:rPr lang="en-US" sz="3600" dirty="0" smtClean="0">
                <a:solidFill>
                  <a:schemeClr val="hlink"/>
                </a:solidFill>
                <a:latin typeface="Arial" charset="0"/>
              </a:rPr>
              <a:t>THERMAL BRIDGES</a:t>
            </a:r>
            <a:br>
              <a:rPr lang="en-US" sz="3600" dirty="0" smtClean="0">
                <a:solidFill>
                  <a:schemeClr val="hlink"/>
                </a:solidFill>
                <a:latin typeface="Arial" charset="0"/>
              </a:rPr>
            </a:br>
            <a:r>
              <a:rPr lang="en-US" sz="3600" dirty="0" smtClean="0">
                <a:solidFill>
                  <a:schemeClr val="hlink"/>
                </a:solidFill>
                <a:latin typeface="Arial" charset="0"/>
              </a:rPr>
              <a:t>FRENCH STANDARD</a:t>
            </a:r>
          </a:p>
        </p:txBody>
      </p:sp>
      <p:sp>
        <p:nvSpPr>
          <p:cNvPr id="576517" name="Text Box 5"/>
          <p:cNvSpPr txBox="1">
            <a:spLocks noChangeArrowheads="1"/>
          </p:cNvSpPr>
          <p:nvPr/>
        </p:nvSpPr>
        <p:spPr bwMode="auto">
          <a:xfrm>
            <a:off x="152400" y="2608263"/>
            <a:ext cx="8785225" cy="1754326"/>
          </a:xfrm>
          <a:prstGeom prst="rect">
            <a:avLst/>
          </a:prstGeom>
          <a:noFill/>
          <a:ln w="31750">
            <a:noFill/>
            <a:miter lim="800000"/>
            <a:headEnd/>
            <a:tailEnd/>
          </a:ln>
        </p:spPr>
        <p:txBody>
          <a:bodyPr>
            <a:spAutoFit/>
          </a:bodyPr>
          <a:lstStyle/>
          <a:p>
            <a:pPr marL="385763" indent="-385763">
              <a:spcBef>
                <a:spcPct val="50000"/>
              </a:spcBef>
              <a:buClr>
                <a:schemeClr val="hlink"/>
              </a:buClr>
              <a:buFont typeface="Wingdings" pitchFamily="2" charset="2"/>
              <a:buNone/>
              <a:tabLst>
                <a:tab pos="0" algn="l"/>
                <a:tab pos="96838" algn="l"/>
                <a:tab pos="193675" algn="l"/>
                <a:tab pos="288925" algn="l"/>
              </a:tabLst>
            </a:pPr>
            <a:r>
              <a:rPr lang="en-US" sz="2400" dirty="0" smtClean="0">
                <a:solidFill>
                  <a:schemeClr val="folHlink"/>
                </a:solidFill>
              </a:rPr>
              <a:t>In these tables is assumed</a:t>
            </a:r>
            <a:r>
              <a:rPr lang="it-IT" sz="2400" dirty="0" smtClean="0">
                <a:solidFill>
                  <a:schemeClr val="folHlink"/>
                </a:solidFill>
              </a:rPr>
              <a:t>:</a:t>
            </a:r>
            <a:endParaRPr lang="it-IT" sz="2400" dirty="0">
              <a:solidFill>
                <a:schemeClr val="folHlink"/>
              </a:solidFill>
            </a:endParaRPr>
          </a:p>
          <a:p>
            <a:pPr marL="385763" indent="-385763">
              <a:spcBef>
                <a:spcPct val="50000"/>
              </a:spcBef>
              <a:buClr>
                <a:schemeClr val="hlink"/>
              </a:buClr>
              <a:buFont typeface="Wingdings" pitchFamily="2" charset="2"/>
              <a:buChar char="ü"/>
              <a:tabLst>
                <a:tab pos="0" algn="l"/>
                <a:tab pos="96838" algn="l"/>
                <a:tab pos="193675" algn="l"/>
                <a:tab pos="288925" algn="l"/>
              </a:tabLst>
            </a:pPr>
            <a:r>
              <a:rPr lang="en-US" sz="2400" dirty="0" smtClean="0">
                <a:solidFill>
                  <a:schemeClr val="folHlink"/>
                </a:solidFill>
              </a:rPr>
              <a:t>for insulation material with thermal conductivity no greater than 0.065</a:t>
            </a:r>
            <a:r>
              <a:rPr lang="it-IT" sz="2400" dirty="0" smtClean="0">
                <a:solidFill>
                  <a:schemeClr val="folHlink"/>
                </a:solidFill>
              </a:rPr>
              <a:t> </a:t>
            </a:r>
            <a:r>
              <a:rPr lang="it-IT" sz="2400" dirty="0">
                <a:solidFill>
                  <a:schemeClr val="folHlink"/>
                </a:solidFill>
              </a:rPr>
              <a:t>W/</a:t>
            </a:r>
            <a:r>
              <a:rPr lang="it-IT" sz="2400" dirty="0" err="1">
                <a:solidFill>
                  <a:schemeClr val="folHlink"/>
                </a:solidFill>
              </a:rPr>
              <a:t>mK</a:t>
            </a:r>
            <a:r>
              <a:rPr lang="it-IT" sz="2400" dirty="0">
                <a:solidFill>
                  <a:schemeClr val="folHlink"/>
                </a:solidFill>
              </a:rPr>
              <a:t> </a:t>
            </a:r>
            <a:r>
              <a:rPr lang="it-IT" sz="2400" dirty="0" smtClean="0">
                <a:solidFill>
                  <a:schemeClr val="folHlink"/>
                </a:solidFill>
              </a:rPr>
              <a:t> and </a:t>
            </a:r>
            <a:r>
              <a:rPr lang="en-US" sz="2400" dirty="0" smtClean="0">
                <a:solidFill>
                  <a:schemeClr val="folHlink"/>
                </a:solidFill>
              </a:rPr>
              <a:t>of a thickness such that its thermal resistance is not lower than 0.50 </a:t>
            </a:r>
            <a:r>
              <a:rPr lang="it-IT" sz="2400" dirty="0" smtClean="0">
                <a:solidFill>
                  <a:schemeClr val="folHlink"/>
                </a:solidFill>
              </a:rPr>
              <a:t>m</a:t>
            </a:r>
            <a:r>
              <a:rPr lang="it-IT" sz="2400" baseline="30000" dirty="0" smtClean="0">
                <a:solidFill>
                  <a:schemeClr val="folHlink"/>
                </a:solidFill>
              </a:rPr>
              <a:t>2</a:t>
            </a:r>
            <a:r>
              <a:rPr lang="it-IT" sz="2400" dirty="0" smtClean="0">
                <a:solidFill>
                  <a:schemeClr val="folHlink"/>
                </a:solidFill>
              </a:rPr>
              <a:t> </a:t>
            </a:r>
            <a:r>
              <a:rPr lang="it-IT" sz="2400" dirty="0">
                <a:solidFill>
                  <a:schemeClr val="folHlink"/>
                </a:solidFill>
              </a:rPr>
              <a:t>K/W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370013"/>
            <a:ext cx="8534400" cy="830997"/>
          </a:xfrm>
          <a:prstGeom prst="rect">
            <a:avLst/>
          </a:prstGeom>
          <a:noFill/>
          <a:ln w="31750">
            <a:noFill/>
            <a:miter lim="800000"/>
            <a:headEnd/>
            <a:tailEnd/>
          </a:ln>
        </p:spPr>
        <p:txBody>
          <a:bodyPr>
            <a:spAutoFit/>
          </a:bodyPr>
          <a:lstStyle/>
          <a:p>
            <a:pPr>
              <a:spcBef>
                <a:spcPct val="50000"/>
              </a:spcBef>
            </a:pPr>
            <a:r>
              <a:rPr lang="en-US" sz="2400" b="1" dirty="0" smtClean="0">
                <a:solidFill>
                  <a:schemeClr val="folHlink"/>
                </a:solidFill>
                <a:latin typeface="Arial" pitchFamily="34" charset="0"/>
                <a:cs typeface="Arial" pitchFamily="34" charset="0"/>
              </a:rPr>
              <a:t>Geometric and structural configurations that produce deviations from the one-dimensional flow conditions</a:t>
            </a:r>
            <a:endParaRPr lang="en-US" sz="2400" b="1" dirty="0">
              <a:solidFill>
                <a:schemeClr val="folHlink"/>
              </a:solidFill>
              <a:latin typeface="Arial" pitchFamily="34" charset="0"/>
              <a:cs typeface="Arial" pitchFamily="34" charset="0"/>
            </a:endParaRPr>
          </a:p>
        </p:txBody>
      </p:sp>
      <p:sp>
        <p:nvSpPr>
          <p:cNvPr id="3" name="Text Box 3"/>
          <p:cNvSpPr txBox="1">
            <a:spLocks noChangeArrowheads="1"/>
          </p:cNvSpPr>
          <p:nvPr/>
        </p:nvSpPr>
        <p:spPr bwMode="auto">
          <a:xfrm>
            <a:off x="2663825" y="3230563"/>
            <a:ext cx="3816350" cy="579437"/>
          </a:xfrm>
          <a:prstGeom prst="rect">
            <a:avLst/>
          </a:prstGeom>
          <a:noFill/>
          <a:ln w="9525">
            <a:noFill/>
            <a:miter lim="800000"/>
            <a:headEnd/>
            <a:tailEnd/>
          </a:ln>
          <a:effectLst/>
        </p:spPr>
        <p:txBody>
          <a:bodyPr>
            <a:spAutoFit/>
          </a:bodyPr>
          <a:lstStyle/>
          <a:p>
            <a:pPr algn="ctr">
              <a:spcBef>
                <a:spcPct val="50000"/>
              </a:spcBef>
              <a:defRPr/>
            </a:pPr>
            <a:r>
              <a:rPr lang="it-IT" sz="3200">
                <a:solidFill>
                  <a:schemeClr val="hlink"/>
                </a:solidFill>
                <a:effectLst>
                  <a:outerShdw blurRad="38100" dist="38100" dir="2700000" algn="tl">
                    <a:srgbClr val="000000"/>
                  </a:outerShdw>
                </a:effectLst>
                <a:sym typeface="Symbol" pitchFamily="18" charset="2"/>
              </a:rPr>
              <a:t></a:t>
            </a:r>
          </a:p>
        </p:txBody>
      </p:sp>
      <p:sp>
        <p:nvSpPr>
          <p:cNvPr id="4" name="Text Box 4"/>
          <p:cNvSpPr txBox="1">
            <a:spLocks noChangeArrowheads="1"/>
          </p:cNvSpPr>
          <p:nvPr/>
        </p:nvSpPr>
        <p:spPr bwMode="auto">
          <a:xfrm>
            <a:off x="304800" y="4221163"/>
            <a:ext cx="8534400" cy="579437"/>
          </a:xfrm>
          <a:prstGeom prst="rect">
            <a:avLst/>
          </a:prstGeom>
          <a:noFill/>
          <a:ln w="31750">
            <a:noFill/>
            <a:miter lim="800000"/>
            <a:headEnd/>
            <a:tailEnd/>
          </a:ln>
        </p:spPr>
        <p:txBody>
          <a:bodyPr>
            <a:spAutoFit/>
          </a:bodyPr>
          <a:lstStyle/>
          <a:p>
            <a:pPr algn="ctr">
              <a:spcBef>
                <a:spcPct val="50000"/>
              </a:spcBef>
            </a:pPr>
            <a:r>
              <a:rPr lang="en-US" sz="3200" dirty="0" smtClean="0">
                <a:solidFill>
                  <a:schemeClr val="folHlink"/>
                </a:solidFill>
                <a:latin typeface="Arial" pitchFamily="34" charset="0"/>
                <a:cs typeface="Arial" pitchFamily="34" charset="0"/>
              </a:rPr>
              <a:t> </a:t>
            </a:r>
            <a:r>
              <a:rPr lang="en-US" sz="3200" dirty="0" smtClean="0">
                <a:solidFill>
                  <a:schemeClr val="hlink"/>
                </a:solidFill>
                <a:latin typeface="Arial" pitchFamily="34" charset="0"/>
                <a:cs typeface="Arial" pitchFamily="34" charset="0"/>
              </a:rPr>
              <a:t>THERMAL BRIDGE ZONES</a:t>
            </a:r>
            <a:endParaRPr lang="en-US" sz="3200" dirty="0">
              <a:solidFill>
                <a:schemeClr val="hlin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a:xfrm>
            <a:off x="533400" y="603250"/>
            <a:ext cx="8077200" cy="1225550"/>
          </a:xfrm>
        </p:spPr>
        <p:txBody>
          <a:bodyPr/>
          <a:lstStyle/>
          <a:p>
            <a:pPr>
              <a:defRPr/>
            </a:pPr>
            <a:r>
              <a:rPr lang="en-US" sz="3200" dirty="0" smtClean="0">
                <a:solidFill>
                  <a:schemeClr val="hlink"/>
                </a:solidFill>
                <a:latin typeface="Arial" charset="0"/>
              </a:rPr>
              <a:t>Junction between two outer walls with corner pillar - interrupted insulation</a:t>
            </a:r>
            <a:endParaRPr lang="it-IT" sz="3600" dirty="0" smtClean="0">
              <a:solidFill>
                <a:schemeClr val="hlink"/>
              </a:solidFill>
              <a:latin typeface="Arial" charset="0"/>
            </a:endParaRPr>
          </a:p>
        </p:txBody>
      </p:sp>
      <p:pic>
        <p:nvPicPr>
          <p:cNvPr id="578565" name="Picture 5" descr="figura 6"/>
          <p:cNvPicPr>
            <a:picLocks noChangeAspect="1" noChangeArrowheads="1"/>
          </p:cNvPicPr>
          <p:nvPr/>
        </p:nvPicPr>
        <p:blipFill>
          <a:blip r:embed="rId4" cstate="print"/>
          <a:srcRect l="9766" t="2879" r="1942" b="4149"/>
          <a:stretch>
            <a:fillRect/>
          </a:stretch>
        </p:blipFill>
        <p:spPr bwMode="auto">
          <a:xfrm>
            <a:off x="152400" y="2703513"/>
            <a:ext cx="2936875" cy="3240087"/>
          </a:xfrm>
          <a:prstGeom prst="rect">
            <a:avLst/>
          </a:prstGeom>
          <a:noFill/>
          <a:ln w="9525">
            <a:noFill/>
            <a:miter lim="800000"/>
            <a:headEnd/>
            <a:tailEnd/>
          </a:ln>
        </p:spPr>
      </p:pic>
      <p:graphicFrame>
        <p:nvGraphicFramePr>
          <p:cNvPr id="578568" name="Object 8"/>
          <p:cNvGraphicFramePr>
            <a:graphicFrameLocks noChangeAspect="1"/>
          </p:cNvGraphicFramePr>
          <p:nvPr/>
        </p:nvGraphicFramePr>
        <p:xfrm>
          <a:off x="3254375" y="2697163"/>
          <a:ext cx="5688013" cy="3160712"/>
        </p:xfrm>
        <a:graphic>
          <a:graphicData uri="http://schemas.openxmlformats.org/presentationml/2006/ole">
            <p:oleObj spid="_x0000_s45058" name="Document" r:id="rId5" imgW="7268964" imgH="4055235" progId="Word.Document.8">
              <p:embed/>
            </p:oleObj>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0" name="Rectangle 2"/>
          <p:cNvSpPr>
            <a:spLocks noGrp="1" noRot="1" noChangeArrowheads="1"/>
          </p:cNvSpPr>
          <p:nvPr>
            <p:ph type="title"/>
          </p:nvPr>
        </p:nvSpPr>
        <p:spPr>
          <a:xfrm>
            <a:off x="446088" y="620713"/>
            <a:ext cx="8229600" cy="1143000"/>
          </a:xfrm>
        </p:spPr>
        <p:txBody>
          <a:bodyPr/>
          <a:lstStyle/>
          <a:p>
            <a:pPr>
              <a:defRPr/>
            </a:pPr>
            <a:r>
              <a:rPr lang="en-US" sz="3200" dirty="0" smtClean="0">
                <a:solidFill>
                  <a:schemeClr val="hlink"/>
                </a:solidFill>
                <a:latin typeface="Arial" charset="0"/>
              </a:rPr>
              <a:t>Joint between two outer walls with one insulated</a:t>
            </a:r>
            <a:endParaRPr lang="it-IT" sz="3600" dirty="0" smtClean="0">
              <a:solidFill>
                <a:schemeClr val="hlink"/>
              </a:solidFill>
              <a:latin typeface="Arial" charset="0"/>
            </a:endParaRPr>
          </a:p>
        </p:txBody>
      </p:sp>
      <p:pic>
        <p:nvPicPr>
          <p:cNvPr id="580613" name="Picture 5" descr="figura 6"/>
          <p:cNvPicPr>
            <a:picLocks noChangeAspect="1" noChangeArrowheads="1"/>
          </p:cNvPicPr>
          <p:nvPr/>
        </p:nvPicPr>
        <p:blipFill>
          <a:blip r:embed="rId4" cstate="print"/>
          <a:srcRect l="3598" r="2113" b="2580"/>
          <a:stretch>
            <a:fillRect/>
          </a:stretch>
        </p:blipFill>
        <p:spPr bwMode="auto">
          <a:xfrm>
            <a:off x="61913" y="2932113"/>
            <a:ext cx="2997200" cy="2879725"/>
          </a:xfrm>
          <a:prstGeom prst="rect">
            <a:avLst/>
          </a:prstGeom>
          <a:noFill/>
          <a:ln w="9525">
            <a:noFill/>
            <a:miter lim="800000"/>
            <a:headEnd/>
            <a:tailEnd/>
          </a:ln>
        </p:spPr>
      </p:pic>
      <p:graphicFrame>
        <p:nvGraphicFramePr>
          <p:cNvPr id="580639" name="Object 31"/>
          <p:cNvGraphicFramePr>
            <a:graphicFrameLocks noChangeAspect="1"/>
          </p:cNvGraphicFramePr>
          <p:nvPr>
            <p:ph idx="1"/>
          </p:nvPr>
        </p:nvGraphicFramePr>
        <p:xfrm>
          <a:off x="3119438" y="2681288"/>
          <a:ext cx="5878512" cy="3362325"/>
        </p:xfrm>
        <a:graphic>
          <a:graphicData uri="http://schemas.openxmlformats.org/presentationml/2006/ole">
            <p:oleObj spid="_x0000_s46082" name="Document" r:id="rId5" imgW="8407318" imgH="4809058" progId="Word.Document.8">
              <p:embed/>
            </p:oleObj>
          </a:graphicData>
        </a:graphic>
      </p:graphicFrame>
      <p:sp>
        <p:nvSpPr>
          <p:cNvPr id="5" name="Ovale 4"/>
          <p:cNvSpPr/>
          <p:nvPr/>
        </p:nvSpPr>
        <p:spPr>
          <a:xfrm>
            <a:off x="72008" y="3140968"/>
            <a:ext cx="25152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2 8"/>
          <p:cNvCxnSpPr/>
          <p:nvPr/>
        </p:nvCxnSpPr>
        <p:spPr>
          <a:xfrm flipV="1">
            <a:off x="251520" y="2924944"/>
            <a:ext cx="4752528" cy="28803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e 9"/>
          <p:cNvSpPr/>
          <p:nvPr/>
        </p:nvSpPr>
        <p:spPr>
          <a:xfrm rot="16200000">
            <a:off x="2567832" y="5385272"/>
            <a:ext cx="25152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2 11"/>
          <p:cNvCxnSpPr>
            <a:stCxn id="10" idx="5"/>
          </p:cNvCxnSpPr>
          <p:nvPr/>
        </p:nvCxnSpPr>
        <p:spPr>
          <a:xfrm flipV="1">
            <a:off x="2871803" y="3933056"/>
            <a:ext cx="908109" cy="161531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2658" name="Rectangle 2"/>
          <p:cNvSpPr>
            <a:spLocks noGrp="1" noRot="1" noChangeArrowheads="1"/>
          </p:cNvSpPr>
          <p:nvPr>
            <p:ph type="title"/>
          </p:nvPr>
        </p:nvSpPr>
        <p:spPr>
          <a:xfrm>
            <a:off x="457200" y="630238"/>
            <a:ext cx="8229600" cy="1143000"/>
          </a:xfrm>
        </p:spPr>
        <p:txBody>
          <a:bodyPr/>
          <a:lstStyle/>
          <a:p>
            <a:pPr>
              <a:defRPr/>
            </a:pPr>
            <a:r>
              <a:rPr lang="en-US" sz="3200" dirty="0" smtClean="0">
                <a:solidFill>
                  <a:schemeClr val="hlink"/>
                </a:solidFill>
                <a:latin typeface="Arial" charset="0"/>
              </a:rPr>
              <a:t>Joint outer wall with continuous insulation - internal partition</a:t>
            </a:r>
            <a:endParaRPr lang="it-IT" sz="3600" dirty="0" smtClean="0">
              <a:solidFill>
                <a:schemeClr val="hlink"/>
              </a:solidFill>
              <a:latin typeface="Arial" charset="0"/>
            </a:endParaRPr>
          </a:p>
        </p:txBody>
      </p:sp>
      <p:pic>
        <p:nvPicPr>
          <p:cNvPr id="582661" name="Picture 5" descr="figura 6"/>
          <p:cNvPicPr>
            <a:picLocks noChangeAspect="1" noChangeArrowheads="1"/>
          </p:cNvPicPr>
          <p:nvPr/>
        </p:nvPicPr>
        <p:blipFill>
          <a:blip r:embed="rId4" cstate="print"/>
          <a:srcRect l="9268" t="4720" b="1231"/>
          <a:stretch>
            <a:fillRect/>
          </a:stretch>
        </p:blipFill>
        <p:spPr bwMode="auto">
          <a:xfrm>
            <a:off x="107950" y="2566988"/>
            <a:ext cx="2843213" cy="3598862"/>
          </a:xfrm>
          <a:prstGeom prst="rect">
            <a:avLst/>
          </a:prstGeom>
          <a:noFill/>
          <a:ln w="9525">
            <a:noFill/>
            <a:miter lim="800000"/>
            <a:headEnd/>
            <a:tailEnd/>
          </a:ln>
        </p:spPr>
      </p:pic>
      <p:graphicFrame>
        <p:nvGraphicFramePr>
          <p:cNvPr id="582662" name="Object 6"/>
          <p:cNvGraphicFramePr>
            <a:graphicFrameLocks noChangeAspect="1"/>
          </p:cNvGraphicFramePr>
          <p:nvPr>
            <p:ph idx="1"/>
          </p:nvPr>
        </p:nvGraphicFramePr>
        <p:xfrm>
          <a:off x="3059832" y="2708920"/>
          <a:ext cx="5888037" cy="3363913"/>
        </p:xfrm>
        <a:graphic>
          <a:graphicData uri="http://schemas.openxmlformats.org/presentationml/2006/ole">
            <p:oleObj spid="_x0000_s47106" name="Document" r:id="rId5" imgW="8417021" imgH="4809058" progId="Word.Document.8">
              <p:embed/>
            </p:oleObj>
          </a:graphicData>
        </a:graphic>
      </p:graphicFrame>
      <p:sp>
        <p:nvSpPr>
          <p:cNvPr id="5" name="Ovale 4"/>
          <p:cNvSpPr/>
          <p:nvPr/>
        </p:nvSpPr>
        <p:spPr>
          <a:xfrm>
            <a:off x="87744" y="3933056"/>
            <a:ext cx="25152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 name="Connettore 2 5"/>
          <p:cNvCxnSpPr>
            <a:stCxn id="5" idx="7"/>
          </p:cNvCxnSpPr>
          <p:nvPr/>
        </p:nvCxnSpPr>
        <p:spPr>
          <a:xfrm flipV="1">
            <a:off x="302430" y="2996952"/>
            <a:ext cx="4773626" cy="100992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Ovale 6"/>
          <p:cNvSpPr/>
          <p:nvPr/>
        </p:nvSpPr>
        <p:spPr>
          <a:xfrm rot="16200000">
            <a:off x="2394012" y="5678996"/>
            <a:ext cx="25152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 name="Connettore 2 7"/>
          <p:cNvCxnSpPr/>
          <p:nvPr/>
        </p:nvCxnSpPr>
        <p:spPr>
          <a:xfrm flipV="1">
            <a:off x="2627784" y="3933056"/>
            <a:ext cx="1124133" cy="194421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3"/>
          <p:cNvGrpSpPr>
            <a:grpSpLocks/>
          </p:cNvGrpSpPr>
          <p:nvPr/>
        </p:nvGrpSpPr>
        <p:grpSpPr bwMode="auto">
          <a:xfrm>
            <a:off x="1676400" y="1030288"/>
            <a:ext cx="5181600" cy="2779712"/>
            <a:chOff x="1104" y="649"/>
            <a:chExt cx="3264" cy="1751"/>
          </a:xfrm>
        </p:grpSpPr>
        <p:sp>
          <p:nvSpPr>
            <p:cNvPr id="3" name="Line 8"/>
            <p:cNvSpPr>
              <a:spLocks noChangeShapeType="1"/>
            </p:cNvSpPr>
            <p:nvPr/>
          </p:nvSpPr>
          <p:spPr bwMode="auto">
            <a:xfrm>
              <a:off x="1200" y="1392"/>
              <a:ext cx="3168" cy="0"/>
            </a:xfrm>
            <a:prstGeom prst="line">
              <a:avLst/>
            </a:prstGeom>
            <a:noFill/>
            <a:ln w="31750">
              <a:solidFill>
                <a:srgbClr val="FF3300"/>
              </a:solidFill>
              <a:round/>
              <a:headEnd/>
              <a:tailEnd/>
            </a:ln>
          </p:spPr>
          <p:txBody>
            <a:bodyPr/>
            <a:lstStyle/>
            <a:p>
              <a:endParaRPr lang="it-IT"/>
            </a:p>
          </p:txBody>
        </p:sp>
        <p:sp>
          <p:nvSpPr>
            <p:cNvPr id="4" name="Line 9"/>
            <p:cNvSpPr>
              <a:spLocks noChangeShapeType="1"/>
            </p:cNvSpPr>
            <p:nvPr/>
          </p:nvSpPr>
          <p:spPr bwMode="auto">
            <a:xfrm>
              <a:off x="1200" y="1824"/>
              <a:ext cx="3168" cy="0"/>
            </a:xfrm>
            <a:prstGeom prst="line">
              <a:avLst/>
            </a:prstGeom>
            <a:noFill/>
            <a:ln w="31750">
              <a:solidFill>
                <a:srgbClr val="FF3300"/>
              </a:solidFill>
              <a:round/>
              <a:headEnd/>
              <a:tailEnd/>
            </a:ln>
          </p:spPr>
          <p:txBody>
            <a:bodyPr/>
            <a:lstStyle/>
            <a:p>
              <a:endParaRPr lang="it-IT"/>
            </a:p>
          </p:txBody>
        </p:sp>
        <p:sp>
          <p:nvSpPr>
            <p:cNvPr id="5" name="Rectangle 10" descr="Diagonali scure verso l'alto"/>
            <p:cNvSpPr>
              <a:spLocks noChangeArrowheads="1"/>
            </p:cNvSpPr>
            <p:nvPr/>
          </p:nvSpPr>
          <p:spPr bwMode="auto">
            <a:xfrm>
              <a:off x="2352" y="1392"/>
              <a:ext cx="720" cy="432"/>
            </a:xfrm>
            <a:prstGeom prst="rect">
              <a:avLst/>
            </a:prstGeom>
            <a:pattFill prst="dkUpDiag">
              <a:fgClr>
                <a:schemeClr val="tx1"/>
              </a:fgClr>
              <a:bgClr>
                <a:srgbClr val="FF3300"/>
              </a:bgClr>
            </a:pattFill>
            <a:ln w="31750">
              <a:noFill/>
              <a:miter lim="800000"/>
              <a:headEnd/>
              <a:tailEnd/>
            </a:ln>
          </p:spPr>
          <p:txBody>
            <a:bodyPr wrap="none" anchor="ctr"/>
            <a:lstStyle/>
            <a:p>
              <a:endParaRPr lang="it-IT"/>
            </a:p>
          </p:txBody>
        </p:sp>
        <p:sp>
          <p:nvSpPr>
            <p:cNvPr id="6" name="Text Box 11"/>
            <p:cNvSpPr txBox="1">
              <a:spLocks noChangeArrowheads="1"/>
            </p:cNvSpPr>
            <p:nvPr/>
          </p:nvSpPr>
          <p:spPr bwMode="auto">
            <a:xfrm>
              <a:off x="1862" y="937"/>
              <a:ext cx="944" cy="291"/>
            </a:xfrm>
            <a:prstGeom prst="rect">
              <a:avLst/>
            </a:prstGeom>
            <a:noFill/>
            <a:ln w="31750">
              <a:noFill/>
              <a:miter lim="800000"/>
              <a:headEnd/>
              <a:tailEnd/>
            </a:ln>
          </p:spPr>
          <p:txBody>
            <a:bodyPr wrap="none">
              <a:spAutoFit/>
            </a:bodyPr>
            <a:lstStyle/>
            <a:p>
              <a:r>
                <a:rPr lang="it-IT" sz="2400" dirty="0" smtClean="0">
                  <a:solidFill>
                    <a:schemeClr val="hlink"/>
                  </a:solidFill>
                </a:rPr>
                <a:t>OUTDOOR</a:t>
              </a:r>
              <a:endParaRPr lang="it-IT" sz="2400" dirty="0">
                <a:solidFill>
                  <a:schemeClr val="hlink"/>
                </a:solidFill>
              </a:endParaRPr>
            </a:p>
          </p:txBody>
        </p:sp>
        <p:sp>
          <p:nvSpPr>
            <p:cNvPr id="7" name="Text Box 12"/>
            <p:cNvSpPr txBox="1">
              <a:spLocks noChangeArrowheads="1"/>
            </p:cNvSpPr>
            <p:nvPr/>
          </p:nvSpPr>
          <p:spPr bwMode="auto">
            <a:xfrm>
              <a:off x="1567" y="1933"/>
              <a:ext cx="771" cy="291"/>
            </a:xfrm>
            <a:prstGeom prst="rect">
              <a:avLst/>
            </a:prstGeom>
            <a:noFill/>
            <a:ln w="31750">
              <a:noFill/>
              <a:miter lim="800000"/>
              <a:headEnd/>
              <a:tailEnd/>
            </a:ln>
          </p:spPr>
          <p:txBody>
            <a:bodyPr wrap="none">
              <a:spAutoFit/>
            </a:bodyPr>
            <a:lstStyle/>
            <a:p>
              <a:r>
                <a:rPr lang="it-IT" sz="2400" dirty="0" smtClean="0">
                  <a:solidFill>
                    <a:schemeClr val="hlink"/>
                  </a:solidFill>
                </a:rPr>
                <a:t>INDOOR</a:t>
              </a:r>
              <a:endParaRPr lang="it-IT" sz="2400" dirty="0">
                <a:solidFill>
                  <a:schemeClr val="hlink"/>
                </a:solidFill>
              </a:endParaRPr>
            </a:p>
          </p:txBody>
        </p:sp>
        <p:sp>
          <p:nvSpPr>
            <p:cNvPr id="8" name="Text Box 13"/>
            <p:cNvSpPr txBox="1">
              <a:spLocks noChangeArrowheads="1"/>
            </p:cNvSpPr>
            <p:nvPr/>
          </p:nvSpPr>
          <p:spPr bwMode="auto">
            <a:xfrm>
              <a:off x="1238" y="697"/>
              <a:ext cx="304" cy="288"/>
            </a:xfrm>
            <a:prstGeom prst="rect">
              <a:avLst/>
            </a:prstGeom>
            <a:noFill/>
            <a:ln w="31750">
              <a:noFill/>
              <a:miter lim="800000"/>
              <a:headEnd/>
              <a:tailEnd/>
            </a:ln>
          </p:spPr>
          <p:txBody>
            <a:bodyPr>
              <a:spAutoFit/>
            </a:bodyPr>
            <a:lstStyle/>
            <a:p>
              <a:r>
                <a:rPr lang="it-IT" sz="2400" dirty="0">
                  <a:solidFill>
                    <a:schemeClr val="folHlink"/>
                  </a:solidFill>
                </a:rPr>
                <a:t>T</a:t>
              </a:r>
              <a:r>
                <a:rPr lang="it-IT" sz="2400" baseline="-25000" dirty="0">
                  <a:solidFill>
                    <a:schemeClr val="folHlink"/>
                  </a:solidFill>
                </a:rPr>
                <a:t>e</a:t>
              </a:r>
              <a:endParaRPr lang="it-IT" sz="2400" dirty="0">
                <a:solidFill>
                  <a:schemeClr val="folHlink"/>
                </a:solidFill>
              </a:endParaRPr>
            </a:p>
          </p:txBody>
        </p:sp>
        <p:sp>
          <p:nvSpPr>
            <p:cNvPr id="9" name="Text Box 14"/>
            <p:cNvSpPr txBox="1">
              <a:spLocks noChangeArrowheads="1"/>
            </p:cNvSpPr>
            <p:nvPr/>
          </p:nvSpPr>
          <p:spPr bwMode="auto">
            <a:xfrm>
              <a:off x="1334" y="2016"/>
              <a:ext cx="304" cy="288"/>
            </a:xfrm>
            <a:prstGeom prst="rect">
              <a:avLst/>
            </a:prstGeom>
            <a:noFill/>
            <a:ln w="31750">
              <a:noFill/>
              <a:miter lim="800000"/>
              <a:headEnd/>
              <a:tailEnd/>
            </a:ln>
          </p:spPr>
          <p:txBody>
            <a:bodyPr>
              <a:spAutoFit/>
            </a:bodyPr>
            <a:lstStyle/>
            <a:p>
              <a:r>
                <a:rPr lang="it-IT" sz="2400" dirty="0">
                  <a:solidFill>
                    <a:schemeClr val="folHlink"/>
                  </a:solidFill>
                </a:rPr>
                <a:t>T</a:t>
              </a:r>
              <a:r>
                <a:rPr lang="it-IT" sz="2400" baseline="-25000" dirty="0">
                  <a:solidFill>
                    <a:schemeClr val="folHlink"/>
                  </a:solidFill>
                </a:rPr>
                <a:t>i</a:t>
              </a:r>
              <a:endParaRPr lang="it-IT" sz="2400" dirty="0">
                <a:solidFill>
                  <a:schemeClr val="folHlink"/>
                </a:solidFill>
              </a:endParaRPr>
            </a:p>
          </p:txBody>
        </p:sp>
        <p:sp>
          <p:nvSpPr>
            <p:cNvPr id="10" name="Line 16"/>
            <p:cNvSpPr>
              <a:spLocks noChangeShapeType="1"/>
            </p:cNvSpPr>
            <p:nvPr/>
          </p:nvSpPr>
          <p:spPr bwMode="auto">
            <a:xfrm flipH="1">
              <a:off x="3360" y="816"/>
              <a:ext cx="576" cy="576"/>
            </a:xfrm>
            <a:prstGeom prst="line">
              <a:avLst/>
            </a:prstGeom>
            <a:noFill/>
            <a:ln w="19050">
              <a:solidFill>
                <a:schemeClr val="hlink"/>
              </a:solidFill>
              <a:round/>
              <a:headEnd/>
              <a:tailEnd type="triangle" w="med" len="med"/>
            </a:ln>
          </p:spPr>
          <p:txBody>
            <a:bodyPr/>
            <a:lstStyle/>
            <a:p>
              <a:endParaRPr lang="it-IT"/>
            </a:p>
          </p:txBody>
        </p:sp>
        <p:sp>
          <p:nvSpPr>
            <p:cNvPr id="11" name="Text Box 17"/>
            <p:cNvSpPr txBox="1">
              <a:spLocks noChangeArrowheads="1"/>
            </p:cNvSpPr>
            <p:nvPr/>
          </p:nvSpPr>
          <p:spPr bwMode="auto">
            <a:xfrm>
              <a:off x="4022" y="649"/>
              <a:ext cx="304" cy="288"/>
            </a:xfrm>
            <a:prstGeom prst="rect">
              <a:avLst/>
            </a:prstGeom>
            <a:noFill/>
            <a:ln w="31750">
              <a:noFill/>
              <a:miter lim="800000"/>
              <a:headEnd/>
              <a:tailEnd/>
            </a:ln>
          </p:spPr>
          <p:txBody>
            <a:bodyPr>
              <a:spAutoFit/>
            </a:bodyPr>
            <a:lstStyle/>
            <a:p>
              <a:r>
                <a:rPr lang="it-IT" sz="2400" dirty="0">
                  <a:solidFill>
                    <a:schemeClr val="folHlink"/>
                  </a:solidFill>
                </a:rPr>
                <a:t>T</a:t>
              </a:r>
              <a:r>
                <a:rPr lang="it-IT" sz="2400" baseline="-25000" dirty="0">
                  <a:solidFill>
                    <a:schemeClr val="folHlink"/>
                  </a:solidFill>
                </a:rPr>
                <a:t>2</a:t>
              </a:r>
              <a:endParaRPr lang="it-IT" sz="2400" dirty="0">
                <a:solidFill>
                  <a:schemeClr val="folHlink"/>
                </a:solidFill>
              </a:endParaRPr>
            </a:p>
          </p:txBody>
        </p:sp>
        <p:sp>
          <p:nvSpPr>
            <p:cNvPr id="12" name="Text Box 18"/>
            <p:cNvSpPr txBox="1">
              <a:spLocks noChangeArrowheads="1"/>
            </p:cNvSpPr>
            <p:nvPr/>
          </p:nvSpPr>
          <p:spPr bwMode="auto">
            <a:xfrm>
              <a:off x="4016" y="2064"/>
              <a:ext cx="304" cy="288"/>
            </a:xfrm>
            <a:prstGeom prst="rect">
              <a:avLst/>
            </a:prstGeom>
            <a:noFill/>
            <a:ln w="31750">
              <a:noFill/>
              <a:miter lim="800000"/>
              <a:headEnd/>
              <a:tailEnd/>
            </a:ln>
          </p:spPr>
          <p:txBody>
            <a:bodyPr>
              <a:spAutoFit/>
            </a:bodyPr>
            <a:lstStyle/>
            <a:p>
              <a:r>
                <a:rPr lang="it-IT" sz="2400" dirty="0">
                  <a:solidFill>
                    <a:schemeClr val="folHlink"/>
                  </a:solidFill>
                </a:rPr>
                <a:t>T</a:t>
              </a:r>
              <a:r>
                <a:rPr lang="it-IT" sz="2400" baseline="-25000" dirty="0">
                  <a:solidFill>
                    <a:schemeClr val="folHlink"/>
                  </a:solidFill>
                </a:rPr>
                <a:t>1</a:t>
              </a:r>
              <a:endParaRPr lang="it-IT" sz="2400" dirty="0">
                <a:solidFill>
                  <a:schemeClr val="folHlink"/>
                </a:solidFill>
              </a:endParaRPr>
            </a:p>
          </p:txBody>
        </p:sp>
        <p:sp>
          <p:nvSpPr>
            <p:cNvPr id="13" name="Line 19"/>
            <p:cNvSpPr>
              <a:spLocks noChangeShapeType="1"/>
            </p:cNvSpPr>
            <p:nvPr/>
          </p:nvSpPr>
          <p:spPr bwMode="auto">
            <a:xfrm flipH="1" flipV="1">
              <a:off x="3456" y="1824"/>
              <a:ext cx="576" cy="576"/>
            </a:xfrm>
            <a:prstGeom prst="line">
              <a:avLst/>
            </a:prstGeom>
            <a:noFill/>
            <a:ln w="19050">
              <a:solidFill>
                <a:schemeClr val="hlink"/>
              </a:solidFill>
              <a:round/>
              <a:headEnd/>
              <a:tailEnd type="triangle" w="med" len="med"/>
            </a:ln>
          </p:spPr>
          <p:txBody>
            <a:bodyPr/>
            <a:lstStyle/>
            <a:p>
              <a:endParaRPr lang="it-IT"/>
            </a:p>
          </p:txBody>
        </p:sp>
        <p:sp>
          <p:nvSpPr>
            <p:cNvPr id="14" name="Freeform 21"/>
            <p:cNvSpPr>
              <a:spLocks/>
            </p:cNvSpPr>
            <p:nvPr/>
          </p:nvSpPr>
          <p:spPr bwMode="auto">
            <a:xfrm>
              <a:off x="1104" y="1392"/>
              <a:ext cx="96" cy="432"/>
            </a:xfrm>
            <a:custGeom>
              <a:avLst/>
              <a:gdLst>
                <a:gd name="T0" fmla="*/ 96 w 96"/>
                <a:gd name="T1" fmla="*/ 0 h 432"/>
                <a:gd name="T2" fmla="*/ 0 w 96"/>
                <a:gd name="T3" fmla="*/ 96 h 432"/>
                <a:gd name="T4" fmla="*/ 96 w 96"/>
                <a:gd name="T5" fmla="*/ 432 h 432"/>
                <a:gd name="T6" fmla="*/ 0 60000 65536"/>
                <a:gd name="T7" fmla="*/ 0 60000 65536"/>
                <a:gd name="T8" fmla="*/ 0 60000 65536"/>
                <a:gd name="T9" fmla="*/ 0 w 96"/>
                <a:gd name="T10" fmla="*/ 0 h 432"/>
                <a:gd name="T11" fmla="*/ 96 w 96"/>
                <a:gd name="T12" fmla="*/ 432 h 432"/>
              </a:gdLst>
              <a:ahLst/>
              <a:cxnLst>
                <a:cxn ang="T6">
                  <a:pos x="T0" y="T1"/>
                </a:cxn>
                <a:cxn ang="T7">
                  <a:pos x="T2" y="T3"/>
                </a:cxn>
                <a:cxn ang="T8">
                  <a:pos x="T4" y="T5"/>
                </a:cxn>
              </a:cxnLst>
              <a:rect l="T9" t="T10" r="T11" b="T12"/>
              <a:pathLst>
                <a:path w="96" h="432">
                  <a:moveTo>
                    <a:pt x="96" y="0"/>
                  </a:moveTo>
                  <a:cubicBezTo>
                    <a:pt x="48" y="12"/>
                    <a:pt x="0" y="24"/>
                    <a:pt x="0" y="96"/>
                  </a:cubicBezTo>
                  <a:cubicBezTo>
                    <a:pt x="0" y="168"/>
                    <a:pt x="80" y="376"/>
                    <a:pt x="96" y="432"/>
                  </a:cubicBezTo>
                </a:path>
              </a:pathLst>
            </a:custGeom>
            <a:noFill/>
            <a:ln w="31750" cap="flat" cmpd="sng">
              <a:solidFill>
                <a:srgbClr val="FF3300"/>
              </a:solidFill>
              <a:prstDash val="solid"/>
              <a:round/>
              <a:headEnd/>
              <a:tailEnd/>
            </a:ln>
          </p:spPr>
          <p:txBody>
            <a:bodyPr/>
            <a:lstStyle/>
            <a:p>
              <a:endParaRPr lang="it-IT"/>
            </a:p>
          </p:txBody>
        </p:sp>
        <p:sp>
          <p:nvSpPr>
            <p:cNvPr id="15" name="Freeform 22"/>
            <p:cNvSpPr>
              <a:spLocks/>
            </p:cNvSpPr>
            <p:nvPr/>
          </p:nvSpPr>
          <p:spPr bwMode="auto">
            <a:xfrm>
              <a:off x="4128" y="1392"/>
              <a:ext cx="240" cy="432"/>
            </a:xfrm>
            <a:custGeom>
              <a:avLst/>
              <a:gdLst>
                <a:gd name="T0" fmla="*/ 240 w 240"/>
                <a:gd name="T1" fmla="*/ 0 h 432"/>
                <a:gd name="T2" fmla="*/ 0 w 240"/>
                <a:gd name="T3" fmla="*/ 96 h 432"/>
                <a:gd name="T4" fmla="*/ 240 w 240"/>
                <a:gd name="T5" fmla="*/ 432 h 432"/>
                <a:gd name="T6" fmla="*/ 0 60000 65536"/>
                <a:gd name="T7" fmla="*/ 0 60000 65536"/>
                <a:gd name="T8" fmla="*/ 0 60000 65536"/>
                <a:gd name="T9" fmla="*/ 0 w 240"/>
                <a:gd name="T10" fmla="*/ 0 h 432"/>
                <a:gd name="T11" fmla="*/ 240 w 240"/>
                <a:gd name="T12" fmla="*/ 432 h 432"/>
              </a:gdLst>
              <a:ahLst/>
              <a:cxnLst>
                <a:cxn ang="T6">
                  <a:pos x="T0" y="T1"/>
                </a:cxn>
                <a:cxn ang="T7">
                  <a:pos x="T2" y="T3"/>
                </a:cxn>
                <a:cxn ang="T8">
                  <a:pos x="T4" y="T5"/>
                </a:cxn>
              </a:cxnLst>
              <a:rect l="T9" t="T10" r="T11" b="T12"/>
              <a:pathLst>
                <a:path w="240" h="432">
                  <a:moveTo>
                    <a:pt x="240" y="0"/>
                  </a:moveTo>
                  <a:cubicBezTo>
                    <a:pt x="120" y="12"/>
                    <a:pt x="0" y="24"/>
                    <a:pt x="0" y="96"/>
                  </a:cubicBezTo>
                  <a:cubicBezTo>
                    <a:pt x="0" y="168"/>
                    <a:pt x="120" y="300"/>
                    <a:pt x="240" y="432"/>
                  </a:cubicBezTo>
                </a:path>
              </a:pathLst>
            </a:custGeom>
            <a:noFill/>
            <a:ln w="31750" cap="flat" cmpd="sng">
              <a:solidFill>
                <a:srgbClr val="FF3300"/>
              </a:solidFill>
              <a:prstDash val="solid"/>
              <a:round/>
              <a:headEnd/>
              <a:tailEnd/>
            </a:ln>
          </p:spPr>
          <p:txBody>
            <a:bodyPr/>
            <a:lstStyle/>
            <a:p>
              <a:endParaRPr lang="it-IT"/>
            </a:p>
          </p:txBody>
        </p:sp>
      </p:grpSp>
      <p:sp>
        <p:nvSpPr>
          <p:cNvPr id="16" name="Line 29"/>
          <p:cNvSpPr>
            <a:spLocks noChangeShapeType="1"/>
          </p:cNvSpPr>
          <p:nvPr/>
        </p:nvSpPr>
        <p:spPr bwMode="auto">
          <a:xfrm>
            <a:off x="1371600" y="4495800"/>
            <a:ext cx="5715000" cy="0"/>
          </a:xfrm>
          <a:prstGeom prst="line">
            <a:avLst/>
          </a:prstGeom>
          <a:noFill/>
          <a:ln w="31750">
            <a:solidFill>
              <a:srgbClr val="00FF00"/>
            </a:solidFill>
            <a:round/>
            <a:headEnd/>
            <a:tailEnd/>
          </a:ln>
        </p:spPr>
        <p:txBody>
          <a:bodyPr/>
          <a:lstStyle/>
          <a:p>
            <a:endParaRPr lang="it-IT"/>
          </a:p>
        </p:txBody>
      </p:sp>
      <p:sp>
        <p:nvSpPr>
          <p:cNvPr id="18" name="Line 31"/>
          <p:cNvSpPr>
            <a:spLocks noChangeShapeType="1"/>
          </p:cNvSpPr>
          <p:nvPr/>
        </p:nvSpPr>
        <p:spPr bwMode="auto">
          <a:xfrm>
            <a:off x="3657600" y="2209800"/>
            <a:ext cx="0" cy="3276600"/>
          </a:xfrm>
          <a:prstGeom prst="line">
            <a:avLst/>
          </a:prstGeom>
          <a:noFill/>
          <a:ln w="12700">
            <a:solidFill>
              <a:schemeClr val="tx1"/>
            </a:solidFill>
            <a:prstDash val="dash"/>
            <a:round/>
            <a:headEnd/>
            <a:tailEnd/>
          </a:ln>
        </p:spPr>
        <p:txBody>
          <a:bodyPr/>
          <a:lstStyle/>
          <a:p>
            <a:endParaRPr lang="it-IT"/>
          </a:p>
        </p:txBody>
      </p:sp>
      <p:sp>
        <p:nvSpPr>
          <p:cNvPr id="19" name="Line 32"/>
          <p:cNvSpPr>
            <a:spLocks noChangeShapeType="1"/>
          </p:cNvSpPr>
          <p:nvPr/>
        </p:nvSpPr>
        <p:spPr bwMode="auto">
          <a:xfrm>
            <a:off x="4800600" y="2209800"/>
            <a:ext cx="0" cy="3276600"/>
          </a:xfrm>
          <a:prstGeom prst="line">
            <a:avLst/>
          </a:prstGeom>
          <a:noFill/>
          <a:ln w="12700">
            <a:solidFill>
              <a:schemeClr val="tx1"/>
            </a:solidFill>
            <a:prstDash val="dash"/>
            <a:round/>
            <a:headEnd/>
            <a:tailEnd/>
          </a:ln>
        </p:spPr>
        <p:txBody>
          <a:bodyPr/>
          <a:lstStyle/>
          <a:p>
            <a:endParaRPr lang="it-IT">
              <a:ln>
                <a:solidFill>
                  <a:schemeClr val="tx1"/>
                </a:solidFill>
              </a:ln>
            </a:endParaRPr>
          </a:p>
        </p:txBody>
      </p:sp>
      <p:grpSp>
        <p:nvGrpSpPr>
          <p:cNvPr id="20" name="Group 38"/>
          <p:cNvGrpSpPr>
            <a:grpSpLocks/>
          </p:cNvGrpSpPr>
          <p:nvPr/>
        </p:nvGrpSpPr>
        <p:grpSpPr bwMode="auto">
          <a:xfrm>
            <a:off x="1371600" y="4876800"/>
            <a:ext cx="5715000" cy="533400"/>
            <a:chOff x="288" y="3072"/>
            <a:chExt cx="3600" cy="336"/>
          </a:xfrm>
        </p:grpSpPr>
        <p:sp>
          <p:nvSpPr>
            <p:cNvPr id="21" name="Line 33"/>
            <p:cNvSpPr>
              <a:spLocks noChangeShapeType="1"/>
            </p:cNvSpPr>
            <p:nvPr/>
          </p:nvSpPr>
          <p:spPr bwMode="auto">
            <a:xfrm>
              <a:off x="288" y="3072"/>
              <a:ext cx="1440" cy="0"/>
            </a:xfrm>
            <a:prstGeom prst="line">
              <a:avLst/>
            </a:prstGeom>
            <a:noFill/>
            <a:ln w="31750">
              <a:solidFill>
                <a:srgbClr val="FF00FF"/>
              </a:solidFill>
              <a:round/>
              <a:headEnd/>
              <a:tailEnd/>
            </a:ln>
          </p:spPr>
          <p:txBody>
            <a:bodyPr/>
            <a:lstStyle/>
            <a:p>
              <a:endParaRPr lang="it-IT"/>
            </a:p>
          </p:txBody>
        </p:sp>
        <p:sp>
          <p:nvSpPr>
            <p:cNvPr id="22" name="Line 34"/>
            <p:cNvSpPr>
              <a:spLocks noChangeShapeType="1"/>
            </p:cNvSpPr>
            <p:nvPr/>
          </p:nvSpPr>
          <p:spPr bwMode="auto">
            <a:xfrm>
              <a:off x="2448" y="3072"/>
              <a:ext cx="1440" cy="0"/>
            </a:xfrm>
            <a:prstGeom prst="line">
              <a:avLst/>
            </a:prstGeom>
            <a:noFill/>
            <a:ln w="31750">
              <a:solidFill>
                <a:srgbClr val="FF00FF"/>
              </a:solidFill>
              <a:round/>
              <a:headEnd/>
              <a:tailEnd/>
            </a:ln>
          </p:spPr>
          <p:txBody>
            <a:bodyPr/>
            <a:lstStyle/>
            <a:p>
              <a:endParaRPr lang="it-IT"/>
            </a:p>
          </p:txBody>
        </p:sp>
        <p:sp>
          <p:nvSpPr>
            <p:cNvPr id="23" name="Line 36"/>
            <p:cNvSpPr>
              <a:spLocks noChangeShapeType="1"/>
            </p:cNvSpPr>
            <p:nvPr/>
          </p:nvSpPr>
          <p:spPr bwMode="auto">
            <a:xfrm>
              <a:off x="1728" y="3408"/>
              <a:ext cx="720" cy="0"/>
            </a:xfrm>
            <a:prstGeom prst="line">
              <a:avLst/>
            </a:prstGeom>
            <a:noFill/>
            <a:ln w="31750">
              <a:solidFill>
                <a:srgbClr val="FF00FF"/>
              </a:solidFill>
              <a:round/>
              <a:headEnd/>
              <a:tailEnd/>
            </a:ln>
          </p:spPr>
          <p:txBody>
            <a:bodyPr/>
            <a:lstStyle/>
            <a:p>
              <a:endParaRPr lang="it-IT"/>
            </a:p>
          </p:txBody>
        </p:sp>
      </p:grpSp>
      <p:sp>
        <p:nvSpPr>
          <p:cNvPr id="24" name="Freeform 45"/>
          <p:cNvSpPr>
            <a:spLocks/>
          </p:cNvSpPr>
          <p:nvPr/>
        </p:nvSpPr>
        <p:spPr bwMode="auto">
          <a:xfrm>
            <a:off x="1524000" y="4876800"/>
            <a:ext cx="5334000" cy="533400"/>
          </a:xfrm>
          <a:custGeom>
            <a:avLst/>
            <a:gdLst>
              <a:gd name="T0" fmla="*/ 0 w 3408"/>
              <a:gd name="T1" fmla="*/ 76200 h 336"/>
              <a:gd name="T2" fmla="*/ 901521 w 3408"/>
              <a:gd name="T3" fmla="*/ 76200 h 336"/>
              <a:gd name="T4" fmla="*/ 2629437 w 3408"/>
              <a:gd name="T5" fmla="*/ 533400 h 336"/>
              <a:gd name="T6" fmla="*/ 4282226 w 3408"/>
              <a:gd name="T7" fmla="*/ 76200 h 336"/>
              <a:gd name="T8" fmla="*/ 5334000 w 3408"/>
              <a:gd name="T9" fmla="*/ 76200 h 336"/>
              <a:gd name="T10" fmla="*/ 0 60000 65536"/>
              <a:gd name="T11" fmla="*/ 0 60000 65536"/>
              <a:gd name="T12" fmla="*/ 0 60000 65536"/>
              <a:gd name="T13" fmla="*/ 0 60000 65536"/>
              <a:gd name="T14" fmla="*/ 0 60000 65536"/>
              <a:gd name="T15" fmla="*/ 0 w 3408"/>
              <a:gd name="T16" fmla="*/ 0 h 336"/>
              <a:gd name="T17" fmla="*/ 3408 w 3408"/>
              <a:gd name="T18" fmla="*/ 336 h 336"/>
            </a:gdLst>
            <a:ahLst/>
            <a:cxnLst>
              <a:cxn ang="T10">
                <a:pos x="T0" y="T1"/>
              </a:cxn>
              <a:cxn ang="T11">
                <a:pos x="T2" y="T3"/>
              </a:cxn>
              <a:cxn ang="T12">
                <a:pos x="T4" y="T5"/>
              </a:cxn>
              <a:cxn ang="T13">
                <a:pos x="T6" y="T7"/>
              </a:cxn>
              <a:cxn ang="T14">
                <a:pos x="T8" y="T9"/>
              </a:cxn>
            </a:cxnLst>
            <a:rect l="T15" t="T16" r="T17" b="T18"/>
            <a:pathLst>
              <a:path w="3408" h="336">
                <a:moveTo>
                  <a:pt x="0" y="48"/>
                </a:moveTo>
                <a:cubicBezTo>
                  <a:pt x="148" y="24"/>
                  <a:pt x="296" y="0"/>
                  <a:pt x="576" y="48"/>
                </a:cubicBezTo>
                <a:cubicBezTo>
                  <a:pt x="856" y="96"/>
                  <a:pt x="1320" y="336"/>
                  <a:pt x="1680" y="336"/>
                </a:cubicBezTo>
                <a:cubicBezTo>
                  <a:pt x="2040" y="336"/>
                  <a:pt x="2448" y="96"/>
                  <a:pt x="2736" y="48"/>
                </a:cubicBezTo>
                <a:cubicBezTo>
                  <a:pt x="3024" y="0"/>
                  <a:pt x="3296" y="48"/>
                  <a:pt x="3408" y="48"/>
                </a:cubicBezTo>
              </a:path>
            </a:pathLst>
          </a:custGeom>
          <a:noFill/>
          <a:ln w="31750" cap="flat" cmpd="sng">
            <a:solidFill>
              <a:srgbClr val="00FFFF"/>
            </a:solidFill>
            <a:prstDash val="solid"/>
            <a:round/>
            <a:headEnd/>
            <a:tailEnd/>
          </a:ln>
        </p:spPr>
        <p:txBody>
          <a:bodyPr/>
          <a:lstStyle/>
          <a:p>
            <a:endParaRPr lang="it-IT"/>
          </a:p>
        </p:txBody>
      </p:sp>
      <p:grpSp>
        <p:nvGrpSpPr>
          <p:cNvPr id="25" name="Group 48"/>
          <p:cNvGrpSpPr>
            <a:grpSpLocks/>
          </p:cNvGrpSpPr>
          <p:nvPr/>
        </p:nvGrpSpPr>
        <p:grpSpPr bwMode="auto">
          <a:xfrm>
            <a:off x="773113" y="1676400"/>
            <a:ext cx="6618287" cy="4800600"/>
            <a:chOff x="487" y="1056"/>
            <a:chExt cx="4169" cy="3024"/>
          </a:xfrm>
        </p:grpSpPr>
        <p:grpSp>
          <p:nvGrpSpPr>
            <p:cNvPr id="26" name="Group 27"/>
            <p:cNvGrpSpPr>
              <a:grpSpLocks/>
            </p:cNvGrpSpPr>
            <p:nvPr/>
          </p:nvGrpSpPr>
          <p:grpSpPr bwMode="auto">
            <a:xfrm>
              <a:off x="864" y="1056"/>
              <a:ext cx="3792" cy="2736"/>
              <a:chOff x="720" y="1104"/>
              <a:chExt cx="3792" cy="2736"/>
            </a:xfrm>
          </p:grpSpPr>
          <p:sp>
            <p:nvSpPr>
              <p:cNvPr id="29" name="Line 25"/>
              <p:cNvSpPr>
                <a:spLocks noChangeShapeType="1"/>
              </p:cNvSpPr>
              <p:nvPr/>
            </p:nvSpPr>
            <p:spPr bwMode="auto">
              <a:xfrm flipV="1">
                <a:off x="720" y="1104"/>
                <a:ext cx="0" cy="2736"/>
              </a:xfrm>
              <a:prstGeom prst="line">
                <a:avLst/>
              </a:prstGeom>
              <a:noFill/>
              <a:ln w="38100">
                <a:solidFill>
                  <a:schemeClr val="folHlink"/>
                </a:solidFill>
                <a:round/>
                <a:headEnd/>
                <a:tailEnd type="triangle" w="med" len="med"/>
              </a:ln>
            </p:spPr>
            <p:txBody>
              <a:bodyPr/>
              <a:lstStyle/>
              <a:p>
                <a:endParaRPr lang="it-IT"/>
              </a:p>
            </p:txBody>
          </p:sp>
          <p:sp>
            <p:nvSpPr>
              <p:cNvPr id="30" name="Line 26"/>
              <p:cNvSpPr>
                <a:spLocks noChangeShapeType="1"/>
              </p:cNvSpPr>
              <p:nvPr/>
            </p:nvSpPr>
            <p:spPr bwMode="auto">
              <a:xfrm>
                <a:off x="720" y="3840"/>
                <a:ext cx="3792" cy="0"/>
              </a:xfrm>
              <a:prstGeom prst="line">
                <a:avLst/>
              </a:prstGeom>
              <a:noFill/>
              <a:ln w="44450">
                <a:solidFill>
                  <a:schemeClr val="folHlink"/>
                </a:solidFill>
                <a:round/>
                <a:headEnd/>
                <a:tailEnd type="triangle" w="med" len="med"/>
              </a:ln>
            </p:spPr>
            <p:txBody>
              <a:bodyPr/>
              <a:lstStyle/>
              <a:p>
                <a:endParaRPr lang="it-IT"/>
              </a:p>
            </p:txBody>
          </p:sp>
        </p:grpSp>
        <p:sp>
          <p:nvSpPr>
            <p:cNvPr id="27" name="Text Box 46"/>
            <p:cNvSpPr txBox="1">
              <a:spLocks noChangeArrowheads="1"/>
            </p:cNvSpPr>
            <p:nvPr/>
          </p:nvSpPr>
          <p:spPr bwMode="auto">
            <a:xfrm>
              <a:off x="487" y="1081"/>
              <a:ext cx="233" cy="288"/>
            </a:xfrm>
            <a:prstGeom prst="rect">
              <a:avLst/>
            </a:prstGeom>
            <a:noFill/>
            <a:ln w="31750">
              <a:noFill/>
              <a:miter lim="800000"/>
              <a:headEnd/>
              <a:tailEnd/>
            </a:ln>
          </p:spPr>
          <p:txBody>
            <a:bodyPr wrap="none">
              <a:spAutoFit/>
            </a:bodyPr>
            <a:lstStyle/>
            <a:p>
              <a:r>
                <a:rPr lang="it-IT">
                  <a:solidFill>
                    <a:schemeClr val="folHlink"/>
                  </a:solidFill>
                </a:rPr>
                <a:t>T</a:t>
              </a:r>
            </a:p>
          </p:txBody>
        </p:sp>
        <p:sp>
          <p:nvSpPr>
            <p:cNvPr id="28" name="Text Box 47"/>
            <p:cNvSpPr txBox="1">
              <a:spLocks noChangeArrowheads="1"/>
            </p:cNvSpPr>
            <p:nvPr/>
          </p:nvSpPr>
          <p:spPr bwMode="auto">
            <a:xfrm>
              <a:off x="4320" y="3792"/>
              <a:ext cx="223" cy="288"/>
            </a:xfrm>
            <a:prstGeom prst="rect">
              <a:avLst/>
            </a:prstGeom>
            <a:noFill/>
            <a:ln w="31750">
              <a:noFill/>
              <a:miter lim="800000"/>
              <a:headEnd/>
              <a:tailEnd/>
            </a:ln>
          </p:spPr>
          <p:txBody>
            <a:bodyPr wrap="none">
              <a:spAutoFit/>
            </a:bodyPr>
            <a:lstStyle/>
            <a:p>
              <a:r>
                <a:rPr lang="it-IT">
                  <a:solidFill>
                    <a:schemeClr val="folHlink"/>
                  </a:solidFill>
                </a:rPr>
                <a:t>x</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2521</Words>
  <Application>Microsoft Office PowerPoint</Application>
  <PresentationFormat>Presentazione su schermo (4:3)</PresentationFormat>
  <Paragraphs>384</Paragraphs>
  <Slides>82</Slides>
  <Notes>74</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82</vt:i4>
      </vt:variant>
    </vt:vector>
  </HeadingPairs>
  <TitlesOfParts>
    <vt:vector size="85" baseType="lpstr">
      <vt:lpstr>Tema di Office</vt:lpstr>
      <vt:lpstr>Equation</vt:lpstr>
      <vt:lpstr>Document</vt:lpstr>
      <vt:lpstr>Diapositiva 1</vt:lpstr>
      <vt:lpstr>Diapositiva 2</vt:lpstr>
      <vt:lpstr>Diapositiva 3</vt:lpstr>
      <vt:lpstr>Diapositiva 4</vt:lpstr>
      <vt:lpstr>Diapositiva 5</vt:lpstr>
      <vt:lpstr>Diapositiva 6</vt:lpstr>
      <vt:lpstr>Diapositiva 7</vt:lpstr>
      <vt:lpstr>Diapositiva 8</vt:lpstr>
      <vt:lpstr>Diapositiva 9</vt:lpstr>
      <vt:lpstr>CLASSIFICATION OF THERMAL BRIDGES</vt:lpstr>
      <vt:lpstr>CLASSIFICATION OF THERMAL BRIDGES</vt:lpstr>
      <vt:lpstr>Diapositiva 12</vt:lpstr>
      <vt:lpstr>CLASSIFICATION OF THERMAL BRIDGES</vt:lpstr>
      <vt:lpstr>CLASSIFICATION OF THERMAL BRIDGES</vt:lpstr>
      <vt:lpstr>CLASSIFICATION OF THERMAL BRIDGES</vt:lpstr>
      <vt:lpstr>CLASSIFICATION OF THERMAL BRIDGES</vt:lpstr>
      <vt:lpstr>CLASSIFICATION OF THERMAL BRIDGES</vt:lpstr>
      <vt:lpstr>CLASSIFICATION OF THERMAL BRIDGES</vt:lpstr>
      <vt:lpstr>CLASSIFICATION OF THERMAL BRIDGES</vt:lpstr>
      <vt:lpstr>CLASSIFICATION OF THERMAL BRIDGES</vt:lpstr>
      <vt:lpstr>THERMAL BRIDGE EFFECTS</vt:lpstr>
      <vt:lpstr>THERMAL BRIDGE EFFECTS</vt:lpstr>
      <vt:lpstr>THERMAL BRIDGE EFFECTS</vt:lpstr>
      <vt:lpstr>THERMAL BRIDGE EFFECTS</vt:lpstr>
      <vt:lpstr>THERMAL BRIDGES EFFECTS</vt:lpstr>
      <vt:lpstr>THERMAL BRIDGES EFFECTS</vt:lpstr>
      <vt:lpstr>THERMAL BRIDGES EFFECTS</vt:lpstr>
      <vt:lpstr>THERMAL BRIDGES EFFECTS</vt:lpstr>
      <vt:lpstr>METHODS TO REDUCE THERMAL BRIDGES</vt:lpstr>
      <vt:lpstr>METHODS TO REDUCE THERMAL BRIDGES</vt:lpstr>
      <vt:lpstr>METHODS TO REDUCE THERMAL BRIDGES</vt:lpstr>
      <vt:lpstr>METHODS TO REDUCE THERMAL BRIDGES</vt:lpstr>
      <vt:lpstr>METHODS TO REDUCE THERMAL BRIDGES</vt:lpstr>
      <vt:lpstr>METHODS TO REDUCE THERMAL BRIDGES</vt:lpstr>
      <vt:lpstr>THERMAL BRIDGE HEAT TRANSFER RATE EVALUATION</vt:lpstr>
      <vt:lpstr>HEAT CONDUCTION EQUATION</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THERMAL BRIDGE STANDARD OR REFERENCES</vt:lpstr>
      <vt:lpstr>CLASSIFICATION OF WALLS</vt:lpstr>
      <vt:lpstr>CLASSIFICATION OF WALLS</vt:lpstr>
      <vt:lpstr>CLASSIFICATION OF WALLS</vt:lpstr>
      <vt:lpstr>CLASSIFICATION OF WALLS</vt:lpstr>
      <vt:lpstr>CLASSIFICATION OF WALLS</vt:lpstr>
      <vt:lpstr>CLASSIFICATION OF WALLS</vt:lpstr>
      <vt:lpstr>Junction between the wall and the window frame</vt:lpstr>
      <vt:lpstr>Junction between the wall and the window frame</vt:lpstr>
      <vt:lpstr>Junction between the wall and the window frame</vt:lpstr>
      <vt:lpstr>Junction between the wall and the window frame</vt:lpstr>
      <vt:lpstr>Junction between the wall and the window frame</vt:lpstr>
      <vt:lpstr>Junction between the wall and the window frame</vt:lpstr>
      <vt:lpstr>Junction between the wall and the window frame</vt:lpstr>
      <vt:lpstr>Junction between the wall and the window frame</vt:lpstr>
      <vt:lpstr>Junction between the wall and the window frame</vt:lpstr>
      <vt:lpstr>Junction between the wall and the window frame</vt:lpstr>
      <vt:lpstr>Junction between the wall and the window frame</vt:lpstr>
      <vt:lpstr>Junction between the wall and the window frame</vt:lpstr>
      <vt:lpstr>Edge constituted by two external walls</vt:lpstr>
      <vt:lpstr>Edge constituted by two external walls</vt:lpstr>
      <vt:lpstr>Edge constituted by two external walls</vt:lpstr>
      <vt:lpstr>Edge constituted by two external walls</vt:lpstr>
      <vt:lpstr>Edge constituted by two external walls</vt:lpstr>
      <vt:lpstr>Edge constituted by two external walls</vt:lpstr>
      <vt:lpstr>THERMAL BRIDGES FRENCH STANDARD</vt:lpstr>
      <vt:lpstr>THERMAL BRIDGES FRENCH STANDARD</vt:lpstr>
      <vt:lpstr>Junction between two outer walls with corner pillar - interrupted insulation</vt:lpstr>
      <vt:lpstr>Joint between two outer walls with one insulated</vt:lpstr>
      <vt:lpstr>Joint outer wall with continuous insulation - internal partition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oronzio</dc:creator>
  <cp:lastModifiedBy>oronzio</cp:lastModifiedBy>
  <cp:revision>37</cp:revision>
  <dcterms:created xsi:type="dcterms:W3CDTF">2016-10-30T18:40:55Z</dcterms:created>
  <dcterms:modified xsi:type="dcterms:W3CDTF">2016-11-01T20:36:14Z</dcterms:modified>
</cp:coreProperties>
</file>