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1" r:id="rId2"/>
  </p:sldMasterIdLst>
  <p:notesMasterIdLst>
    <p:notesMasterId r:id="rId44"/>
  </p:notesMasterIdLst>
  <p:sldIdLst>
    <p:sldId id="29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4" r:id="rId22"/>
    <p:sldId id="268" r:id="rId23"/>
    <p:sldId id="281" r:id="rId24"/>
    <p:sldId id="282" r:id="rId25"/>
    <p:sldId id="283" r:id="rId26"/>
    <p:sldId id="295" r:id="rId27"/>
    <p:sldId id="294" r:id="rId28"/>
    <p:sldId id="269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6" r:id="rId38"/>
    <p:sldId id="297" r:id="rId39"/>
    <p:sldId id="299" r:id="rId40"/>
    <p:sldId id="300" r:id="rId41"/>
    <p:sldId id="301" r:id="rId42"/>
    <p:sldId id="30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66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8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58624732-EC5A-493C-A788-ADF6D94672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5175" cy="34305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082" y="4343913"/>
            <a:ext cx="5483837" cy="41143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20" tIns="46009" rIns="92020" bIns="46009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A2405-DC85-4E51-A75C-D24C02F50EFB}" type="slidenum">
              <a:rPr lang="it-IT"/>
              <a:pPr/>
              <a:t>10</a:t>
            </a:fld>
            <a:endParaRPr lang="it-IT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0BA3C-6BD3-486D-A850-B907DB74E44D}" type="slidenum">
              <a:rPr lang="it-IT"/>
              <a:pPr/>
              <a:t>11</a:t>
            </a:fld>
            <a:endParaRPr lang="it-IT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A5C2A-9CA2-47FC-9264-B0F47B219F37}" type="slidenum">
              <a:rPr lang="it-IT"/>
              <a:pPr/>
              <a:t>12</a:t>
            </a:fld>
            <a:endParaRPr lang="it-I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CDFB3-475F-44CC-9836-AB207C403F15}" type="slidenum">
              <a:rPr lang="it-IT"/>
              <a:pPr/>
              <a:t>13</a:t>
            </a:fld>
            <a:endParaRPr lang="it-IT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3F1C1-E01A-4B98-8D13-7FCB27309DD4}" type="slidenum">
              <a:rPr lang="it-IT"/>
              <a:pPr/>
              <a:t>14</a:t>
            </a:fld>
            <a:endParaRPr lang="it-IT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09C45-4951-41D3-8B57-EADCF4419C61}" type="slidenum">
              <a:rPr lang="it-IT"/>
              <a:pPr/>
              <a:t>15</a:t>
            </a:fld>
            <a:endParaRPr lang="it-IT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C703E-4A80-4BE9-84D5-565ACB868567}" type="slidenum">
              <a:rPr lang="it-IT"/>
              <a:pPr/>
              <a:t>16</a:t>
            </a:fld>
            <a:endParaRPr lang="it-IT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2A113-6DB0-4185-9D0B-3EC4267CD1B3}" type="slidenum">
              <a:rPr lang="it-IT"/>
              <a:pPr/>
              <a:t>17</a:t>
            </a:fld>
            <a:endParaRPr lang="it-IT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92620-6A1A-4D75-BF4C-68B015AC13AB}" type="slidenum">
              <a:rPr lang="it-IT"/>
              <a:pPr/>
              <a:t>18</a:t>
            </a:fld>
            <a:endParaRPr lang="it-IT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7C459-2E35-4F89-B824-B8C5D54248F2}" type="slidenum">
              <a:rPr lang="it-IT"/>
              <a:pPr/>
              <a:t>19</a:t>
            </a:fld>
            <a:endParaRPr lang="it-IT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5983C-1258-4B65-90F4-6075048C1580}" type="slidenum">
              <a:rPr lang="it-IT"/>
              <a:pPr/>
              <a:t>2</a:t>
            </a:fld>
            <a:endParaRPr lang="it-IT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870DB-7CA5-4332-AEFD-2D9EEBC6C6CA}" type="slidenum">
              <a:rPr lang="it-IT"/>
              <a:pPr/>
              <a:t>20</a:t>
            </a:fld>
            <a:endParaRPr lang="it-IT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6F0C0-B90C-4CA3-9CBD-C7699E21C37E}" type="slidenum">
              <a:rPr lang="it-IT"/>
              <a:pPr/>
              <a:t>21</a:t>
            </a:fld>
            <a:endParaRPr lang="it-IT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E6E6A-E6E9-4E0B-BB38-00D26C4CBD71}" type="slidenum">
              <a:rPr lang="it-IT"/>
              <a:pPr/>
              <a:t>22</a:t>
            </a:fld>
            <a:endParaRPr lang="it-IT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7DD7D-115D-4FEC-9E35-B65C80C6067F}" type="slidenum">
              <a:rPr lang="it-IT"/>
              <a:pPr/>
              <a:t>23</a:t>
            </a:fld>
            <a:endParaRPr lang="it-IT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1A2E0-339A-493F-AB9C-5B80E25B72F6}" type="slidenum">
              <a:rPr lang="it-IT"/>
              <a:pPr/>
              <a:t>24</a:t>
            </a:fld>
            <a:endParaRPr lang="it-IT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417D4-24C8-446B-8BF8-2E31F084BB3F}" type="slidenum">
              <a:rPr lang="it-IT"/>
              <a:pPr/>
              <a:t>25</a:t>
            </a:fld>
            <a:endParaRPr lang="it-IT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8F080-5FD4-46ED-AFE1-386A15802E80}" type="slidenum">
              <a:rPr lang="it-IT"/>
              <a:pPr/>
              <a:t>26</a:t>
            </a:fld>
            <a:endParaRPr lang="it-IT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DF145-61E0-4B13-AFC9-C5E7662E37CE}" type="slidenum">
              <a:rPr lang="it-IT"/>
              <a:pPr/>
              <a:t>27</a:t>
            </a:fld>
            <a:endParaRPr lang="it-IT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952CF-81EB-4504-BFB6-4EDD062F19FB}" type="slidenum">
              <a:rPr lang="it-IT"/>
              <a:pPr/>
              <a:t>28</a:t>
            </a:fld>
            <a:endParaRPr lang="it-IT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B5989-FC72-4B3F-B8A7-BC35D0013732}" type="slidenum">
              <a:rPr lang="it-IT"/>
              <a:pPr/>
              <a:t>29</a:t>
            </a:fld>
            <a:endParaRPr lang="it-IT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ACE7-74E2-4A1D-92A2-78657DC9112B}" type="slidenum">
              <a:rPr lang="it-IT"/>
              <a:pPr/>
              <a:t>3</a:t>
            </a:fld>
            <a:endParaRPr lang="it-IT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8F91B-1ECF-492D-AA59-DF3D4F8F0C37}" type="slidenum">
              <a:rPr lang="it-IT"/>
              <a:pPr/>
              <a:t>30</a:t>
            </a:fld>
            <a:endParaRPr lang="it-IT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DB2B9-B85B-401B-A6E1-FE88361C3226}" type="slidenum">
              <a:rPr lang="it-IT"/>
              <a:pPr/>
              <a:t>31</a:t>
            </a:fld>
            <a:endParaRPr lang="it-IT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8B29-0866-491A-9A70-6391671BA414}" type="slidenum">
              <a:rPr lang="it-IT"/>
              <a:pPr/>
              <a:t>32</a:t>
            </a:fld>
            <a:endParaRPr lang="it-IT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E608D-DFFA-46AE-BCE9-BF693BEB3DB7}" type="slidenum">
              <a:rPr lang="it-IT"/>
              <a:pPr/>
              <a:t>33</a:t>
            </a:fld>
            <a:endParaRPr lang="it-IT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39F6F-141F-4E08-9C69-F275D2A56F71}" type="slidenum">
              <a:rPr lang="it-IT"/>
              <a:pPr/>
              <a:t>34</a:t>
            </a:fld>
            <a:endParaRPr lang="it-IT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E0579-93F2-420E-B9B7-1A4D55142847}" type="slidenum">
              <a:rPr lang="it-IT"/>
              <a:pPr/>
              <a:t>35</a:t>
            </a:fld>
            <a:endParaRPr lang="it-IT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39C04-864F-4F5F-93AC-D01964EEA128}" type="slidenum">
              <a:rPr lang="it-IT"/>
              <a:pPr/>
              <a:t>36</a:t>
            </a:fld>
            <a:endParaRPr lang="it-IT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93BD2-0EA0-4077-964A-45E9216EA30A}" type="slidenum">
              <a:rPr lang="it-IT"/>
              <a:pPr/>
              <a:t>37</a:t>
            </a:fld>
            <a:endParaRPr lang="it-IT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82C92-62E2-43D0-9891-C620D14FA07D}" type="slidenum">
              <a:rPr lang="it-IT"/>
              <a:pPr/>
              <a:t>38</a:t>
            </a:fld>
            <a:endParaRPr lang="it-IT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69062-EA0B-4EEE-8133-FAA4266551A7}" type="slidenum">
              <a:rPr lang="it-IT"/>
              <a:pPr/>
              <a:t>39</a:t>
            </a:fld>
            <a:endParaRPr lang="it-IT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BE5CB-79ED-4E00-8033-2CFEA65F3DEF}" type="slidenum">
              <a:rPr lang="it-IT"/>
              <a:pPr/>
              <a:t>4</a:t>
            </a:fld>
            <a:endParaRPr lang="it-IT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96607-62D5-45A0-8D92-5DE1F71AFA1E}" type="slidenum">
              <a:rPr lang="it-IT"/>
              <a:pPr/>
              <a:t>40</a:t>
            </a:fld>
            <a:endParaRPr lang="it-IT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800D6-13E2-427F-8219-2411E81AEFA8}" type="slidenum">
              <a:rPr lang="it-IT"/>
              <a:pPr/>
              <a:t>41</a:t>
            </a:fld>
            <a:endParaRPr lang="it-IT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91A54-D952-40FB-947F-658C93928451}" type="slidenum">
              <a:rPr lang="it-IT"/>
              <a:pPr/>
              <a:t>5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6C8C7-1156-494F-96D3-E90D7B61F8F0}" type="slidenum">
              <a:rPr lang="it-IT"/>
              <a:pPr/>
              <a:t>6</a:t>
            </a:fld>
            <a:endParaRPr lang="it-IT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039E9-4799-4BF4-9052-FE901AD53BF7}" type="slidenum">
              <a:rPr lang="it-IT"/>
              <a:pPr/>
              <a:t>7</a:t>
            </a:fld>
            <a:endParaRPr lang="it-IT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09CD2-FE22-49A5-B4A0-1B0A57677495}" type="slidenum">
              <a:rPr lang="it-IT"/>
              <a:pPr/>
              <a:t>8</a:t>
            </a:fld>
            <a:endParaRPr lang="it-IT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439B9-1B5C-4F8A-9C57-16BBD7EAF3CF}" type="slidenum">
              <a:rPr lang="it-IT"/>
              <a:pPr/>
              <a:t>9</a:t>
            </a:fld>
            <a:endParaRPr lang="it-IT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3" name="Line 16"/>
          <p:cNvSpPr>
            <a:spLocks noChangeShapeType="1"/>
          </p:cNvSpPr>
          <p:nvPr userDrawn="1"/>
        </p:nvSpPr>
        <p:spPr bwMode="auto">
          <a:xfrm>
            <a:off x="0" y="333375"/>
            <a:ext cx="233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" name="Text Box 17"/>
          <p:cNvSpPr txBox="1">
            <a:spLocks noChangeArrowheads="1"/>
          </p:cNvSpPr>
          <p:nvPr userDrawn="1"/>
        </p:nvSpPr>
        <p:spPr bwMode="auto">
          <a:xfrm>
            <a:off x="2249488" y="115888"/>
            <a:ext cx="469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800" b="0">
                <a:latin typeface="Garamond" pitchFamily="18" charset="0"/>
              </a:rPr>
              <a:t>Tecnica del Controllo Ambientale – A. A. 2003/04</a:t>
            </a:r>
          </a:p>
        </p:txBody>
      </p:sp>
      <p:sp>
        <p:nvSpPr>
          <p:cNvPr id="15" name="Line 18"/>
          <p:cNvSpPr>
            <a:spLocks noChangeShapeType="1"/>
          </p:cNvSpPr>
          <p:nvPr userDrawn="1"/>
        </p:nvSpPr>
        <p:spPr bwMode="auto">
          <a:xfrm>
            <a:off x="6913563" y="333375"/>
            <a:ext cx="2195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8207375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24B4A0EB-BA27-496C-89E1-C0CCF27E2D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701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701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7228D-FAC5-48E3-8C1B-B8AA918A7B22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A470-A688-424C-966A-D08BB396EA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04A0-B37B-499E-A0A0-63AD93B58D05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39FA-A5BD-498E-A91F-272D7C484F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7D8F-3039-48DF-9D27-1F0692ACAA7D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99A90-FF7F-4C56-864D-BC949E69D0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22C0-9BE7-4FF3-86D3-1E03F8E5157A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6CD8-9177-4581-BF70-F463E309FB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B048-3340-49E4-A4A0-8B0966461511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19100-242B-41A1-AEFB-B25965E1BA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55AF-5613-4252-A263-76275327D3F0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95A2F-AF2C-4F51-B3FC-B89DC5EFD4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3307-B176-4061-BEB1-23DCE88EBD8C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817A-6110-42C1-81DB-FE02A48055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7D646-23E1-4825-A0BE-21DB8C932779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AF53-77B6-46C3-A558-3F44BDBC73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778E-7407-4C9E-88A1-1083C0393900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9E0F-F489-495A-8633-4145E09D50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B6DEC-4F96-4A39-A470-314DDB283008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6BA6F-539B-441F-BF5C-51F78D3DDA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10A4-46B8-47F6-9726-1FB3F937AE98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15AE-17A1-46B2-932B-9BEF7A12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0701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352" name="Line 16"/>
          <p:cNvSpPr>
            <a:spLocks noChangeShapeType="1"/>
          </p:cNvSpPr>
          <p:nvPr userDrawn="1"/>
        </p:nvSpPr>
        <p:spPr bwMode="auto">
          <a:xfrm>
            <a:off x="0" y="333375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354" name="Line 18"/>
          <p:cNvSpPr>
            <a:spLocks noChangeShapeType="1"/>
          </p:cNvSpPr>
          <p:nvPr userDrawn="1"/>
        </p:nvSpPr>
        <p:spPr bwMode="auto">
          <a:xfrm>
            <a:off x="6875463" y="333375"/>
            <a:ext cx="226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355" name="Line 19"/>
          <p:cNvSpPr>
            <a:spLocks noChangeShapeType="1"/>
          </p:cNvSpPr>
          <p:nvPr userDrawn="1"/>
        </p:nvSpPr>
        <p:spPr bwMode="auto">
          <a:xfrm>
            <a:off x="34925" y="6597650"/>
            <a:ext cx="684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356" name="Text Box 20"/>
          <p:cNvSpPr txBox="1">
            <a:spLocks noChangeArrowheads="1"/>
          </p:cNvSpPr>
          <p:nvPr userDrawn="1"/>
        </p:nvSpPr>
        <p:spPr bwMode="auto">
          <a:xfrm>
            <a:off x="7164388" y="63754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t-IT" sz="1800" b="0">
              <a:latin typeface="Garamond" pitchFamily="18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 userDrawn="1"/>
        </p:nvSpPr>
        <p:spPr bwMode="auto">
          <a:xfrm>
            <a:off x="6934200" y="6375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800" b="0">
                <a:latin typeface="Garamond" pitchFamily="18" charset="0"/>
              </a:rPr>
              <a:t>Materiali Isolanti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8610600" y="6597650"/>
            <a:ext cx="468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2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E6E6CC-EB56-430C-AB19-9C45B6F74EC7}" type="datetimeFigureOut">
              <a:rPr lang="it-IT"/>
              <a:pPr>
                <a:defRPr/>
              </a:pPr>
              <a:t>01/11/2016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786DF5-CF69-477C-851B-26CC628072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38847" y="6688139"/>
            <a:ext cx="172915" cy="15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317990" y="1557338"/>
            <a:ext cx="8109438" cy="0"/>
          </a:xfrm>
          <a:prstGeom prst="line">
            <a:avLst/>
          </a:prstGeom>
          <a:noFill/>
          <a:ln w="2540">
            <a:solidFill>
              <a:srgbClr val="0066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6" name="Rectangle 36"/>
          <p:cNvSpPr>
            <a:spLocks noChangeArrowheads="1"/>
          </p:cNvSpPr>
          <p:nvPr/>
        </p:nvSpPr>
        <p:spPr bwMode="auto">
          <a:xfrm>
            <a:off x="395536" y="908720"/>
            <a:ext cx="4788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62000">
              <a:defRPr/>
            </a:pPr>
            <a:r>
              <a:rPr lang="en-GB" sz="1400" b="1" dirty="0" err="1">
                <a:solidFill>
                  <a:schemeClr val="bg1">
                    <a:lumMod val="50000"/>
                  </a:schemeClr>
                </a:solidFill>
              </a:rPr>
              <a:t>Dipartimento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bg1">
                    <a:lumMod val="50000"/>
                  </a:schemeClr>
                </a:solidFill>
              </a:rPr>
              <a:t>di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bg1">
                    <a:lumMod val="50000"/>
                  </a:schemeClr>
                </a:solidFill>
              </a:rPr>
              <a:t>Ingegneria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bg1">
                    <a:lumMod val="50000"/>
                  </a:schemeClr>
                </a:solidFill>
              </a:rPr>
              <a:t>Industriale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GB" sz="1400" b="1" dirty="0" err="1">
                <a:solidFill>
                  <a:schemeClr val="bg1">
                    <a:lumMod val="50000"/>
                  </a:schemeClr>
                </a:solidFill>
              </a:rPr>
              <a:t>dell’Informazione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 defTabSz="762000">
              <a:defRPr/>
            </a:pP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via Roma 29, 81031 Aversa, Italy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4644008" y="5373216"/>
            <a:ext cx="4197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762000"/>
            <a:r>
              <a:rPr lang="en-US" sz="2400" dirty="0" smtClean="0">
                <a:solidFill>
                  <a:srgbClr val="0000FF"/>
                </a:solidFill>
              </a:rPr>
              <a:t>Speaker</a:t>
            </a:r>
            <a:r>
              <a:rPr lang="en-US" sz="2400" dirty="0">
                <a:solidFill>
                  <a:srgbClr val="0000FF"/>
                </a:solidFill>
              </a:rPr>
              <a:t>: Oronzio </a:t>
            </a:r>
            <a:r>
              <a:rPr lang="en-US" sz="2400" dirty="0" err="1">
                <a:solidFill>
                  <a:srgbClr val="0000FF"/>
                </a:solidFill>
              </a:rPr>
              <a:t>Manca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55" name="Rectangle 45"/>
          <p:cNvSpPr>
            <a:spLocks noChangeArrowheads="1"/>
          </p:cNvSpPr>
          <p:nvPr/>
        </p:nvSpPr>
        <p:spPr bwMode="auto">
          <a:xfrm>
            <a:off x="467544" y="3068960"/>
            <a:ext cx="84406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762000"/>
            <a:r>
              <a:rPr lang="en-US" sz="2200" b="1" i="1" cap="small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 Degree in </a:t>
            </a:r>
            <a:r>
              <a:rPr lang="en-US" sz="2200" b="1" i="1" cap="small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InnovativeTechnologies</a:t>
            </a:r>
            <a:r>
              <a:rPr lang="en-US" sz="2200" b="1" i="1" cap="small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Energy Efficient Buildings for Russian &amp; Armenian Universities and Stakeholders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79512" y="1700808"/>
            <a:ext cx="7045569" cy="1331913"/>
          </a:xfrm>
          <a:prstGeom prst="rect">
            <a:avLst/>
          </a:prstGeom>
          <a:noFill/>
          <a:ln/>
        </p:spPr>
        <p:txBody>
          <a:bodyPr lIns="72000" tIns="72000" rIns="72000" bIns="72000" anchor="ctr"/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it-IT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5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MARUEEB</a:t>
            </a:r>
            <a:r>
              <a:rPr lang="fr-FR" sz="22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2200" cap="none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</a:t>
            </a:r>
            <a:r>
              <a:rPr lang="en-GB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  <a:t/>
            </a:r>
            <a:br>
              <a:rPr lang="en-GB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</a:br>
            <a:r>
              <a:rPr lang="fr-FR" sz="22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561890-</a:t>
            </a:r>
            <a:r>
              <a:rPr lang="fr-FR" sz="2200" i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EPP</a:t>
            </a:r>
            <a:r>
              <a:rPr lang="fr-FR" sz="22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-1-2015-1-IT-</a:t>
            </a:r>
            <a:r>
              <a:rPr lang="fr-FR" sz="2200" i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EPPKA2</a:t>
            </a:r>
            <a:r>
              <a:rPr lang="fr-FR" sz="22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fr-FR" sz="2200" i="1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CBHE-JP</a:t>
            </a:r>
            <a:endParaRPr lang="en-GB" sz="2200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Times New Roman" pitchFamily="18" charset="0"/>
              <a:cs typeface="Book Antiqua" pitchFamily="18" charset="0"/>
            </a:endParaRPr>
          </a:p>
        </p:txBody>
      </p:sp>
      <p:pic>
        <p:nvPicPr>
          <p:cNvPr id="2057" name="Picture 13" descr="C:\Users\oronzio\Dropbox\AIGE-IIETA CONFERENCE\NEW FILE AND LOGO\logo_SUN 300dp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638" y="152401"/>
            <a:ext cx="3600000" cy="85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 descr="Erasmus+ logo_scritta su d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504" y="734144"/>
            <a:ext cx="2880000" cy="822648"/>
          </a:xfrm>
          <a:prstGeom prst="rect">
            <a:avLst/>
          </a:prstGeom>
        </p:spPr>
      </p:pic>
      <p:pic>
        <p:nvPicPr>
          <p:cNvPr id="11" name="Immagine 10" descr="Logo MARUEEB fina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44624"/>
            <a:ext cx="1440000" cy="144000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251520" y="447950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Insulating Materials</a:t>
            </a:r>
            <a:endParaRPr lang="en-US" sz="2400" dirty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SELECTION CRITERIA</a:t>
            </a:r>
            <a:endParaRPr lang="it-IT" sz="36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16428" name="Text Box 12"/>
          <p:cNvSpPr txBox="1">
            <a:spLocks noChangeArrowheads="1"/>
          </p:cNvSpPr>
          <p:nvPr/>
        </p:nvSpPr>
        <p:spPr bwMode="auto">
          <a:xfrm>
            <a:off x="214282" y="1357298"/>
            <a:ext cx="8748746" cy="461664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Thermal conductivity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Vapor permeability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Resistance to chemical and biological agents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Fire behavior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Mechanical resistance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Stability of the material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Absorption coefficient to water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6" name="Immagine 5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Ability of a material, homogeneous and isotropic, to transfer thermal energy when the transmission occurs only by conduction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4368800" y="16764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381000" y="4527550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varies with the temperature but, as in the building structures the range of operating conditions is restricted, this parameter is assumed constant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4368800" y="384175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419100" y="1752600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Cellular materials, granular materials, fibrous or </a:t>
            </a:r>
            <a:r>
              <a:rPr lang="en-US" smtClean="0">
                <a:solidFill>
                  <a:srgbClr val="0070C0"/>
                </a:solidFill>
              </a:rPr>
              <a:t>porous materials with </a:t>
            </a:r>
            <a:r>
              <a:rPr lang="en-US" dirty="0" smtClean="0">
                <a:solidFill>
                  <a:srgbClr val="0070C0"/>
                </a:solidFill>
              </a:rPr>
              <a:t>low density values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4356100" y="414338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419100" y="3028960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measured values of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rgbClr val="0070C0"/>
                </a:solidFill>
              </a:rPr>
              <a:t>increase with both the thickness of the material and the imposed thermal gradients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4356100" y="26670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28711" name="Text Box 7"/>
          <p:cNvSpPr txBox="1">
            <a:spLocks noChangeArrowheads="1"/>
          </p:cNvSpPr>
          <p:nvPr/>
        </p:nvSpPr>
        <p:spPr bwMode="auto">
          <a:xfrm>
            <a:off x="457200" y="4581540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In the absence of convection, in operating conditions,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dirty="0" smtClean="0">
                <a:solidFill>
                  <a:srgbClr val="0070C0"/>
                </a:solidFill>
              </a:rPr>
              <a:t> tends to a constant value with the increase of the thickness (&gt; 10cm)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409604" y="1357298"/>
            <a:ext cx="8305800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UNI-10351/94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52400" y="2962268"/>
            <a:ext cx="4114800" cy="267765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Value of thermal conductivity that the material would have if it were homogeneous and isotropic on the assumption that the heat flow is only conductive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1857364"/>
            <a:ext cx="4419600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err="1" smtClean="0">
                <a:solidFill>
                  <a:srgbClr val="0070C0"/>
                </a:solidFill>
              </a:rPr>
              <a:t>Dummy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it-IT" sz="2800" baseline="-25000" dirty="0">
                <a:solidFill>
                  <a:srgbClr val="0070C0"/>
                </a:solidFill>
                <a:sym typeface="Symbol" pitchFamily="18" charset="2"/>
              </a:rPr>
              <a:t>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30761" name="Text Box 9"/>
          <p:cNvSpPr txBox="1">
            <a:spLocks noChangeArrowheads="1"/>
          </p:cNvSpPr>
          <p:nvPr/>
        </p:nvSpPr>
        <p:spPr bwMode="auto">
          <a:xfrm>
            <a:off x="4419600" y="1857364"/>
            <a:ext cx="4343400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err="1" smtClean="0">
                <a:solidFill>
                  <a:srgbClr val="0070C0"/>
                </a:solidFill>
              </a:rPr>
              <a:t>Reference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value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it-IT" sz="2800" baseline="-25000" dirty="0">
                <a:solidFill>
                  <a:srgbClr val="0070C0"/>
                </a:solidFill>
                <a:sym typeface="Symbol" pitchFamily="18" charset="2"/>
              </a:rPr>
              <a:t>m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30762" name="Text Box 10"/>
          <p:cNvSpPr txBox="1">
            <a:spLocks noChangeArrowheads="1"/>
          </p:cNvSpPr>
          <p:nvPr/>
        </p:nvSpPr>
        <p:spPr bwMode="auto">
          <a:xfrm>
            <a:off x="2146300" y="2428868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6718300" y="2428868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4953000" y="2962268"/>
            <a:ext cx="3657600" cy="230832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upper limit of dummy thermal conductivity measured or measurable in the conditions imposed by legislation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2" name="Immagine 11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19100" y="1428736"/>
            <a:ext cx="83058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UNI-10351/94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152400" y="2071678"/>
            <a:ext cx="8839200" cy="378565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The apparent thermal conductivity 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it-IT" baseline="-25000" dirty="0" smtClean="0">
                <a:solidFill>
                  <a:srgbClr val="0070C0"/>
                </a:solidFill>
                <a:sym typeface="Symbol" pitchFamily="18" charset="2"/>
              </a:rPr>
              <a:t>a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is to be measured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:</a:t>
            </a:r>
            <a:endParaRPr lang="it-IT" dirty="0">
              <a:solidFill>
                <a:srgbClr val="0070C0"/>
              </a:solidFill>
              <a:sym typeface="Symbol" pitchFamily="18" charset="2"/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on thick samples greater than or equal to 10 cm</a:t>
            </a:r>
          </a:p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at the average temperature of 20 °C</a:t>
            </a:r>
            <a:endParaRPr lang="it-IT" dirty="0">
              <a:solidFill>
                <a:srgbClr val="0070C0"/>
              </a:solidFill>
              <a:sym typeface="Symbol" pitchFamily="18" charset="2"/>
            </a:endParaRPr>
          </a:p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with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T </a:t>
            </a:r>
            <a:r>
              <a:rPr lang="en-US" dirty="0" smtClean="0">
                <a:solidFill>
                  <a:srgbClr val="0070C0"/>
                </a:solidFill>
              </a:rPr>
              <a:t>between the two faces of the specimen greater than 15 °C</a:t>
            </a:r>
            <a:endParaRPr lang="it-IT" dirty="0">
              <a:solidFill>
                <a:srgbClr val="0070C0"/>
              </a:solidFill>
              <a:sym typeface="Symbol" pitchFamily="18" charset="2"/>
            </a:endParaRPr>
          </a:p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with a humidity percentage by mass less than 2% after the test on inorganic materials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7" name="Immagine 6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19100" y="1614488"/>
            <a:ext cx="8305800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2800" dirty="0">
                <a:solidFill>
                  <a:srgbClr val="0070C0"/>
                </a:solidFill>
              </a:rPr>
              <a:t>Norma UNI-10351/94</a:t>
            </a:r>
          </a:p>
        </p:txBody>
      </p:sp>
      <p:sp>
        <p:nvSpPr>
          <p:cNvPr id="334852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The 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it-IT" sz="2800" baseline="-25000" dirty="0" smtClean="0">
                <a:solidFill>
                  <a:srgbClr val="0070C0"/>
                </a:solidFill>
                <a:sym typeface="Symbol" pitchFamily="18" charset="2"/>
              </a:rPr>
              <a:t>a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 and </a:t>
            </a:r>
            <a:r>
              <a:rPr lang="it-IT" sz="2800" baseline="-25000" dirty="0" smtClean="0">
                <a:solidFill>
                  <a:srgbClr val="0070C0"/>
                </a:solidFill>
                <a:sym typeface="Symbol" pitchFamily="18" charset="2"/>
              </a:rPr>
              <a:t>m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800" smtClean="0">
                <a:solidFill>
                  <a:srgbClr val="0070C0"/>
                </a:solidFill>
              </a:rPr>
              <a:t>values cannot </a:t>
            </a:r>
            <a:r>
              <a:rPr lang="en-US" sz="2800" dirty="0" smtClean="0">
                <a:solidFill>
                  <a:srgbClr val="0070C0"/>
                </a:solidFill>
              </a:rPr>
              <a:t>be hired in the civil structural design because they are obtained in "controlled environments”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4368800" y="41148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228600" y="4648200"/>
            <a:ext cx="86868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UNI-10351/94 </a:t>
            </a:r>
            <a:r>
              <a:rPr lang="en-US" sz="2800" dirty="0" smtClean="0">
                <a:solidFill>
                  <a:srgbClr val="0070C0"/>
                </a:solidFill>
              </a:rPr>
              <a:t>introduces a mark-up 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m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36902" name="Text Box 6"/>
          <p:cNvSpPr txBox="1">
            <a:spLocks noChangeArrowheads="1"/>
          </p:cNvSpPr>
          <p:nvPr/>
        </p:nvSpPr>
        <p:spPr bwMode="auto">
          <a:xfrm>
            <a:off x="228600" y="1815007"/>
            <a:ext cx="8686800" cy="418576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>
              <a:spcBef>
                <a:spcPct val="50000"/>
              </a:spcBef>
            </a:pPr>
            <a:r>
              <a:rPr lang="it-IT" sz="2800" dirty="0">
                <a:solidFill>
                  <a:srgbClr val="0070C0"/>
                </a:solidFill>
                <a:sym typeface="Symbol" pitchFamily="18" charset="2"/>
              </a:rPr>
              <a:t>m </a:t>
            </a:r>
            <a:r>
              <a:rPr lang="en-US" sz="2800" dirty="0" smtClean="0">
                <a:solidFill>
                  <a:srgbClr val="0070C0"/>
                </a:solidFill>
                <a:sym typeface="Symbol" pitchFamily="18" charset="2"/>
              </a:rPr>
              <a:t>depends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 on:</a:t>
            </a:r>
            <a:endParaRPr lang="it-IT" sz="2800" dirty="0">
              <a:solidFill>
                <a:srgbClr val="0070C0"/>
              </a:solidFill>
              <a:sym typeface="Symbol" pitchFamily="18" charset="2"/>
            </a:endParaRPr>
          </a:p>
          <a:p>
            <a:pPr marL="282575" indent="-282575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it-IT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type of material</a:t>
            </a:r>
          </a:p>
          <a:p>
            <a:pPr marL="282575" indent="-282575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percentage content of moisture</a:t>
            </a:r>
          </a:p>
          <a:p>
            <a:pPr marL="282575" indent="-282575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aging of the material</a:t>
            </a:r>
          </a:p>
          <a:p>
            <a:pPr marL="282575" indent="-282575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compaction in the case of bulk materials</a:t>
            </a:r>
          </a:p>
          <a:p>
            <a:pPr marL="282575" indent="-282575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thickness tolerances when this is not less than 10 cm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6" name="Immagine 5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6868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8750" indent="-1428750">
              <a:spcBef>
                <a:spcPct val="50000"/>
              </a:spcBef>
            </a:pPr>
            <a:r>
              <a:rPr lang="it-IT" sz="28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it-IT" sz="2800" baseline="-25000" dirty="0">
                <a:solidFill>
                  <a:srgbClr val="0070C0"/>
                </a:solidFill>
                <a:sym typeface="Symbol" pitchFamily="18" charset="2"/>
              </a:rPr>
              <a:t>m </a:t>
            </a:r>
            <a:r>
              <a:rPr lang="it-IT" sz="2800" dirty="0">
                <a:solidFill>
                  <a:srgbClr val="0070C0"/>
                </a:solidFill>
                <a:cs typeface="Arial" charset="0"/>
                <a:sym typeface="Symbol" pitchFamily="18" charset="2"/>
              </a:rPr>
              <a:t>• m = </a:t>
            </a:r>
            <a:r>
              <a:rPr lang="en-US" sz="2800" dirty="0" smtClean="0">
                <a:solidFill>
                  <a:srgbClr val="0070C0"/>
                </a:solidFill>
              </a:rPr>
              <a:t>increase of the reference conductivity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228600" y="3778250"/>
            <a:ext cx="8686800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098675" indent="-2098675">
              <a:spcBef>
                <a:spcPct val="50000"/>
              </a:spcBef>
            </a:pPr>
            <a:r>
              <a:rPr lang="it-IT" sz="28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it-IT" sz="2800" baseline="-25000" dirty="0">
                <a:solidFill>
                  <a:srgbClr val="0070C0"/>
                </a:solidFill>
                <a:sym typeface="Symbol" pitchFamily="18" charset="2"/>
              </a:rPr>
              <a:t>m </a:t>
            </a:r>
            <a:r>
              <a:rPr lang="it-IT" sz="2800" dirty="0">
                <a:solidFill>
                  <a:srgbClr val="0070C0"/>
                </a:solidFill>
                <a:cs typeface="Arial" charset="0"/>
                <a:sym typeface="Symbol" pitchFamily="18" charset="2"/>
              </a:rPr>
              <a:t>• (1+m) = </a:t>
            </a:r>
            <a:r>
              <a:rPr lang="it-IT" sz="2800" dirty="0" smtClean="0">
                <a:solidFill>
                  <a:srgbClr val="0070C0"/>
                </a:solidFill>
                <a:cs typeface="Arial" charset="0"/>
                <a:sym typeface="Symbol" pitchFamily="18" charset="2"/>
              </a:rPr>
              <a:t>material </a:t>
            </a:r>
            <a:r>
              <a:rPr lang="en-US" sz="2800" dirty="0" smtClean="0">
                <a:solidFill>
                  <a:srgbClr val="0070C0"/>
                </a:solidFill>
              </a:rPr>
              <a:t>conductivity usable for calculation to be used in the design procedures and thermal verification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7" name="Immagine 6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2714612" y="1477020"/>
            <a:ext cx="374334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0" indent="-1428750" algn="ctr">
              <a:spcBef>
                <a:spcPct val="50000"/>
              </a:spcBef>
            </a:pPr>
            <a:r>
              <a:rPr lang="it-IT" sz="2800" dirty="0" err="1" smtClean="0">
                <a:solidFill>
                  <a:srgbClr val="0070C0"/>
                </a:solidFill>
              </a:rPr>
              <a:t>Insulating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materials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28600" y="2428868"/>
            <a:ext cx="8686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There is a very close link </a:t>
            </a:r>
            <a:r>
              <a:rPr lang="it-IT" dirty="0" err="1" smtClean="0">
                <a:solidFill>
                  <a:srgbClr val="0070C0"/>
                </a:solidFill>
              </a:rPr>
              <a:t>between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  <a:sym typeface="Symbol" pitchFamily="18" charset="2"/>
              </a:rPr>
              <a:t>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and </a:t>
            </a:r>
            <a:r>
              <a:rPr lang="it-IT" dirty="0">
                <a:solidFill>
                  <a:srgbClr val="0070C0"/>
                </a:solidFill>
                <a:sym typeface="Symbol" pitchFamily="18" charset="2"/>
              </a:rPr>
              <a:t>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4368800" y="2038336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228600" y="3455259"/>
            <a:ext cx="8686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In general: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 </a:t>
            </a:r>
            <a:r>
              <a:rPr lang="en-US" dirty="0" smtClean="0">
                <a:solidFill>
                  <a:srgbClr val="0070C0"/>
                </a:solidFill>
              </a:rPr>
              <a:t> is lower the higher is the fraction of air volume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4343400" y="4429132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76200" y="5038732"/>
            <a:ext cx="8991600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This is true since the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</a:t>
            </a:r>
            <a:r>
              <a:rPr lang="en-US" dirty="0" smtClean="0">
                <a:solidFill>
                  <a:srgbClr val="0070C0"/>
                </a:solidFill>
              </a:rPr>
              <a:t> value of the order of 20-30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kg/m</a:t>
            </a:r>
            <a:r>
              <a:rPr lang="it-IT" baseline="30000" dirty="0" smtClean="0">
                <a:solidFill>
                  <a:srgbClr val="0070C0"/>
                </a:solidFill>
                <a:sym typeface="Symbol" pitchFamily="18" charset="2"/>
              </a:rPr>
              <a:t>3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1" name="Immagine 10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THERMAL CONDUCTIVITY 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714612" y="1600200"/>
            <a:ext cx="3671902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0" indent="-1428750" algn="ctr">
              <a:spcBef>
                <a:spcPct val="50000"/>
              </a:spcBef>
            </a:pPr>
            <a:r>
              <a:rPr lang="it-IT" sz="2800" dirty="0" err="1" smtClean="0">
                <a:solidFill>
                  <a:srgbClr val="0070C0"/>
                </a:solidFill>
              </a:rPr>
              <a:t>Insulating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materials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228600" y="2971800"/>
            <a:ext cx="8686800" cy="175432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With the same density</a:t>
            </a:r>
          </a:p>
          <a:p>
            <a:pPr algn="ctr">
              <a:spcBef>
                <a:spcPct val="50000"/>
              </a:spcBef>
            </a:pP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rgbClr val="0070C0"/>
                </a:solidFill>
              </a:rPr>
              <a:t>is lower the greater the ratio between the number of no interconnected pores (closed cells) compared to those interconnected (open cells)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45093" name="Text Box 5"/>
          <p:cNvSpPr txBox="1">
            <a:spLocks noChangeArrowheads="1"/>
          </p:cNvSpPr>
          <p:nvPr/>
        </p:nvSpPr>
        <p:spPr bwMode="auto">
          <a:xfrm>
            <a:off x="4368800" y="22098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8" name="Immagine 7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28596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INSULATING MATERIALS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542896" y="1928802"/>
            <a:ext cx="8001000" cy="375487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There are no clear definitions</a:t>
            </a:r>
            <a:r>
              <a:rPr lang="it-IT" sz="2800" dirty="0" smtClean="0">
                <a:solidFill>
                  <a:srgbClr val="0070C0"/>
                </a:solidFill>
              </a:rPr>
              <a:t>.</a:t>
            </a:r>
            <a:endParaRPr lang="it-IT" sz="2800" dirty="0">
              <a:solidFill>
                <a:srgbClr val="0070C0"/>
              </a:solidFill>
            </a:endParaRP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Typically this concept is linked to a low 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 </a:t>
            </a:r>
            <a:r>
              <a:rPr lang="en-US" sz="2800" dirty="0" smtClean="0">
                <a:solidFill>
                  <a:srgbClr val="0070C0"/>
                </a:solidFill>
              </a:rPr>
              <a:t>value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.</a:t>
            </a:r>
            <a:endParaRPr lang="it-IT" sz="2800" dirty="0">
              <a:solidFill>
                <a:srgbClr val="0070C0"/>
              </a:solidFill>
              <a:sym typeface="Symbol" pitchFamily="18" charset="2"/>
            </a:endParaRP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Cork: first material used in construction as insulation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.</a:t>
            </a:r>
            <a:endParaRPr lang="it-IT" sz="2800" dirty="0">
              <a:solidFill>
                <a:srgbClr val="0070C0"/>
              </a:solidFill>
              <a:sym typeface="Symbol" pitchFamily="18" charset="2"/>
            </a:endParaRP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ð"/>
            </a:pPr>
            <a:r>
              <a:rPr lang="en-US" sz="2800" dirty="0" smtClean="0">
                <a:solidFill>
                  <a:srgbClr val="0070C0"/>
                </a:solidFill>
              </a:rPr>
              <a:t>The thermal conductivity of a material decreases with increasing its porosity.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6" name="Immagine 5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1981200" y="838200"/>
            <a:ext cx="51054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8750" indent="-1428750" algn="ctr">
              <a:spcBef>
                <a:spcPct val="50000"/>
              </a:spcBef>
            </a:pPr>
            <a:r>
              <a:rPr lang="en-US" sz="28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conductance</a:t>
            </a:r>
            <a:endParaRPr lang="it-IT" sz="2800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3285" name="Text Box 5"/>
          <p:cNvSpPr txBox="1">
            <a:spLocks noChangeArrowheads="1"/>
          </p:cNvSpPr>
          <p:nvPr/>
        </p:nvSpPr>
        <p:spPr bwMode="auto">
          <a:xfrm>
            <a:off x="4356100" y="128586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3810000" y="1762100"/>
          <a:ext cx="1536700" cy="1436688"/>
        </p:xfrm>
        <a:graphic>
          <a:graphicData uri="http://schemas.openxmlformats.org/presentationml/2006/ole">
            <p:oleObj spid="_x0000_s1026" name="Equation" r:id="rId4" imgW="393480" imgH="368280" progId="Equation.DSMT4">
              <p:embed/>
            </p:oleObj>
          </a:graphicData>
        </a:graphic>
      </p:graphicFrame>
      <p:sp>
        <p:nvSpPr>
          <p:cNvPr id="353290" name="Text Box 10"/>
          <p:cNvSpPr txBox="1">
            <a:spLocks noChangeArrowheads="1"/>
          </p:cNvSpPr>
          <p:nvPr/>
        </p:nvSpPr>
        <p:spPr bwMode="auto">
          <a:xfrm>
            <a:off x="2057400" y="3571876"/>
            <a:ext cx="51054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8750" indent="-1428750" algn="ctr">
              <a:spcBef>
                <a:spcPct val="50000"/>
              </a:spcBef>
            </a:pPr>
            <a:r>
              <a:rPr lang="en-US" sz="28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resistance</a:t>
            </a:r>
            <a:endParaRPr lang="it-IT" sz="2800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4343400" y="3992577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graphicFrame>
        <p:nvGraphicFramePr>
          <p:cNvPr id="353292" name="Object 12"/>
          <p:cNvGraphicFramePr>
            <a:graphicFrameLocks noChangeAspect="1"/>
          </p:cNvGraphicFramePr>
          <p:nvPr/>
        </p:nvGraphicFramePr>
        <p:xfrm>
          <a:off x="3797300" y="4421205"/>
          <a:ext cx="1536700" cy="1436687"/>
        </p:xfrm>
        <a:graphic>
          <a:graphicData uri="http://schemas.openxmlformats.org/presentationml/2006/ole">
            <p:oleObj spid="_x0000_s1027" name="Equation" r:id="rId5" imgW="393480" imgH="368280" progId="Equation.DSMT4">
              <p:embed/>
            </p:oleObj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Vapor permeability</a:t>
            </a:r>
            <a:endParaRPr lang="it-IT" sz="3600" cap="all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381000" y="2263782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Ability of a material to vapor diffusion and depends on the chemical composition, structure and porosity of the material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4368800" y="1577982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381000" y="4286256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varies with the temperature and pressure but, given the small variation that these properties have in the building field, this parameter is assumed constant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4368800" y="3714752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Vapor permeability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47139" name="Text Box 3"/>
          <p:cNvSpPr txBox="1">
            <a:spLocks noChangeArrowheads="1"/>
          </p:cNvSpPr>
          <p:nvPr/>
        </p:nvSpPr>
        <p:spPr bwMode="auto">
          <a:xfrm>
            <a:off x="419100" y="1614488"/>
            <a:ext cx="8305800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UNI-10351/94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28600" y="2546350"/>
            <a:ext cx="8686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provides the values of vapor permeability determined with tests conducted at constant temperature in the range of relative humidity between 0% and 50%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28600" y="4891088"/>
            <a:ext cx="86106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Vapor permeability in dry field 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</a:t>
            </a:r>
            <a:r>
              <a:rPr lang="it-IT" sz="2800" baseline="-25000" dirty="0">
                <a:solidFill>
                  <a:srgbClr val="0070C0"/>
                </a:solidFill>
                <a:sym typeface="Symbol" pitchFamily="18" charset="2"/>
              </a:rPr>
              <a:t>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4343400" y="41148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47146" name="Oval 10"/>
          <p:cNvSpPr>
            <a:spLocks noChangeArrowheads="1"/>
          </p:cNvSpPr>
          <p:nvPr/>
        </p:nvSpPr>
        <p:spPr bwMode="auto">
          <a:xfrm>
            <a:off x="6786578" y="4953000"/>
            <a:ext cx="533400" cy="533400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>
            <a:off x="7215206" y="5500702"/>
            <a:ext cx="357190" cy="71438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6653242" y="6043634"/>
            <a:ext cx="21336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>
                <a:solidFill>
                  <a:srgbClr val="0070C0"/>
                </a:solidFill>
              </a:rPr>
              <a:t>kg/(s m Pa)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2" name="Immagine 11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Vapor permeability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19100" y="1614488"/>
            <a:ext cx="8305800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UNI-10351/94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The hygrometric behavior of the material in work can be significantly different from that of laboratory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4368800" y="41148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49190" name="Text Box 6"/>
          <p:cNvSpPr txBox="1">
            <a:spLocks noChangeArrowheads="1"/>
          </p:cNvSpPr>
          <p:nvPr/>
        </p:nvSpPr>
        <p:spPr bwMode="auto">
          <a:xfrm>
            <a:off x="228600" y="4648200"/>
            <a:ext cx="8686800" cy="95410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UNI-10351/94 </a:t>
            </a:r>
            <a:r>
              <a:rPr lang="it-IT" sz="2800" dirty="0" err="1" smtClean="0">
                <a:solidFill>
                  <a:srgbClr val="0070C0"/>
                </a:solidFill>
                <a:sym typeface="Symbol" pitchFamily="18" charset="2"/>
              </a:rPr>
              <a:t>provides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the values of vapor permeability in moist field 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</a:t>
            </a:r>
            <a:r>
              <a:rPr lang="it-IT" sz="2800" baseline="-25000" dirty="0">
                <a:solidFill>
                  <a:srgbClr val="0070C0"/>
                </a:solidFill>
                <a:sym typeface="Symbol" pitchFamily="18" charset="2"/>
              </a:rPr>
              <a:t>u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Vapor permeability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19100" y="1614488"/>
            <a:ext cx="8305800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UNI-10351/94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95410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For several materials the data relating to vapor permeability are limited and uncertain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4368800" y="41148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8686800" cy="9461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UNI-10351/94 </a:t>
            </a:r>
            <a:r>
              <a:rPr lang="it-IT" sz="2800" dirty="0" err="1" smtClean="0">
                <a:solidFill>
                  <a:srgbClr val="0070C0"/>
                </a:solidFill>
                <a:sym typeface="Symbol" pitchFamily="18" charset="2"/>
              </a:rPr>
              <a:t>provides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a unique value of permeability preceded by the sign </a:t>
            </a:r>
            <a:r>
              <a:rPr lang="it-IT" sz="2800" dirty="0" smtClean="0">
                <a:solidFill>
                  <a:srgbClr val="0070C0"/>
                </a:solidFill>
                <a:sym typeface="Symbol" pitchFamily="18" charset="2"/>
              </a:rPr>
              <a:t>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"/>
          <p:cNvSpPr txBox="1">
            <a:spLocks noChangeArrowheads="1"/>
          </p:cNvSpPr>
          <p:nvPr/>
        </p:nvSpPr>
        <p:spPr bwMode="auto">
          <a:xfrm>
            <a:off x="1981200" y="838200"/>
            <a:ext cx="51054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8750" indent="-1428750" algn="ctr">
              <a:spcBef>
                <a:spcPct val="50000"/>
              </a:spcBef>
            </a:pPr>
            <a:r>
              <a:rPr lang="en-US" sz="2800" cap="all" dirty="0" err="1" smtClean="0">
                <a:solidFill>
                  <a:srgbClr val="0070C0"/>
                </a:solidFill>
              </a:rPr>
              <a:t>permeance</a:t>
            </a:r>
            <a:endParaRPr lang="it-IT" sz="2800" cap="all" dirty="0">
              <a:solidFill>
                <a:srgbClr val="0070C0"/>
              </a:solidFill>
            </a:endParaRP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4356100" y="128586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3760788" y="1714488"/>
          <a:ext cx="1635125" cy="1436688"/>
        </p:xfrm>
        <a:graphic>
          <a:graphicData uri="http://schemas.openxmlformats.org/presentationml/2006/ole">
            <p:oleObj spid="_x0000_s2050" name="Equation" r:id="rId4" imgW="419040" imgH="368280" progId="Equation.DSMT4">
              <p:embed/>
            </p:oleObj>
          </a:graphicData>
        </a:graphic>
      </p:graphicFrame>
      <p:sp>
        <p:nvSpPr>
          <p:cNvPr id="379909" name="Text Box 5"/>
          <p:cNvSpPr txBox="1">
            <a:spLocks noChangeArrowheads="1"/>
          </p:cNvSpPr>
          <p:nvPr/>
        </p:nvSpPr>
        <p:spPr bwMode="auto">
          <a:xfrm>
            <a:off x="457200" y="3500438"/>
            <a:ext cx="83058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8750" indent="-1428750"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RESISTANCE TO VAPOR DIFFUSION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79910" name="Text Box 6"/>
          <p:cNvSpPr txBox="1">
            <a:spLocks noChangeArrowheads="1"/>
          </p:cNvSpPr>
          <p:nvPr/>
        </p:nvSpPr>
        <p:spPr bwMode="auto">
          <a:xfrm>
            <a:off x="4343400" y="4000504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graphicFrame>
        <p:nvGraphicFramePr>
          <p:cNvPr id="379911" name="Object 7"/>
          <p:cNvGraphicFramePr>
            <a:graphicFrameLocks noChangeAspect="1"/>
          </p:cNvGraphicFramePr>
          <p:nvPr/>
        </p:nvGraphicFramePr>
        <p:xfrm>
          <a:off x="3797300" y="4429132"/>
          <a:ext cx="1536700" cy="1436687"/>
        </p:xfrm>
        <a:graphic>
          <a:graphicData uri="http://schemas.openxmlformats.org/presentationml/2006/ole">
            <p:oleObj spid="_x0000_s2051" name="Equation" r:id="rId5" imgW="393480" imgH="368280" progId="Equation.DSMT4">
              <p:embed/>
            </p:oleObj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Vapor permeability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419100" y="1614488"/>
            <a:ext cx="83058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Relative Permeability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228600" y="2863850"/>
            <a:ext cx="8686800" cy="95410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Ratio between the vapor permeability of air at rest and the vapor permeability of the material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4368800" y="378619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4343400" y="21336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3505200" y="4403728"/>
          <a:ext cx="2133600" cy="1439862"/>
        </p:xfrm>
        <a:graphic>
          <a:graphicData uri="http://schemas.openxmlformats.org/presentationml/2006/ole">
            <p:oleObj spid="_x0000_s3074" name="Equation" r:id="rId4" imgW="545760" imgH="368280" progId="Equation.DSMT4">
              <p:embed/>
            </p:oleObj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07155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Resistance to chemical and biological agents</a:t>
            </a:r>
            <a:endParaRPr lang="it-IT" sz="3600" cap="all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381000" y="2884492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is important to know for each insulating material which are substances that can attack it chemically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4343400" y="235743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381000" y="4527550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is necessary to verify the behavior of the material under the action of biological agents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4368800" y="4186246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FIRE BEHAVIOUR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Under current rules, the buildings are divided into classes, depending on the extent of the fire hazard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4343400" y="17526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class indicates, in minutes, the minimum period of the fire resistance of the structures or components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4368800" y="3643314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FIRE BEHAVIOUR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228600" y="1514291"/>
            <a:ext cx="84963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fire behavior of a material must be evaluated not only according to the intrinsic characteristics of the material itself, but also in function of: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228600" y="2810904"/>
            <a:ext cx="8305800" cy="3046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its position in the element structure</a:t>
            </a:r>
          </a:p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endParaRPr lang="en-US" dirty="0" smtClean="0">
              <a:solidFill>
                <a:srgbClr val="0070C0"/>
              </a:solidFill>
            </a:endParaRPr>
          </a:p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the fire behavior of the other materials constituting the structural element</a:t>
            </a:r>
          </a:p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endParaRPr lang="en-US" dirty="0" smtClean="0">
              <a:solidFill>
                <a:srgbClr val="0070C0"/>
              </a:solidFill>
            </a:endParaRPr>
          </a:p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the type of building</a:t>
            </a:r>
          </a:p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endParaRPr lang="en-US" dirty="0" smtClean="0">
              <a:solidFill>
                <a:srgbClr val="0070C0"/>
              </a:solidFill>
            </a:endParaRPr>
          </a:p>
          <a:p>
            <a:pPr marL="282575" indent="-282575"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the building's target</a:t>
            </a:r>
            <a:endParaRPr lang="it-IT" dirty="0" smtClean="0">
              <a:solidFill>
                <a:srgbClr val="0070C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7" name="Immagine 6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INSULATING MATERIALS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152400" y="1600200"/>
            <a:ext cx="44196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No interconnected pores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02088" name="Text Box 8"/>
          <p:cNvSpPr txBox="1">
            <a:spLocks noChangeArrowheads="1"/>
          </p:cNvSpPr>
          <p:nvPr/>
        </p:nvSpPr>
        <p:spPr bwMode="auto">
          <a:xfrm>
            <a:off x="4953000" y="1600200"/>
            <a:ext cx="39624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Interconnected pores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2146300" y="24384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02090" name="Text Box 10"/>
          <p:cNvSpPr txBox="1">
            <a:spLocks noChangeArrowheads="1"/>
          </p:cNvSpPr>
          <p:nvPr/>
        </p:nvSpPr>
        <p:spPr bwMode="auto">
          <a:xfrm>
            <a:off x="6718300" y="24384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02091" name="Text Box 11"/>
          <p:cNvSpPr txBox="1">
            <a:spLocks noChangeArrowheads="1"/>
          </p:cNvSpPr>
          <p:nvPr/>
        </p:nvSpPr>
        <p:spPr bwMode="auto">
          <a:xfrm>
            <a:off x="304800" y="3276600"/>
            <a:ext cx="4114800" cy="156966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In rest conditions the dry air thermal conductivity is much lower than that of any solid matrix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02092" name="Text Box 12"/>
          <p:cNvSpPr txBox="1">
            <a:spLocks noChangeArrowheads="1"/>
          </p:cNvSpPr>
          <p:nvPr/>
        </p:nvSpPr>
        <p:spPr bwMode="auto">
          <a:xfrm>
            <a:off x="4876800" y="3276600"/>
            <a:ext cx="4114800" cy="156966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The decrease of </a:t>
            </a:r>
            <a:r>
              <a:rPr lang="it-IT" dirty="0" smtClean="0">
                <a:solidFill>
                  <a:srgbClr val="0070C0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rgbClr val="0070C0"/>
                </a:solidFill>
              </a:rPr>
              <a:t>is attenuated by the presence of convective phenomena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02093" name="AutoShape 1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1981200" y="5486400"/>
            <a:ext cx="719138" cy="719138"/>
          </a:xfrm>
          <a:prstGeom prst="actionButtonInformation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70C0"/>
              </a:soli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2" name="Immagine 11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FIRE BEHAVIOUR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2305050" y="1676400"/>
            <a:ext cx="4476750" cy="5847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Fire resistance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457200" y="3003542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Attitude of an element to preserve the characteristics of  stability 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0070C0"/>
                </a:solidFill>
              </a:rPr>
              <a:t>, retaining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 and heat insulation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4343400" y="2285992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4368800" y="4495792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61479" name="Text Box 7"/>
          <p:cNvSpPr txBox="1">
            <a:spLocks noChangeArrowheads="1"/>
          </p:cNvSpPr>
          <p:nvPr/>
        </p:nvSpPr>
        <p:spPr bwMode="auto">
          <a:xfrm>
            <a:off x="457200" y="5146658"/>
            <a:ext cx="8305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is expressed in minutes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FIRE BEHAVIOUR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2305050" y="1676400"/>
            <a:ext cx="4476750" cy="5794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Fire resistance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457200" y="2895600"/>
            <a:ext cx="8305800" cy="193899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>
              <a:buClr>
                <a:schemeClr val="hlink"/>
              </a:buClr>
              <a:buFont typeface="Wingdings" pitchFamily="2" charset="2"/>
              <a:buNone/>
            </a:pPr>
            <a:r>
              <a:rPr lang="it-IT" dirty="0">
                <a:solidFill>
                  <a:srgbClr val="C00000"/>
                </a:solidFill>
              </a:rPr>
              <a:t>R</a:t>
            </a:r>
            <a:r>
              <a:rPr lang="it-IT" dirty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ability to retain the mechanical strength under the fire action</a:t>
            </a:r>
            <a:endParaRPr lang="it-IT" dirty="0">
              <a:solidFill>
                <a:srgbClr val="0070C0"/>
              </a:solidFill>
            </a:endParaRPr>
          </a:p>
          <a:p>
            <a:pPr marL="282575" indent="-282575">
              <a:buClr>
                <a:schemeClr val="hlink"/>
              </a:buClr>
              <a:buFont typeface="Wingdings" pitchFamily="2" charset="2"/>
              <a:buNone/>
            </a:pPr>
            <a:endParaRPr lang="it-IT" dirty="0">
              <a:solidFill>
                <a:srgbClr val="0070C0"/>
              </a:solidFill>
            </a:endParaRPr>
          </a:p>
          <a:p>
            <a:pPr marL="282575" indent="-282575">
              <a:buClr>
                <a:schemeClr val="hlink"/>
              </a:buClr>
              <a:buFont typeface="Wingdings" pitchFamily="2" charset="2"/>
              <a:buNone/>
            </a:pPr>
            <a:r>
              <a:rPr lang="it-IT" dirty="0">
                <a:solidFill>
                  <a:srgbClr val="C00000"/>
                </a:solidFill>
              </a:rPr>
              <a:t>E</a:t>
            </a:r>
            <a:r>
              <a:rPr lang="it-IT" dirty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ability to not let pass or produce flames, vapors or hot gases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7" name="Immagine 6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FIRE BEHAVIOUR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2305050" y="1676400"/>
            <a:ext cx="4476750" cy="5847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Fire reaction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65572" name="Text Box 4"/>
          <p:cNvSpPr txBox="1">
            <a:spLocks noChangeArrowheads="1"/>
          </p:cNvSpPr>
          <p:nvPr/>
        </p:nvSpPr>
        <p:spPr bwMode="auto">
          <a:xfrm>
            <a:off x="457200" y="3000372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Level of participation of a combustible material to a fire to which it is subjected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4343400" y="24384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4368800" y="4000504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457200" y="4718054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describes the behavior of the material during the ignition phase and its spread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MECHANICAL RESISTANCE</a:t>
            </a:r>
            <a:endParaRPr lang="it-IT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28596" y="2530475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mechanical properties are those which the material manifests under the action of a load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4343400" y="17526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4368800" y="36576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457200" y="4343400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compressive resistance of the insulating material takes on particular importance in the case of insulation of horizontal structures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MECHANICAL RESISTANCE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1752600" y="1858963"/>
            <a:ext cx="561975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3200" dirty="0" smtClean="0">
                <a:solidFill>
                  <a:srgbClr val="0070C0"/>
                </a:solidFill>
              </a:rPr>
              <a:t>Compressive </a:t>
            </a:r>
            <a:r>
              <a:rPr lang="it-IT" sz="3200" dirty="0" err="1" smtClean="0">
                <a:solidFill>
                  <a:srgbClr val="0070C0"/>
                </a:solidFill>
              </a:rPr>
              <a:t>resistance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419100" y="3000372"/>
            <a:ext cx="8305800" cy="156966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unit load value which causes the breakage of a regular geometric shape specimen, subjected to a normal compressive stress with free lateral expansion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4343400" y="25908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69672" name="Text Box 8"/>
          <p:cNvSpPr txBox="1">
            <a:spLocks noChangeArrowheads="1"/>
          </p:cNvSpPr>
          <p:nvPr/>
        </p:nvSpPr>
        <p:spPr bwMode="auto">
          <a:xfrm>
            <a:off x="457200" y="5214950"/>
            <a:ext cx="8305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It increases with increasing density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4381500" y="4786322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60272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19582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45232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DIMENSIONAL STABILITY</a:t>
            </a:r>
            <a:endParaRPr lang="it-IT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457200" y="2530475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Most of the thermal insulators is produced with technologies that use cooking ovens or exothermic reactions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4343400" y="17526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4356100" y="38100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305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cooling can cause a reduction in size, which is particularly strong in the first successive times to the production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DIMENSIONAL STABILITY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457200" y="2433646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This shrinkage increases with increasing density of the material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4343400" y="1655771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1959" name="Text Box 7"/>
          <p:cNvSpPr txBox="1">
            <a:spLocks noChangeArrowheads="1"/>
          </p:cNvSpPr>
          <p:nvPr/>
        </p:nvSpPr>
        <p:spPr bwMode="auto">
          <a:xfrm>
            <a:off x="457200" y="4643446"/>
            <a:ext cx="8305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regulation establishes the conditions under which the tests shall be performed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1960" name="Text Box 8"/>
          <p:cNvSpPr txBox="1">
            <a:spLocks noChangeArrowheads="1"/>
          </p:cNvSpPr>
          <p:nvPr/>
        </p:nvSpPr>
        <p:spPr bwMode="auto">
          <a:xfrm>
            <a:off x="4343400" y="3865571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WATER ABSORPTION</a:t>
            </a:r>
            <a:endParaRPr lang="it-IT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457200" y="2530475"/>
            <a:ext cx="8305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Capacity of the material to be imbibed with water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4343400" y="1752600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457200" y="3971924"/>
            <a:ext cx="8305800" cy="156966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 algn="ctr"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This characteristic is evaluated by the percentage change in volume of a series of specimens to a predetermined temperature after they have been immersed in water for an established period of time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4343400" y="3286124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9" name="Immagine 8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chemeClr val="bg1"/>
                </a:solidFill>
                <a:latin typeface="Arial" charset="0"/>
              </a:rPr>
              <a:t>MINERAL INSULATING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819400" y="1401763"/>
            <a:ext cx="35052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3200" dirty="0" smtClean="0">
                <a:solidFill>
                  <a:schemeClr val="bg1"/>
                </a:solidFill>
              </a:rPr>
              <a:t>Glass </a:t>
            </a:r>
            <a:r>
              <a:rPr lang="it-IT" sz="3200" dirty="0" err="1" smtClean="0">
                <a:solidFill>
                  <a:schemeClr val="bg1"/>
                </a:solidFill>
              </a:rPr>
              <a:t>Fiber</a:t>
            </a:r>
            <a:endParaRPr lang="it-IT" sz="3200" dirty="0">
              <a:solidFill>
                <a:schemeClr val="bg1"/>
              </a:solidFill>
            </a:endParaRPr>
          </a:p>
        </p:txBody>
      </p:sp>
      <p:graphicFrame>
        <p:nvGraphicFramePr>
          <p:cNvPr id="341184" name="Group 192"/>
          <p:cNvGraphicFramePr>
            <a:graphicFrameLocks noGrp="1"/>
          </p:cNvGraphicFramePr>
          <p:nvPr/>
        </p:nvGraphicFramePr>
        <p:xfrm>
          <a:off x="152400" y="2349500"/>
          <a:ext cx="8839200" cy="3972306"/>
        </p:xfrm>
        <a:graphic>
          <a:graphicData uri="http://schemas.openxmlformats.org/drawingml/2006/table">
            <a:tbl>
              <a:tblPr/>
              <a:tblGrid>
                <a:gridCol w="1306513"/>
                <a:gridCol w="974725"/>
                <a:gridCol w="614362"/>
                <a:gridCol w="965200"/>
                <a:gridCol w="1943100"/>
                <a:gridCol w="1266825"/>
                <a:gridCol w="176847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Use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[kg/m</a:t>
                      </a:r>
                      <a:r>
                        <a:rPr kumimoji="0" lang="it-IT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]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W/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mK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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</a:t>
                      </a:r>
                      <a:r>
                        <a:rPr kumimoji="0" lang="it-IT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-12</a:t>
                      </a: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kg/(s m Pa)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kJ/(kg 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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u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</a:t>
                      </a:r>
                      <a:r>
                        <a:rPr kumimoji="0" lang="it-IT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-12</a:t>
                      </a: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kg/(s m Pa)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Felts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Euclid Symbol" pitchFamily="18" charset="2"/>
                        </a:rPr>
                        <a:t>150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150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Semi-rigid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panels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150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150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Rigid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panels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150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150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chemeClr val="bg1"/>
                </a:solidFill>
                <a:latin typeface="Arial" charset="0"/>
              </a:rPr>
              <a:t>VEGETABLE INSULATING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90800" y="1401763"/>
            <a:ext cx="39624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3200" dirty="0" smtClean="0">
                <a:solidFill>
                  <a:schemeClr val="bg1"/>
                </a:solidFill>
              </a:rPr>
              <a:t>Cork </a:t>
            </a:r>
            <a:r>
              <a:rPr lang="it-IT" sz="3200" dirty="0" err="1" smtClean="0">
                <a:solidFill>
                  <a:schemeClr val="bg1"/>
                </a:solidFill>
              </a:rPr>
              <a:t>panels</a:t>
            </a:r>
            <a:endParaRPr lang="it-IT" sz="3200" dirty="0">
              <a:solidFill>
                <a:schemeClr val="bg1"/>
              </a:solidFill>
            </a:endParaRPr>
          </a:p>
        </p:txBody>
      </p:sp>
      <p:graphicFrame>
        <p:nvGraphicFramePr>
          <p:cNvPr id="386097" name="Group 49"/>
          <p:cNvGraphicFramePr>
            <a:graphicFrameLocks noGrp="1"/>
          </p:cNvGraphicFramePr>
          <p:nvPr/>
        </p:nvGraphicFramePr>
        <p:xfrm>
          <a:off x="152400" y="2514600"/>
          <a:ext cx="8839200" cy="3668649"/>
        </p:xfrm>
        <a:graphic>
          <a:graphicData uri="http://schemas.openxmlformats.org/drawingml/2006/table">
            <a:tbl>
              <a:tblPr/>
              <a:tblGrid>
                <a:gridCol w="1306513"/>
                <a:gridCol w="974725"/>
                <a:gridCol w="614362"/>
                <a:gridCol w="965200"/>
                <a:gridCol w="1943100"/>
                <a:gridCol w="1266825"/>
                <a:gridCol w="176847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Use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[kg/m</a:t>
                      </a:r>
                      <a:r>
                        <a:rPr kumimoji="0" lang="it-IT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]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W/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mK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</a:t>
                      </a:r>
                      <a:r>
                        <a:rPr kumimoji="0" lang="it-IT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</a:t>
                      </a:r>
                      <a:r>
                        <a:rPr kumimoji="0" lang="it-IT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-12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kg/(s m Pa)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kJ/(kg 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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u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</a:t>
                      </a:r>
                      <a:r>
                        <a:rPr kumimoji="0" lang="it-IT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-12</a:t>
                      </a: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kg/(s m Pa)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Pure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expanded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Humidity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2-4%)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6.7-10.0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6.7-10.0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Expanded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with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binders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Humidity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2-4%)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6.7-10.0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4.0-21.0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4.0-21.0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6.7-10.0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4.0-21.0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4.0-21.0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6232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CLASSIFICATION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4195762" cy="181588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Mineral insulating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Vegetal insulating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Synthetic insulating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2000232" y="1568450"/>
            <a:ext cx="5181600" cy="95410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With reference to the nature of the solid structure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4648200" y="2895600"/>
            <a:ext cx="4267200" cy="310854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dirty="0" err="1" smtClean="0">
                <a:solidFill>
                  <a:srgbClr val="0070C0"/>
                </a:solidFill>
              </a:rPr>
              <a:t>Mineral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insulating</a:t>
            </a:r>
            <a:r>
              <a:rPr lang="it-IT" sz="2800" dirty="0" smtClean="0">
                <a:solidFill>
                  <a:srgbClr val="0070C0"/>
                </a:solidFill>
              </a:rPr>
              <a:t>: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800" dirty="0" smtClean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hey result from technological processes that have as a basic component a mineral or a mineral rock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8" name="Immagine 7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chemeClr val="bg1"/>
                </a:solidFill>
                <a:latin typeface="Arial" charset="0"/>
              </a:rPr>
              <a:t>SYNTHETIC INSULATING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590800" y="1401763"/>
            <a:ext cx="3962400" cy="5794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it-IT" sz="3200" dirty="0" err="1" smtClean="0">
                <a:solidFill>
                  <a:schemeClr val="bg1"/>
                </a:solidFill>
              </a:rPr>
              <a:t>Polyethylene</a:t>
            </a:r>
            <a:endParaRPr lang="it-IT" sz="3200" dirty="0">
              <a:solidFill>
                <a:schemeClr val="bg1"/>
              </a:solidFill>
            </a:endParaRPr>
          </a:p>
        </p:txBody>
      </p:sp>
      <p:graphicFrame>
        <p:nvGraphicFramePr>
          <p:cNvPr id="388137" name="Group 41"/>
          <p:cNvGraphicFramePr>
            <a:graphicFrameLocks noGrp="1"/>
          </p:cNvGraphicFramePr>
          <p:nvPr/>
        </p:nvGraphicFramePr>
        <p:xfrm>
          <a:off x="152400" y="2514600"/>
          <a:ext cx="8839200" cy="2924176"/>
        </p:xfrm>
        <a:graphic>
          <a:graphicData uri="http://schemas.openxmlformats.org/drawingml/2006/table">
            <a:tbl>
              <a:tblPr/>
              <a:tblGrid>
                <a:gridCol w="1306513"/>
                <a:gridCol w="974725"/>
                <a:gridCol w="614362"/>
                <a:gridCol w="965200"/>
                <a:gridCol w="1943100"/>
                <a:gridCol w="1266825"/>
                <a:gridCol w="176847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Use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[kg/m</a:t>
                      </a:r>
                      <a:r>
                        <a:rPr kumimoji="0" lang="it-IT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]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W/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mK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</a:t>
                      </a:r>
                      <a:r>
                        <a:rPr kumimoji="0" lang="it-IT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</a:t>
                      </a:r>
                      <a:r>
                        <a:rPr kumimoji="0" lang="it-IT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-12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kg/(s m Pa)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kJ/(kg 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</a:t>
                      </a:r>
                      <a:r>
                        <a:rPr kumimoji="0" lang="it-IT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u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</a:t>
                      </a:r>
                      <a:r>
                        <a:rPr kumimoji="0" lang="it-IT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-12</a:t>
                      </a: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kg/(s m Pa)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Extruded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without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netting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0.938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/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netting</a:t>
                      </a: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extruded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0.058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0.938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/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4610" name="Group 2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268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Type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of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substance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Thermal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Conductivity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t-IT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-2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– 10</a:t>
                      </a:r>
                      <a:r>
                        <a:rPr kumimoji="0" lang="it-IT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Liquid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t-IT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– 1</a:t>
                      </a:r>
                      <a:endParaRPr kumimoji="0" lang="it-IT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Non metal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solids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 – 10</a:t>
                      </a:r>
                      <a:endParaRPr kumimoji="0" lang="it-IT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Metal 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solids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10 – 10</a:t>
                      </a:r>
                      <a:r>
                        <a:rPr kumimoji="0" lang="it-IT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4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5791200"/>
            <a:ext cx="719137" cy="719138"/>
          </a:xfrm>
          <a:prstGeom prst="actionButtonBackPrevious">
            <a:avLst/>
          </a:prstGeom>
          <a:noFill/>
          <a:ln w="317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CLASSIFICATION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4267200" cy="181588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Mineral insulating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Vegetal insulating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Synthetic insulating</a:t>
            </a:r>
            <a:endParaRPr lang="it-IT" sz="28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1568450"/>
            <a:ext cx="5181600" cy="9461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With reference to the nature of the solid structure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4648200" y="2895600"/>
            <a:ext cx="4267200" cy="310854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dirty="0" err="1" smtClean="0">
                <a:solidFill>
                  <a:srgbClr val="0070C0"/>
                </a:solidFill>
              </a:rPr>
              <a:t>Vegetal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insulating</a:t>
            </a:r>
            <a:r>
              <a:rPr lang="it-IT" sz="2800" dirty="0" smtClean="0">
                <a:solidFill>
                  <a:srgbClr val="0070C0"/>
                </a:solidFill>
              </a:rPr>
              <a:t>: </a:t>
            </a:r>
            <a:endParaRPr lang="it-IT" sz="2800" dirty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they have as a basic component a vegetal material with a variety of processes depending on the raw material used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8" name="Immagine 7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CLASSIFICATION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4267200" cy="181588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Mineral insulating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Vegetal insulating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</a:rPr>
              <a:t>Synthetic insulating</a:t>
            </a:r>
            <a:endParaRPr lang="it-IT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1568450"/>
            <a:ext cx="5181600" cy="9461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With reference to the nature of the solid structure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4648200" y="2895600"/>
            <a:ext cx="4267200" cy="310854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1013" indent="-481013">
              <a:spcBef>
                <a:spcPct val="50000"/>
              </a:spcBef>
              <a:buClr>
                <a:srgbClr val="C00000"/>
              </a:buClr>
            </a:pPr>
            <a:r>
              <a:rPr lang="en-US" sz="2800" dirty="0" smtClean="0">
                <a:solidFill>
                  <a:srgbClr val="0070C0"/>
                </a:solidFill>
              </a:rPr>
              <a:t>Synthetic insulating:</a:t>
            </a:r>
            <a:endParaRPr lang="it-IT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are high molecular weight materials obtained by synthesis of organic compounds with low molecular weight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8" name="Immagine 7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CLASSIFICATION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76200" y="2895600"/>
            <a:ext cx="8991600" cy="310854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1013" indent="-481013">
              <a:spcBef>
                <a:spcPct val="50000"/>
              </a:spcBef>
              <a:buClr>
                <a:srgbClr val="C00000"/>
              </a:buClr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 insulating</a:t>
            </a:r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glass fibers, </a:t>
            </a:r>
            <a:r>
              <a:rPr lang="en-US" sz="2800" dirty="0" err="1" smtClean="0">
                <a:solidFill>
                  <a:srgbClr val="0070C0"/>
                </a:solidFill>
              </a:rPr>
              <a:t>perlite</a:t>
            </a:r>
            <a:r>
              <a:rPr lang="en-US" sz="2800" dirty="0" smtClean="0">
                <a:solidFill>
                  <a:srgbClr val="0070C0"/>
                </a:solidFill>
              </a:rPr>
              <a:t>, vermiculite, foamed clay</a:t>
            </a:r>
            <a:r>
              <a:rPr lang="it-IT" sz="2800" dirty="0" smtClean="0">
                <a:solidFill>
                  <a:srgbClr val="0070C0"/>
                </a:solidFill>
              </a:rPr>
              <a:t>, </a:t>
            </a:r>
            <a:r>
              <a:rPr lang="it-IT" sz="2800" dirty="0">
                <a:solidFill>
                  <a:srgbClr val="0070C0"/>
                </a:solidFill>
              </a:rPr>
              <a:t>...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Vegetal insulating</a:t>
            </a:r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panels made of wood fibers, cork, cellulose,</a:t>
            </a:r>
            <a:r>
              <a:rPr lang="it-IT" sz="2800" dirty="0" smtClean="0">
                <a:solidFill>
                  <a:srgbClr val="0070C0"/>
                </a:solidFill>
              </a:rPr>
              <a:t> ...</a:t>
            </a:r>
          </a:p>
          <a:p>
            <a:pPr marL="481013" indent="-481013">
              <a:spcBef>
                <a:spcPct val="50000"/>
              </a:spcBef>
              <a:buClr>
                <a:srgbClr val="C00000"/>
              </a:buClr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Synthetic insulating</a:t>
            </a:r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plastic materials, synthetic resins</a:t>
            </a:r>
            <a:r>
              <a:rPr lang="it-IT" sz="2800" dirty="0" smtClean="0">
                <a:solidFill>
                  <a:srgbClr val="0070C0"/>
                </a:solidFill>
              </a:rPr>
              <a:t>, </a:t>
            </a:r>
            <a:r>
              <a:rPr lang="it-IT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81200" y="1568450"/>
            <a:ext cx="5181600" cy="9461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With reference to the nature of the solid structure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0" name="Immagine 9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CLASSIFICATION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342900" y="3049605"/>
            <a:ext cx="3810000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it-IT" dirty="0" smtClean="0">
                <a:solidFill>
                  <a:srgbClr val="0070C0"/>
                </a:solidFill>
              </a:rPr>
              <a:t>T</a:t>
            </a:r>
            <a:r>
              <a:rPr lang="en-US" dirty="0" err="1" smtClean="0">
                <a:solidFill>
                  <a:srgbClr val="0070C0"/>
                </a:solidFill>
              </a:rPr>
              <a:t>hermoplastic</a:t>
            </a:r>
            <a:r>
              <a:rPr lang="en-US" dirty="0" smtClean="0">
                <a:solidFill>
                  <a:srgbClr val="0070C0"/>
                </a:solidFill>
              </a:rPr>
              <a:t> resins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1981200" y="1568450"/>
            <a:ext cx="5181600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smtClean="0">
                <a:solidFill>
                  <a:srgbClr val="0070C0"/>
                </a:solidFill>
              </a:rPr>
              <a:t>S</a:t>
            </a:r>
            <a:r>
              <a:rPr lang="en-US" sz="2800" dirty="0" err="1" smtClean="0">
                <a:solidFill>
                  <a:srgbClr val="0070C0"/>
                </a:solidFill>
              </a:rPr>
              <a:t>ynthetic</a:t>
            </a:r>
            <a:r>
              <a:rPr lang="en-US" sz="2800" dirty="0" smtClean="0">
                <a:solidFill>
                  <a:srgbClr val="0070C0"/>
                </a:solidFill>
              </a:rPr>
              <a:t> organic polymers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12325" name="Line 5"/>
          <p:cNvSpPr>
            <a:spLocks noChangeShapeType="1"/>
          </p:cNvSpPr>
          <p:nvPr/>
        </p:nvSpPr>
        <p:spPr bwMode="auto">
          <a:xfrm flipH="1">
            <a:off x="3429000" y="2362200"/>
            <a:ext cx="838200" cy="68580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312326" name="Line 6"/>
          <p:cNvSpPr>
            <a:spLocks noChangeShapeType="1"/>
          </p:cNvSpPr>
          <p:nvPr/>
        </p:nvSpPr>
        <p:spPr bwMode="auto">
          <a:xfrm>
            <a:off x="4876800" y="2362200"/>
            <a:ext cx="762000" cy="68580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4914900" y="3049605"/>
            <a:ext cx="38100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Thermosetting resins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12329" name="Text Box 9"/>
          <p:cNvSpPr txBox="1">
            <a:spLocks noChangeArrowheads="1"/>
          </p:cNvSpPr>
          <p:nvPr/>
        </p:nvSpPr>
        <p:spPr bwMode="auto">
          <a:xfrm>
            <a:off x="6604000" y="3735405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2032000" y="3735405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12332" name="Text Box 12"/>
          <p:cNvSpPr txBox="1">
            <a:spLocks noChangeArrowheads="1"/>
          </p:cNvSpPr>
          <p:nvPr/>
        </p:nvSpPr>
        <p:spPr bwMode="auto">
          <a:xfrm>
            <a:off x="4716463" y="4313255"/>
            <a:ext cx="4191000" cy="1015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First they soften with increasing temperature, becoming fluid, and then harden irreversibly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107950" y="4313255"/>
            <a:ext cx="4191000" cy="132343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An increase in temperature makes the material fluid while cooling restores the previous state</a:t>
            </a:r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4" name="Immagine 13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70C0"/>
                </a:solidFill>
                <a:latin typeface="Arial" charset="0"/>
              </a:rPr>
              <a:t>CLASSIFICATION</a:t>
            </a:r>
            <a:endParaRPr lang="it-IT" sz="3600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060713"/>
            <a:ext cx="38100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it-IT" dirty="0" smtClean="0">
                <a:solidFill>
                  <a:srgbClr val="0070C0"/>
                </a:solidFill>
              </a:rPr>
              <a:t>T</a:t>
            </a:r>
            <a:r>
              <a:rPr lang="en-US" dirty="0" err="1" smtClean="0">
                <a:solidFill>
                  <a:srgbClr val="0070C0"/>
                </a:solidFill>
              </a:rPr>
              <a:t>hermoplastic</a:t>
            </a:r>
            <a:r>
              <a:rPr lang="en-US" dirty="0" smtClean="0">
                <a:solidFill>
                  <a:srgbClr val="0070C0"/>
                </a:solidFill>
              </a:rPr>
              <a:t> resins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81200" y="1568450"/>
            <a:ext cx="5181600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smtClean="0">
                <a:solidFill>
                  <a:srgbClr val="0070C0"/>
                </a:solidFill>
              </a:rPr>
              <a:t>S</a:t>
            </a:r>
            <a:r>
              <a:rPr lang="en-US" sz="2800" dirty="0" err="1" smtClean="0">
                <a:solidFill>
                  <a:srgbClr val="0070C0"/>
                </a:solidFill>
              </a:rPr>
              <a:t>ynthetic</a:t>
            </a:r>
            <a:r>
              <a:rPr lang="en-US" sz="2800" dirty="0" smtClean="0">
                <a:solidFill>
                  <a:srgbClr val="0070C0"/>
                </a:solidFill>
              </a:rPr>
              <a:t> organic polymers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3429000" y="2362200"/>
            <a:ext cx="838200" cy="68580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876800" y="2362200"/>
            <a:ext cx="762000" cy="68580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914900" y="3060713"/>
            <a:ext cx="38100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Thermosetting resins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14376" name="Text Box 8"/>
          <p:cNvSpPr txBox="1">
            <a:spLocks noChangeArrowheads="1"/>
          </p:cNvSpPr>
          <p:nvPr/>
        </p:nvSpPr>
        <p:spPr bwMode="auto">
          <a:xfrm>
            <a:off x="6604000" y="3746513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14377" name="Text Box 9"/>
          <p:cNvSpPr txBox="1">
            <a:spLocks noChangeArrowheads="1"/>
          </p:cNvSpPr>
          <p:nvPr/>
        </p:nvSpPr>
        <p:spPr bwMode="auto">
          <a:xfrm>
            <a:off x="2032000" y="3746513"/>
            <a:ext cx="431800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70C0"/>
                </a:solidFill>
                <a:sym typeface="Wingdings" pitchFamily="2" charset="2"/>
              </a:rPr>
              <a:t></a:t>
            </a:r>
            <a:endParaRPr lang="it-IT">
              <a:solidFill>
                <a:srgbClr val="0070C0"/>
              </a:solidFill>
            </a:endParaRPr>
          </a:p>
        </p:txBody>
      </p:sp>
      <p:sp>
        <p:nvSpPr>
          <p:cNvPr id="314378" name="Text Box 10"/>
          <p:cNvSpPr txBox="1">
            <a:spLocks noChangeArrowheads="1"/>
          </p:cNvSpPr>
          <p:nvPr/>
        </p:nvSpPr>
        <p:spPr bwMode="auto">
          <a:xfrm>
            <a:off x="152400" y="4279913"/>
            <a:ext cx="4491038" cy="10156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Expanded or extruded polystyrene, extruded polyethylene, polyester resins</a:t>
            </a:r>
            <a:r>
              <a:rPr lang="it-IT" sz="2000" dirty="0" smtClean="0">
                <a:solidFill>
                  <a:srgbClr val="0070C0"/>
                </a:solidFill>
              </a:rPr>
              <a:t>, </a:t>
            </a:r>
            <a:r>
              <a:rPr lang="it-IT" sz="20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314379" name="Text Box 11"/>
          <p:cNvSpPr txBox="1">
            <a:spLocks noChangeArrowheads="1"/>
          </p:cNvSpPr>
          <p:nvPr/>
        </p:nvSpPr>
        <p:spPr bwMode="auto">
          <a:xfrm>
            <a:off x="4724400" y="4356113"/>
            <a:ext cx="4191000" cy="70788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Phenolic</a:t>
            </a:r>
            <a:r>
              <a:rPr lang="en-US" sz="2000" dirty="0" smtClean="0">
                <a:solidFill>
                  <a:srgbClr val="0070C0"/>
                </a:solidFill>
              </a:rPr>
              <a:t> resins, urea resins, polyurethanes</a:t>
            </a:r>
            <a:r>
              <a:rPr lang="it-IT" sz="2000" dirty="0" smtClean="0">
                <a:solidFill>
                  <a:srgbClr val="0070C0"/>
                </a:solidFill>
              </a:rPr>
              <a:t>, </a:t>
            </a:r>
            <a:r>
              <a:rPr lang="it-IT" sz="2000" dirty="0">
                <a:solidFill>
                  <a:srgbClr val="0070C0"/>
                </a:solidFill>
              </a:rPr>
              <a:t>...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3438" y="5929330"/>
            <a:ext cx="3070198" cy="612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88640"/>
            <a:ext cx="908999" cy="900000"/>
          </a:xfrm>
          <a:prstGeom prst="rect">
            <a:avLst/>
          </a:prstGeom>
        </p:spPr>
      </p:pic>
      <p:pic>
        <p:nvPicPr>
          <p:cNvPr id="14" name="Immagine 13" descr="sun gol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14290"/>
            <a:ext cx="1012048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sso">
  <a:themeElements>
    <a:clrScheme name="Flusso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Fluss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lusso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usso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usso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5622</TotalTime>
  <Words>1646</Words>
  <Application>Microsoft Office PowerPoint</Application>
  <PresentationFormat>Presentazione su schermo (4:3)</PresentationFormat>
  <Paragraphs>385</Paragraphs>
  <Slides>41</Slides>
  <Notes>41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4" baseType="lpstr">
      <vt:lpstr>Flusso</vt:lpstr>
      <vt:lpstr>Personalizza struttura</vt:lpstr>
      <vt:lpstr>Equation</vt:lpstr>
      <vt:lpstr>Diapositiva 1</vt:lpstr>
      <vt:lpstr>INSULATING MATERIALS</vt:lpstr>
      <vt:lpstr>INSULATING MATERIALS</vt:lpstr>
      <vt:lpstr>CLASSIFICATION</vt:lpstr>
      <vt:lpstr>CLASSIFICATION</vt:lpstr>
      <vt:lpstr>CLASSIFICATION</vt:lpstr>
      <vt:lpstr>CLASSIFICATION</vt:lpstr>
      <vt:lpstr>CLASSIFICATION</vt:lpstr>
      <vt:lpstr>CLASSIFICATION</vt:lpstr>
      <vt:lpstr>SELECTION CRITERIA</vt:lpstr>
      <vt:lpstr>THERMAL CONDUCTIVITY </vt:lpstr>
      <vt:lpstr>THERMAL CONDUCTIVITY </vt:lpstr>
      <vt:lpstr>THERMAL CONDUCTIVITY </vt:lpstr>
      <vt:lpstr>THERMAL CONDUCTIVITY </vt:lpstr>
      <vt:lpstr>THERMAL CONDUCTIVITY </vt:lpstr>
      <vt:lpstr>THERMAL CONDUCTIVITY </vt:lpstr>
      <vt:lpstr>THERMAL CONDUCTIVITY </vt:lpstr>
      <vt:lpstr>THERMAL CONDUCTIVITY </vt:lpstr>
      <vt:lpstr>THERMAL CONDUCTIVITY </vt:lpstr>
      <vt:lpstr>Diapositiva 20</vt:lpstr>
      <vt:lpstr>Vapor permeability</vt:lpstr>
      <vt:lpstr>Vapor permeability</vt:lpstr>
      <vt:lpstr>Vapor permeability</vt:lpstr>
      <vt:lpstr>Vapor permeability</vt:lpstr>
      <vt:lpstr>Diapositiva 25</vt:lpstr>
      <vt:lpstr>Vapor permeability</vt:lpstr>
      <vt:lpstr>Resistance to chemical and biological agents</vt:lpstr>
      <vt:lpstr>FIRE BEHAVIOUR</vt:lpstr>
      <vt:lpstr>FIRE BEHAVIOUR</vt:lpstr>
      <vt:lpstr>FIRE BEHAVIOUR</vt:lpstr>
      <vt:lpstr>FIRE BEHAVIOUR</vt:lpstr>
      <vt:lpstr>FIRE BEHAVIOUR</vt:lpstr>
      <vt:lpstr>MECHANICAL RESISTANCE</vt:lpstr>
      <vt:lpstr>MECHANICAL RESISTANCE</vt:lpstr>
      <vt:lpstr>DIMENSIONAL STABILITY</vt:lpstr>
      <vt:lpstr>DIMENSIONAL STABILITY</vt:lpstr>
      <vt:lpstr>WATER ABSORPTION</vt:lpstr>
      <vt:lpstr>MINERAL INSULATING</vt:lpstr>
      <vt:lpstr>VEGETABLE INSULATING</vt:lpstr>
      <vt:lpstr>SYNTHETIC INSULATING</vt:lpstr>
      <vt:lpstr>Diapositiva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Assunta</dc:creator>
  <cp:lastModifiedBy>oronzio</cp:lastModifiedBy>
  <cp:revision>973</cp:revision>
  <dcterms:created xsi:type="dcterms:W3CDTF">1601-01-01T00:00:00Z</dcterms:created>
  <dcterms:modified xsi:type="dcterms:W3CDTF">2016-11-01T20:13:27Z</dcterms:modified>
</cp:coreProperties>
</file>