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3"/>
  </p:notesMasterIdLst>
  <p:handoutMasterIdLst>
    <p:handoutMasterId r:id="rId54"/>
  </p:handoutMasterIdLst>
  <p:sldIdLst>
    <p:sldId id="572" r:id="rId2"/>
    <p:sldId id="646" r:id="rId3"/>
    <p:sldId id="638" r:id="rId4"/>
    <p:sldId id="639" r:id="rId5"/>
    <p:sldId id="479" r:id="rId6"/>
    <p:sldId id="487" r:id="rId7"/>
    <p:sldId id="480" r:id="rId8"/>
    <p:sldId id="482" r:id="rId9"/>
    <p:sldId id="496" r:id="rId10"/>
    <p:sldId id="497" r:id="rId11"/>
    <p:sldId id="359" r:id="rId12"/>
    <p:sldId id="360" r:id="rId13"/>
    <p:sldId id="361" r:id="rId14"/>
    <p:sldId id="641" r:id="rId15"/>
    <p:sldId id="362" r:id="rId16"/>
    <p:sldId id="363" r:id="rId17"/>
    <p:sldId id="574" r:id="rId18"/>
    <p:sldId id="367" r:id="rId19"/>
    <p:sldId id="530" r:id="rId20"/>
    <p:sldId id="550" r:id="rId21"/>
    <p:sldId id="551" r:id="rId22"/>
    <p:sldId id="552" r:id="rId23"/>
    <p:sldId id="368" r:id="rId24"/>
    <p:sldId id="544" r:id="rId25"/>
    <p:sldId id="543" r:id="rId26"/>
    <p:sldId id="640" r:id="rId27"/>
    <p:sldId id="579" r:id="rId28"/>
    <p:sldId id="542" r:id="rId29"/>
    <p:sldId id="583" r:id="rId30"/>
    <p:sldId id="554" r:id="rId31"/>
    <p:sldId id="584" r:id="rId32"/>
    <p:sldId id="581" r:id="rId33"/>
    <p:sldId id="582" r:id="rId34"/>
    <p:sldId id="546" r:id="rId35"/>
    <p:sldId id="548" r:id="rId36"/>
    <p:sldId id="556" r:id="rId37"/>
    <p:sldId id="547" r:id="rId38"/>
    <p:sldId id="549" r:id="rId39"/>
    <p:sldId id="557" r:id="rId40"/>
    <p:sldId id="540" r:id="rId41"/>
    <p:sldId id="647" r:id="rId42"/>
    <p:sldId id="534" r:id="rId43"/>
    <p:sldId id="541" r:id="rId44"/>
    <p:sldId id="535" r:id="rId45"/>
    <p:sldId id="538" r:id="rId46"/>
    <p:sldId id="536" r:id="rId47"/>
    <p:sldId id="569" r:id="rId48"/>
    <p:sldId id="570" r:id="rId49"/>
    <p:sldId id="539" r:id="rId50"/>
    <p:sldId id="537" r:id="rId51"/>
    <p:sldId id="635" r:id="rId52"/>
  </p:sldIdLst>
  <p:sldSz cx="9144000" cy="6858000" type="screen4x3"/>
  <p:notesSz cx="9926638" cy="6797675"/>
  <p:defaultTextStyle>
    <a:defPPr>
      <a:defRPr lang="en-GB"/>
    </a:defPPr>
    <a:lvl1pPr algn="l" defTabSz="449263" rtl="0" fontAlgn="base">
      <a:spcBef>
        <a:spcPct val="0"/>
      </a:spcBef>
      <a:spcAft>
        <a:spcPct val="0"/>
      </a:spcAft>
      <a:defRPr kern="1200">
        <a:solidFill>
          <a:schemeClr val="bg1"/>
        </a:solidFill>
        <a:latin typeface="Arial" charset="0"/>
        <a:ea typeface="+mn-ea"/>
        <a:cs typeface="Arial" charset="0"/>
      </a:defRPr>
    </a:lvl1pPr>
    <a:lvl2pPr marL="742950" indent="-285750" algn="l" defTabSz="449263" rtl="0" fontAlgn="base">
      <a:spcBef>
        <a:spcPct val="0"/>
      </a:spcBef>
      <a:spcAft>
        <a:spcPct val="0"/>
      </a:spcAft>
      <a:defRPr kern="1200">
        <a:solidFill>
          <a:schemeClr val="bg1"/>
        </a:solidFill>
        <a:latin typeface="Arial" charset="0"/>
        <a:ea typeface="+mn-ea"/>
        <a:cs typeface="Arial" charset="0"/>
      </a:defRPr>
    </a:lvl2pPr>
    <a:lvl3pPr marL="1143000" indent="-228600" algn="l" defTabSz="449263" rtl="0" fontAlgn="base">
      <a:spcBef>
        <a:spcPct val="0"/>
      </a:spcBef>
      <a:spcAft>
        <a:spcPct val="0"/>
      </a:spcAft>
      <a:defRPr kern="1200">
        <a:solidFill>
          <a:schemeClr val="bg1"/>
        </a:solidFill>
        <a:latin typeface="Arial" charset="0"/>
        <a:ea typeface="+mn-ea"/>
        <a:cs typeface="Arial" charset="0"/>
      </a:defRPr>
    </a:lvl3pPr>
    <a:lvl4pPr marL="1600200" indent="-228600" algn="l" defTabSz="449263" rtl="0" fontAlgn="base">
      <a:spcBef>
        <a:spcPct val="0"/>
      </a:spcBef>
      <a:spcAft>
        <a:spcPct val="0"/>
      </a:spcAft>
      <a:defRPr kern="1200">
        <a:solidFill>
          <a:schemeClr val="bg1"/>
        </a:solidFill>
        <a:latin typeface="Arial" charset="0"/>
        <a:ea typeface="+mn-ea"/>
        <a:cs typeface="Arial" charset="0"/>
      </a:defRPr>
    </a:lvl4pPr>
    <a:lvl5pPr marL="2057400" indent="-228600" algn="l" defTabSz="449263" rtl="0" fontAlgn="base">
      <a:spcBef>
        <a:spcPct val="0"/>
      </a:spcBef>
      <a:spcAft>
        <a:spcPct val="0"/>
      </a:spcAft>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1913">
          <p15:clr>
            <a:srgbClr val="A4A3A4"/>
          </p15:clr>
        </p15:guide>
        <p15:guide id="2" pos="302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Stile con tema 1 - Colore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80" autoAdjust="0"/>
  </p:normalViewPr>
  <p:slideViewPr>
    <p:cSldViewPr>
      <p:cViewPr>
        <p:scale>
          <a:sx n="60" d="100"/>
          <a:sy n="60" d="100"/>
        </p:scale>
        <p:origin x="-392" y="-80"/>
      </p:cViewPr>
      <p:guideLst>
        <p:guide orient="horz" pos="2160"/>
        <p:guide pos="2880"/>
      </p:guideLst>
    </p:cSldViewPr>
  </p:slideViewPr>
  <p:outlineViewPr>
    <p:cViewPr varScale="1">
      <p:scale>
        <a:sx n="170" d="200"/>
        <a:sy n="170" d="200"/>
      </p:scale>
      <p:origin x="0" y="-65747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1913"/>
        <p:guide pos="302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4" y="1"/>
            <a:ext cx="4302317" cy="339451"/>
          </a:xfrm>
          <a:prstGeom prst="rect">
            <a:avLst/>
          </a:prstGeom>
        </p:spPr>
        <p:txBody>
          <a:bodyPr vert="horz" lIns="88496" tIns="44248" rIns="88496" bIns="44248" rtlCol="0"/>
          <a:lstStyle>
            <a:lvl1pPr algn="l">
              <a:buClr>
                <a:srgbClr val="000000"/>
              </a:buClr>
              <a:buSzPct val="100000"/>
              <a:buFont typeface="Times New Roman" pitchFamily="16" charset="0"/>
              <a:buNone/>
              <a:defRPr sz="1200">
                <a:latin typeface="Calibri" pitchFamily="34" charset="0"/>
                <a:cs typeface="+mn-cs"/>
              </a:defRPr>
            </a:lvl1pPr>
          </a:lstStyle>
          <a:p>
            <a:pPr>
              <a:defRPr/>
            </a:pPr>
            <a:endParaRPr lang="it-IT"/>
          </a:p>
        </p:txBody>
      </p:sp>
      <p:sp>
        <p:nvSpPr>
          <p:cNvPr id="3" name="Segnaposto data 2"/>
          <p:cNvSpPr>
            <a:spLocks noGrp="1"/>
          </p:cNvSpPr>
          <p:nvPr>
            <p:ph type="dt" sz="quarter" idx="1"/>
          </p:nvPr>
        </p:nvSpPr>
        <p:spPr>
          <a:xfrm>
            <a:off x="5622004" y="1"/>
            <a:ext cx="4302317" cy="339451"/>
          </a:xfrm>
          <a:prstGeom prst="rect">
            <a:avLst/>
          </a:prstGeom>
        </p:spPr>
        <p:txBody>
          <a:bodyPr vert="horz" lIns="88496" tIns="44248" rIns="88496" bIns="44248" rtlCol="0"/>
          <a:lstStyle>
            <a:lvl1pPr algn="r">
              <a:buClr>
                <a:srgbClr val="000000"/>
              </a:buClr>
              <a:buSzPct val="100000"/>
              <a:buFont typeface="Times New Roman" pitchFamily="16" charset="0"/>
              <a:buNone/>
              <a:defRPr sz="1200">
                <a:latin typeface="Calibri" pitchFamily="34" charset="0"/>
                <a:cs typeface="+mn-cs"/>
              </a:defRPr>
            </a:lvl1pPr>
          </a:lstStyle>
          <a:p>
            <a:pPr>
              <a:defRPr/>
            </a:pPr>
            <a:fld id="{8CA6D30B-3893-46D9-B51F-7F7492210821}" type="datetimeFigureOut">
              <a:rPr lang="it-IT"/>
              <a:pPr>
                <a:defRPr/>
              </a:pPr>
              <a:t>17/10/2016</a:t>
            </a:fld>
            <a:endParaRPr lang="it-IT" dirty="0"/>
          </a:p>
        </p:txBody>
      </p:sp>
      <p:sp>
        <p:nvSpPr>
          <p:cNvPr id="4" name="Segnaposto piè di pagina 3"/>
          <p:cNvSpPr>
            <a:spLocks noGrp="1"/>
          </p:cNvSpPr>
          <p:nvPr>
            <p:ph type="ftr" sz="quarter" idx="2"/>
          </p:nvPr>
        </p:nvSpPr>
        <p:spPr>
          <a:xfrm>
            <a:off x="4" y="6457144"/>
            <a:ext cx="4302317" cy="339451"/>
          </a:xfrm>
          <a:prstGeom prst="rect">
            <a:avLst/>
          </a:prstGeom>
        </p:spPr>
        <p:txBody>
          <a:bodyPr vert="horz" lIns="88496" tIns="44248" rIns="88496" bIns="44248" rtlCol="0" anchor="b"/>
          <a:lstStyle>
            <a:lvl1pPr algn="l">
              <a:buClr>
                <a:srgbClr val="000000"/>
              </a:buClr>
              <a:buSzPct val="100000"/>
              <a:buFont typeface="Times New Roman" pitchFamily="16" charset="0"/>
              <a:buNone/>
              <a:defRPr sz="1200">
                <a:latin typeface="Calibri" pitchFamily="34" charset="0"/>
                <a:cs typeface="+mn-cs"/>
              </a:defRPr>
            </a:lvl1pPr>
          </a:lstStyle>
          <a:p>
            <a:pPr>
              <a:defRPr/>
            </a:pPr>
            <a:endParaRPr lang="it-IT"/>
          </a:p>
        </p:txBody>
      </p:sp>
      <p:sp>
        <p:nvSpPr>
          <p:cNvPr id="5" name="Segnaposto numero diapositiva 4"/>
          <p:cNvSpPr>
            <a:spLocks noGrp="1"/>
          </p:cNvSpPr>
          <p:nvPr>
            <p:ph type="sldNum" sz="quarter" idx="3"/>
          </p:nvPr>
        </p:nvSpPr>
        <p:spPr>
          <a:xfrm>
            <a:off x="5622004" y="6457144"/>
            <a:ext cx="4302317" cy="339451"/>
          </a:xfrm>
          <a:prstGeom prst="rect">
            <a:avLst/>
          </a:prstGeom>
        </p:spPr>
        <p:txBody>
          <a:bodyPr vert="horz" lIns="88496" tIns="44248" rIns="88496" bIns="44248" rtlCol="0" anchor="b"/>
          <a:lstStyle>
            <a:lvl1pPr algn="r">
              <a:buClr>
                <a:srgbClr val="000000"/>
              </a:buClr>
              <a:buSzPct val="100000"/>
              <a:buFont typeface="Times New Roman" pitchFamily="16" charset="0"/>
              <a:buNone/>
              <a:defRPr sz="1200">
                <a:latin typeface="Calibri" pitchFamily="34" charset="0"/>
                <a:cs typeface="+mn-cs"/>
              </a:defRPr>
            </a:lvl1pPr>
          </a:lstStyle>
          <a:p>
            <a:pPr>
              <a:defRPr/>
            </a:pPr>
            <a:fld id="{2FAF73FF-5F86-4B5A-827A-32B5429BA440}" type="slidenum">
              <a:rPr lang="it-IT"/>
              <a:pPr>
                <a:defRPr/>
              </a:pPr>
              <a:t>‹N›</a:t>
            </a:fld>
            <a:endParaRPr lang="it-IT" dirty="0"/>
          </a:p>
        </p:txBody>
      </p:sp>
    </p:spTree>
    <p:extLst>
      <p:ext uri="{BB962C8B-B14F-4D97-AF65-F5344CB8AC3E}">
        <p14:creationId xmlns:p14="http://schemas.microsoft.com/office/powerpoint/2010/main" val="106132671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1" y="0"/>
            <a:ext cx="9926638" cy="6797675"/>
          </a:xfrm>
          <a:prstGeom prst="roundRect">
            <a:avLst>
              <a:gd name="adj" fmla="val 19"/>
            </a:avLst>
          </a:prstGeom>
          <a:solidFill>
            <a:srgbClr val="FFFFFF"/>
          </a:solidFill>
          <a:ln w="9360">
            <a:noFill/>
            <a:miter lim="800000"/>
            <a:headEnd/>
            <a:tailEnd/>
          </a:ln>
          <a:effectLst/>
        </p:spPr>
        <p:txBody>
          <a:bodyPr wrap="none" lIns="88496" tIns="44248" rIns="88496" bIns="44248" anchor="ctr"/>
          <a:lstStyle/>
          <a:p>
            <a:pPr>
              <a:buClr>
                <a:srgbClr val="000000"/>
              </a:buClr>
              <a:buSzPct val="100000"/>
              <a:buFont typeface="Times New Roman" pitchFamily="16" charset="0"/>
              <a:buNone/>
              <a:defRPr/>
            </a:pPr>
            <a:endParaRPr lang="it-IT" dirty="0">
              <a:latin typeface="Calibri" pitchFamily="34" charset="0"/>
              <a:cs typeface="+mn-cs"/>
            </a:endParaRPr>
          </a:p>
        </p:txBody>
      </p:sp>
      <p:sp>
        <p:nvSpPr>
          <p:cNvPr id="2050" name="AutoShape 2"/>
          <p:cNvSpPr>
            <a:spLocks noChangeArrowheads="1"/>
          </p:cNvSpPr>
          <p:nvPr/>
        </p:nvSpPr>
        <p:spPr bwMode="auto">
          <a:xfrm>
            <a:off x="1" y="0"/>
            <a:ext cx="9926638" cy="6797675"/>
          </a:xfrm>
          <a:prstGeom prst="roundRect">
            <a:avLst>
              <a:gd name="adj" fmla="val 19"/>
            </a:avLst>
          </a:prstGeom>
          <a:solidFill>
            <a:srgbClr val="FFFFFF"/>
          </a:solidFill>
          <a:ln w="9525">
            <a:noFill/>
            <a:round/>
            <a:headEnd/>
            <a:tailEnd/>
          </a:ln>
          <a:effectLst/>
        </p:spPr>
        <p:txBody>
          <a:bodyPr wrap="none" lIns="88496" tIns="44248" rIns="88496" bIns="44248" anchor="ctr"/>
          <a:lstStyle/>
          <a:p>
            <a:pPr>
              <a:buClr>
                <a:srgbClr val="000000"/>
              </a:buClr>
              <a:buSzPct val="100000"/>
              <a:buFont typeface="Times New Roman" pitchFamily="16" charset="0"/>
              <a:buNone/>
              <a:defRPr/>
            </a:pPr>
            <a:endParaRPr lang="it-IT" dirty="0">
              <a:latin typeface="Calibri" pitchFamily="34" charset="0"/>
              <a:cs typeface="+mn-cs"/>
            </a:endParaRPr>
          </a:p>
        </p:txBody>
      </p:sp>
      <p:sp>
        <p:nvSpPr>
          <p:cNvPr id="2051" name="Rectangle 3"/>
          <p:cNvSpPr>
            <a:spLocks noGrp="1" noChangeArrowheads="1"/>
          </p:cNvSpPr>
          <p:nvPr>
            <p:ph type="hdr"/>
          </p:nvPr>
        </p:nvSpPr>
        <p:spPr bwMode="auto">
          <a:xfrm>
            <a:off x="1" y="0"/>
            <a:ext cx="4297679" cy="337289"/>
          </a:xfrm>
          <a:prstGeom prst="rect">
            <a:avLst/>
          </a:prstGeom>
          <a:noFill/>
          <a:ln w="9525">
            <a:noFill/>
            <a:round/>
            <a:headEnd/>
            <a:tailEnd/>
          </a:ln>
          <a:effectLst/>
        </p:spPr>
        <p:txBody>
          <a:bodyPr vert="horz" wrap="square" lIns="87102" tIns="45293" rIns="87102" bIns="45293" numCol="1" anchor="t" anchorCtr="0" compatLnSpc="1">
            <a:prstTxWarp prst="textNoShape">
              <a:avLst/>
            </a:prstTxWarp>
          </a:bodyPr>
          <a:lstStyle>
            <a:lvl1pPr>
              <a:buClrTx/>
              <a:buSzPct val="100000"/>
              <a:buFontTx/>
              <a:buNone/>
              <a:tabLst>
                <a:tab pos="0" algn="l"/>
                <a:tab pos="433260" algn="l"/>
                <a:tab pos="868057" algn="l"/>
                <a:tab pos="1302852" algn="l"/>
                <a:tab pos="1737649" algn="l"/>
                <a:tab pos="2172445" algn="l"/>
                <a:tab pos="2607242" algn="l"/>
                <a:tab pos="3042037" algn="l"/>
                <a:tab pos="3476834" algn="l"/>
                <a:tab pos="3911630" algn="l"/>
                <a:tab pos="4346427" algn="l"/>
                <a:tab pos="4781222" algn="l"/>
                <a:tab pos="5216019" algn="l"/>
                <a:tab pos="5650815" algn="l"/>
                <a:tab pos="6085612" algn="l"/>
                <a:tab pos="6520407" algn="l"/>
                <a:tab pos="6955204" algn="l"/>
                <a:tab pos="7390000" algn="l"/>
                <a:tab pos="7824797" algn="l"/>
                <a:tab pos="8259592" algn="l"/>
                <a:tab pos="8694389" algn="l"/>
              </a:tabLst>
              <a:defRPr sz="1200">
                <a:solidFill>
                  <a:srgbClr val="000000"/>
                </a:solidFill>
                <a:latin typeface="Calibri" pitchFamily="32" charset="0"/>
                <a:ea typeface="DejaVu Sans" charset="0"/>
                <a:cs typeface="DejaVu Sans" charset="0"/>
              </a:defRPr>
            </a:lvl1pPr>
          </a:lstStyle>
          <a:p>
            <a:pPr>
              <a:defRPr/>
            </a:pPr>
            <a:endParaRPr lang="it-IT"/>
          </a:p>
        </p:txBody>
      </p:sp>
      <p:sp>
        <p:nvSpPr>
          <p:cNvPr id="2052" name="Rectangle 4"/>
          <p:cNvSpPr>
            <a:spLocks noGrp="1" noChangeArrowheads="1"/>
          </p:cNvSpPr>
          <p:nvPr>
            <p:ph type="dt"/>
          </p:nvPr>
        </p:nvSpPr>
        <p:spPr bwMode="auto">
          <a:xfrm>
            <a:off x="5622003" y="0"/>
            <a:ext cx="4297679" cy="337289"/>
          </a:xfrm>
          <a:prstGeom prst="rect">
            <a:avLst/>
          </a:prstGeom>
          <a:noFill/>
          <a:ln w="9525">
            <a:noFill/>
            <a:round/>
            <a:headEnd/>
            <a:tailEnd/>
          </a:ln>
          <a:effectLst/>
        </p:spPr>
        <p:txBody>
          <a:bodyPr vert="horz" wrap="square" lIns="87102" tIns="45293" rIns="87102" bIns="45293" numCol="1" anchor="t" anchorCtr="0" compatLnSpc="1">
            <a:prstTxWarp prst="textNoShape">
              <a:avLst/>
            </a:prstTxWarp>
          </a:bodyPr>
          <a:lstStyle>
            <a:lvl1pPr algn="r">
              <a:buClrTx/>
              <a:buSzPct val="100000"/>
              <a:buFontTx/>
              <a:buNone/>
              <a:tabLst>
                <a:tab pos="0" algn="l"/>
                <a:tab pos="433260" algn="l"/>
                <a:tab pos="868057" algn="l"/>
                <a:tab pos="1302852" algn="l"/>
                <a:tab pos="1737649" algn="l"/>
                <a:tab pos="2172445" algn="l"/>
                <a:tab pos="2607242" algn="l"/>
                <a:tab pos="3042037" algn="l"/>
                <a:tab pos="3476834" algn="l"/>
                <a:tab pos="3911630" algn="l"/>
                <a:tab pos="4346427" algn="l"/>
                <a:tab pos="4781222" algn="l"/>
                <a:tab pos="5216019" algn="l"/>
                <a:tab pos="5650815" algn="l"/>
                <a:tab pos="6085612" algn="l"/>
                <a:tab pos="6520407" algn="l"/>
                <a:tab pos="6955204" algn="l"/>
                <a:tab pos="7390000" algn="l"/>
                <a:tab pos="7824797" algn="l"/>
                <a:tab pos="8259592" algn="l"/>
                <a:tab pos="8694389" algn="l"/>
              </a:tabLst>
              <a:defRPr sz="1200">
                <a:solidFill>
                  <a:srgbClr val="000000"/>
                </a:solidFill>
                <a:latin typeface="Calibri" pitchFamily="32" charset="0"/>
                <a:ea typeface="DejaVu Sans" charset="0"/>
                <a:cs typeface="DejaVu Sans" charset="0"/>
              </a:defRPr>
            </a:lvl1pPr>
          </a:lstStyle>
          <a:p>
            <a:pPr>
              <a:defRPr/>
            </a:pPr>
            <a:endParaRPr lang="it-IT"/>
          </a:p>
        </p:txBody>
      </p:sp>
      <p:sp>
        <p:nvSpPr>
          <p:cNvPr id="14342" name="Rectangle 5"/>
          <p:cNvSpPr>
            <a:spLocks noGrp="1" noRot="1" noChangeAspect="1" noChangeArrowheads="1"/>
          </p:cNvSpPr>
          <p:nvPr>
            <p:ph type="sldImg"/>
          </p:nvPr>
        </p:nvSpPr>
        <p:spPr bwMode="auto">
          <a:xfrm>
            <a:off x="3262313" y="509588"/>
            <a:ext cx="3397250" cy="2547937"/>
          </a:xfrm>
          <a:prstGeom prst="rect">
            <a:avLst/>
          </a:prstGeom>
          <a:noFill/>
          <a:ln w="12600">
            <a:solidFill>
              <a:srgbClr val="000000"/>
            </a:solidFill>
            <a:miter lim="800000"/>
            <a:headEnd/>
            <a:tailEnd/>
          </a:ln>
        </p:spPr>
      </p:sp>
      <p:sp>
        <p:nvSpPr>
          <p:cNvPr id="2054" name="Rectangle 6"/>
          <p:cNvSpPr>
            <a:spLocks noGrp="1" noChangeArrowheads="1"/>
          </p:cNvSpPr>
          <p:nvPr>
            <p:ph type="body"/>
          </p:nvPr>
        </p:nvSpPr>
        <p:spPr bwMode="auto">
          <a:xfrm>
            <a:off x="992666" y="3228031"/>
            <a:ext cx="7936672" cy="3057224"/>
          </a:xfrm>
          <a:prstGeom prst="rect">
            <a:avLst/>
          </a:prstGeom>
          <a:noFill/>
          <a:ln w="9525">
            <a:noFill/>
            <a:round/>
            <a:headEnd/>
            <a:tailEnd/>
          </a:ln>
          <a:effectLst/>
        </p:spPr>
        <p:txBody>
          <a:bodyPr vert="horz" wrap="square" lIns="87102" tIns="45293" rIns="87102" bIns="45293" numCol="1" anchor="t" anchorCtr="0" compatLnSpc="1">
            <a:prstTxWarp prst="textNoShape">
              <a:avLst/>
            </a:prstTxWarp>
          </a:bodyPr>
          <a:lstStyle/>
          <a:p>
            <a:pPr lvl="0"/>
            <a:endParaRPr lang="it-IT" noProof="0"/>
          </a:p>
        </p:txBody>
      </p:sp>
      <p:sp>
        <p:nvSpPr>
          <p:cNvPr id="2055" name="Text Box 7"/>
          <p:cNvSpPr txBox="1">
            <a:spLocks noChangeArrowheads="1"/>
          </p:cNvSpPr>
          <p:nvPr/>
        </p:nvSpPr>
        <p:spPr bwMode="auto">
          <a:xfrm>
            <a:off x="4" y="6457144"/>
            <a:ext cx="4302317" cy="339451"/>
          </a:xfrm>
          <a:prstGeom prst="rect">
            <a:avLst/>
          </a:prstGeom>
          <a:noFill/>
          <a:ln w="9525">
            <a:noFill/>
            <a:round/>
            <a:headEnd/>
            <a:tailEnd/>
          </a:ln>
          <a:effectLst/>
        </p:spPr>
        <p:txBody>
          <a:bodyPr wrap="none" lIns="88496" tIns="44248" rIns="88496" bIns="44248" anchor="ctr"/>
          <a:lstStyle/>
          <a:p>
            <a:pPr>
              <a:buClr>
                <a:srgbClr val="000000"/>
              </a:buClr>
              <a:buSzPct val="100000"/>
              <a:buFont typeface="Times New Roman" pitchFamily="16" charset="0"/>
              <a:buNone/>
              <a:defRPr/>
            </a:pPr>
            <a:endParaRPr lang="it-IT" dirty="0">
              <a:latin typeface="Calibri" pitchFamily="34" charset="0"/>
              <a:cs typeface="+mn-cs"/>
            </a:endParaRPr>
          </a:p>
        </p:txBody>
      </p:sp>
      <p:sp>
        <p:nvSpPr>
          <p:cNvPr id="2056" name="Rectangle 8"/>
          <p:cNvSpPr>
            <a:spLocks noGrp="1" noChangeArrowheads="1"/>
          </p:cNvSpPr>
          <p:nvPr>
            <p:ph type="sldNum"/>
          </p:nvPr>
        </p:nvSpPr>
        <p:spPr bwMode="auto">
          <a:xfrm>
            <a:off x="5622003" y="6457143"/>
            <a:ext cx="4297679" cy="337289"/>
          </a:xfrm>
          <a:prstGeom prst="rect">
            <a:avLst/>
          </a:prstGeom>
          <a:noFill/>
          <a:ln w="9525">
            <a:noFill/>
            <a:round/>
            <a:headEnd/>
            <a:tailEnd/>
          </a:ln>
          <a:effectLst/>
        </p:spPr>
        <p:txBody>
          <a:bodyPr vert="horz" wrap="square" lIns="87102" tIns="45293" rIns="87102" bIns="45293" numCol="1" anchor="b" anchorCtr="0" compatLnSpc="1">
            <a:prstTxWarp prst="textNoShape">
              <a:avLst/>
            </a:prstTxWarp>
          </a:bodyPr>
          <a:lstStyle>
            <a:lvl1pPr algn="r">
              <a:buClrTx/>
              <a:buSzPct val="100000"/>
              <a:buFontTx/>
              <a:buNone/>
              <a:tabLst>
                <a:tab pos="0" algn="l"/>
                <a:tab pos="433260" algn="l"/>
                <a:tab pos="868057" algn="l"/>
                <a:tab pos="1302852" algn="l"/>
                <a:tab pos="1737649" algn="l"/>
                <a:tab pos="2172445" algn="l"/>
                <a:tab pos="2607242" algn="l"/>
                <a:tab pos="3042037" algn="l"/>
                <a:tab pos="3476834" algn="l"/>
                <a:tab pos="3911630" algn="l"/>
                <a:tab pos="4346427" algn="l"/>
                <a:tab pos="4781222" algn="l"/>
                <a:tab pos="5216019" algn="l"/>
                <a:tab pos="5650815" algn="l"/>
                <a:tab pos="6085612" algn="l"/>
                <a:tab pos="6520407" algn="l"/>
                <a:tab pos="6955204" algn="l"/>
                <a:tab pos="7390000" algn="l"/>
                <a:tab pos="7824797" algn="l"/>
                <a:tab pos="8259592" algn="l"/>
                <a:tab pos="8694389" algn="l"/>
              </a:tabLst>
              <a:defRPr sz="1200">
                <a:solidFill>
                  <a:srgbClr val="000000"/>
                </a:solidFill>
                <a:latin typeface="Calibri" pitchFamily="32" charset="0"/>
                <a:ea typeface="DejaVu Sans" charset="0"/>
                <a:cs typeface="DejaVu Sans" charset="0"/>
              </a:defRPr>
            </a:lvl1pPr>
          </a:lstStyle>
          <a:p>
            <a:pPr>
              <a:defRPr/>
            </a:pPr>
            <a:fld id="{CEB173F8-BBD6-443E-BD1A-682E028A4C43}" type="slidenum">
              <a:rPr lang="it-IT"/>
              <a:pPr>
                <a:defRPr/>
              </a:pPr>
              <a:t>‹N›</a:t>
            </a:fld>
            <a:endParaRPr lang="it-IT"/>
          </a:p>
        </p:txBody>
      </p:sp>
    </p:spTree>
    <p:extLst>
      <p:ext uri="{BB962C8B-B14F-4D97-AF65-F5344CB8AC3E}">
        <p14:creationId xmlns:p14="http://schemas.microsoft.com/office/powerpoint/2010/main" val="243590924"/>
      </p:ext>
    </p:extLst>
  </p:cSld>
  <p:clrMap bg1="lt1" tx1="dk1" bg2="lt2" tx2="dk2" accent1="accent1" accent2="accent2" accent3="accent3" accent4="accent4" accent5="accent5" accent6="accent6" hlink="hlink" folHlink="folHlink"/>
  <p:hf sldNum="0" ftr="0" dt="0"/>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3498025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6366652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9195667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2812985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1433083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4734939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41400881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4048912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0125927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5456823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240803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GB" altLang="it-IT" sz="1200" b="1" dirty="0">
                <a:solidFill>
                  <a:srgbClr val="000066"/>
                </a:solidFill>
                <a:latin typeface="+mj-lt"/>
              </a:rPr>
              <a:t>European </a:t>
            </a:r>
            <a:endParaRPr lang="it-IT" dirty="0"/>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8409635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169531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9084111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3108715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4285215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7646107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3165960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889995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6802660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6610804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337887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7345102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1747628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598960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40746439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7865818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7698640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1966192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27784064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81073592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9748453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621882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3155800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44531623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41654780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85132933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86995721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44770602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68423428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76744121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338227868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97973178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5705540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36926093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91211291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717169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4099455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2127070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994261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intestazione 3"/>
          <p:cNvSpPr>
            <a:spLocks noGrp="1"/>
          </p:cNvSpPr>
          <p:nvPr>
            <p:ph type="hdr" idx="10"/>
          </p:nvPr>
        </p:nvSpPr>
        <p:spPr/>
        <p:txBody>
          <a:bodyPr/>
          <a:lstStyle/>
          <a:p>
            <a:pPr>
              <a:defRPr/>
            </a:pPr>
            <a:endParaRPr lang="it-IT"/>
          </a:p>
        </p:txBody>
      </p:sp>
    </p:spTree>
    <p:extLst>
      <p:ext uri="{BB962C8B-B14F-4D97-AF65-F5344CB8AC3E}">
        <p14:creationId xmlns:p14="http://schemas.microsoft.com/office/powerpoint/2010/main" val="1848631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043608" y="188640"/>
            <a:ext cx="7992888" cy="864097"/>
          </a:xfrm>
          <a:prstGeom prst="rect">
            <a:avLst/>
          </a:prstGeom>
        </p:spPr>
        <p:txBody>
          <a:bodyPr anchor="ctr"/>
          <a:lstStyle>
            <a:lvl1pPr algn="l">
              <a:defRPr sz="2600" b="1">
                <a:solidFill>
                  <a:srgbClr val="00B0F0"/>
                </a:solidFill>
              </a:defRPr>
            </a:lvl1pPr>
          </a:lstStyle>
          <a:p>
            <a:r>
              <a:rPr lang="it-IT"/>
              <a:t>Fare clic per modificare lo stile del titolo</a:t>
            </a:r>
          </a:p>
        </p:txBody>
      </p:sp>
      <p:sp>
        <p:nvSpPr>
          <p:cNvPr id="3" name="Sottotitolo 2"/>
          <p:cNvSpPr>
            <a:spLocks noGrp="1"/>
          </p:cNvSpPr>
          <p:nvPr>
            <p:ph type="subTitle" idx="1"/>
          </p:nvPr>
        </p:nvSpPr>
        <p:spPr>
          <a:xfrm>
            <a:off x="1043608" y="1314450"/>
            <a:ext cx="7992888" cy="5138886"/>
          </a:xfrm>
          <a:prstGeom prst="rect">
            <a:avLst/>
          </a:prstGeom>
        </p:spPr>
        <p:txBody>
          <a:bodyPr/>
          <a:lstStyle>
            <a:lvl1pPr marL="0" indent="0" algn="just">
              <a:buNone/>
              <a:defRPr sz="2400">
                <a:solidFill>
                  <a:srgbClr val="002060"/>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Segnaposto piè di pagina 4"/>
          <p:cNvSpPr>
            <a:spLocks noGrp="1"/>
          </p:cNvSpPr>
          <p:nvPr>
            <p:ph type="ftr" sz="quarter" idx="3"/>
          </p:nvPr>
        </p:nvSpPr>
        <p:spPr>
          <a:xfrm>
            <a:off x="827584" y="6520259"/>
            <a:ext cx="7848872" cy="365125"/>
          </a:xfrm>
          <a:prstGeom prst="rect">
            <a:avLst/>
          </a:prstGeom>
        </p:spPr>
        <p:txBody>
          <a:bodyPr vert="horz" lIns="91440" tIns="45720" rIns="91440" bIns="45720" rtlCol="0" anchor="ctr"/>
          <a:lstStyle>
            <a:lvl1pPr marL="0" marR="0" indent="0" algn="l" defTabSz="914400" rtl="0" eaLnBrk="1" fontAlgn="auto" latinLnBrk="0" hangingPunct="1">
              <a:lnSpc>
                <a:spcPct val="100000"/>
              </a:lnSpc>
              <a:spcBef>
                <a:spcPts val="0"/>
              </a:spcBef>
              <a:spcAft>
                <a:spcPts val="0"/>
              </a:spcAft>
              <a:buClrTx/>
              <a:buSzTx/>
              <a:buFontTx/>
              <a:buNone/>
              <a:tabLst/>
              <a:defRPr sz="1000" b="0">
                <a:solidFill>
                  <a:srgbClr val="002060"/>
                </a:solidFill>
                <a:latin typeface="+mj-lt"/>
              </a:defRPr>
            </a:lvl1pPr>
          </a:lstStyle>
          <a:p>
            <a:r>
              <a:rPr lang="en-US"/>
              <a:t>MARUEEB  Course 1                               Genova, 17 October 2016</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128588"/>
            <a:ext cx="8226425" cy="1433512"/>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6425" cy="4522788"/>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3"/>
          <p:cNvSpPr>
            <a:spLocks noGrp="1" noChangeArrowheads="1"/>
          </p:cNvSpPr>
          <p:nvPr>
            <p:ph type="dt" idx="10"/>
          </p:nvPr>
        </p:nvSpPr>
        <p:spPr>
          <a:xfrm>
            <a:off x="457200" y="6353175"/>
            <a:ext cx="2130425" cy="366713"/>
          </a:xfrm>
          <a:prstGeom prst="rect">
            <a:avLst/>
          </a:prstGeom>
          <a:ln/>
        </p:spPr>
        <p:txBody>
          <a:bodyPr/>
          <a:lstStyle>
            <a:lvl1pPr>
              <a:defRPr/>
            </a:lvl1pPr>
          </a:lstStyle>
          <a:p>
            <a:pPr>
              <a:defRPr/>
            </a:pPr>
            <a:endParaRPr lang="it-IT"/>
          </a:p>
        </p:txBody>
      </p:sp>
      <p:sp>
        <p:nvSpPr>
          <p:cNvPr id="5" name="Rectangle 5"/>
          <p:cNvSpPr>
            <a:spLocks noGrp="1" noChangeArrowheads="1"/>
          </p:cNvSpPr>
          <p:nvPr>
            <p:ph type="sldNum" idx="11"/>
          </p:nvPr>
        </p:nvSpPr>
        <p:spPr>
          <a:xfrm>
            <a:off x="6553200" y="6353175"/>
            <a:ext cx="2130425" cy="366713"/>
          </a:xfrm>
          <a:prstGeom prst="rect">
            <a:avLst/>
          </a:prstGeom>
          <a:ln/>
        </p:spPr>
        <p:txBody>
          <a:bodyPr/>
          <a:lstStyle>
            <a:lvl1pPr>
              <a:defRPr/>
            </a:lvl1pPr>
          </a:lstStyle>
          <a:p>
            <a:pPr>
              <a:defRPr/>
            </a:pPr>
            <a:fld id="{E9A2B563-036E-48AF-903F-07528DCF8555}" type="slidenum">
              <a:rPr lang="it-IT"/>
              <a:pPr>
                <a:defRPr/>
              </a:pPr>
              <a:t>‹N›</a:t>
            </a:fld>
            <a:endParaRPr lang="it-I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xfrm>
            <a:off x="457200" y="6353175"/>
            <a:ext cx="2130425" cy="366713"/>
          </a:xfrm>
          <a:prstGeom prst="rect">
            <a:avLst/>
          </a:prstGeom>
          <a:ln/>
        </p:spPr>
        <p:txBody>
          <a:bodyPr/>
          <a:lstStyle>
            <a:lvl1pPr>
              <a:defRPr/>
            </a:lvl1pPr>
          </a:lstStyle>
          <a:p>
            <a:pPr>
              <a:defRPr/>
            </a:pPr>
            <a:endParaRPr lang="it-IT"/>
          </a:p>
        </p:txBody>
      </p:sp>
      <p:sp>
        <p:nvSpPr>
          <p:cNvPr id="3" name="Rectangle 5"/>
          <p:cNvSpPr>
            <a:spLocks noGrp="1" noChangeArrowheads="1"/>
          </p:cNvSpPr>
          <p:nvPr>
            <p:ph type="sldNum" idx="11"/>
          </p:nvPr>
        </p:nvSpPr>
        <p:spPr>
          <a:xfrm>
            <a:off x="6588224" y="6381328"/>
            <a:ext cx="2130425" cy="366713"/>
          </a:xfrm>
          <a:prstGeom prst="rect">
            <a:avLst/>
          </a:prstGeom>
          <a:ln/>
        </p:spPr>
        <p:txBody>
          <a:bodyPr/>
          <a:lstStyle>
            <a:lvl1pPr>
              <a:defRPr/>
            </a:lvl1pPr>
          </a:lstStyle>
          <a:p>
            <a:pPr>
              <a:defRPr/>
            </a:pPr>
            <a:fld id="{097975A4-AAB1-4A7D-9FFC-F6F76C7CFEA7}" type="slidenum">
              <a:rPr lang="it-IT"/>
              <a:pPr>
                <a:defRPr/>
              </a:pPr>
              <a:t>‹N›</a:t>
            </a:fld>
            <a:endParaRPr lang="it-IT"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457200" y="128588"/>
            <a:ext cx="8226425" cy="1433512"/>
          </a:xfrm>
          <a:prstGeom prst="rect">
            <a:avLst/>
          </a:prstGeom>
        </p:spPr>
        <p:txBody>
          <a:bodyPr/>
          <a:lstStyle/>
          <a:p>
            <a:r>
              <a:rPr lang="it-IT"/>
              <a:t>Fare clic per modificare lo stile del titolo</a:t>
            </a:r>
          </a:p>
        </p:txBody>
      </p:sp>
      <p:sp>
        <p:nvSpPr>
          <p:cNvPr id="3" name="Rectangle 3"/>
          <p:cNvSpPr>
            <a:spLocks noGrp="1" noChangeArrowheads="1"/>
          </p:cNvSpPr>
          <p:nvPr>
            <p:ph type="dt" idx="10"/>
          </p:nvPr>
        </p:nvSpPr>
        <p:spPr>
          <a:xfrm>
            <a:off x="457200" y="6353175"/>
            <a:ext cx="2130425" cy="366713"/>
          </a:xfrm>
          <a:prstGeom prst="rect">
            <a:avLst/>
          </a:prstGeom>
          <a:ln/>
        </p:spPr>
        <p:txBody>
          <a:bodyPr/>
          <a:lstStyle>
            <a:lvl1pPr>
              <a:defRPr/>
            </a:lvl1pPr>
          </a:lstStyle>
          <a:p>
            <a:pPr>
              <a:defRPr/>
            </a:pPr>
            <a:endParaRPr lang="it-IT"/>
          </a:p>
        </p:txBody>
      </p:sp>
      <p:sp>
        <p:nvSpPr>
          <p:cNvPr id="4" name="Rectangle 5"/>
          <p:cNvSpPr>
            <a:spLocks noGrp="1" noChangeArrowheads="1"/>
          </p:cNvSpPr>
          <p:nvPr>
            <p:ph type="sldNum" idx="11"/>
          </p:nvPr>
        </p:nvSpPr>
        <p:spPr>
          <a:xfrm>
            <a:off x="6553200" y="6353175"/>
            <a:ext cx="2130425" cy="366713"/>
          </a:xfrm>
          <a:prstGeom prst="rect">
            <a:avLst/>
          </a:prstGeom>
          <a:ln/>
        </p:spPr>
        <p:txBody>
          <a:bodyPr/>
          <a:lstStyle>
            <a:lvl1pPr>
              <a:defRPr/>
            </a:lvl1pPr>
          </a:lstStyle>
          <a:p>
            <a:pPr>
              <a:defRPr/>
            </a:pPr>
            <a:fld id="{64FFFB22-C4CC-462D-B61B-96CAFC5B9BC6}" type="slidenum">
              <a:rPr lang="it-IT"/>
              <a:pPr>
                <a:defRPr/>
              </a:pPr>
              <a:t>‹N›</a:t>
            </a:fld>
            <a:endParaRPr lang="it-IT"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Segnaposto numero diapositiva 5"/>
          <p:cNvSpPr txBox="1">
            <a:spLocks/>
          </p:cNvSpPr>
          <p:nvPr userDrawn="1"/>
        </p:nvSpPr>
        <p:spPr>
          <a:xfrm>
            <a:off x="6948264" y="649287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rgbClr val="F3BC7C"/>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6FD79F8-FD78-4546-A3A2-245013CE45DD}" type="slidenum">
              <a:rPr lang="en-US" smtClean="0">
                <a:solidFill>
                  <a:srgbClr val="00B0F0"/>
                </a:solidFill>
              </a:rPr>
              <a:pPr/>
              <a:t>‹N›</a:t>
            </a:fld>
            <a:endParaRPr lang="en-US" dirty="0">
              <a:solidFill>
                <a:srgbClr val="00B0F0"/>
              </a:solidFill>
            </a:endParaRPr>
          </a:p>
        </p:txBody>
      </p:sp>
      <p:pic>
        <p:nvPicPr>
          <p:cNvPr id="9" name="Picture 7" descr="logo con tramonto"/>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0"/>
            <a:ext cx="71913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ttangolo 9"/>
          <p:cNvSpPr/>
          <p:nvPr userDrawn="1"/>
        </p:nvSpPr>
        <p:spPr>
          <a:xfrm flipH="1">
            <a:off x="0" y="0"/>
            <a:ext cx="827584"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Connettore 1 10"/>
          <p:cNvCxnSpPr/>
          <p:nvPr userDrawn="1"/>
        </p:nvCxnSpPr>
        <p:spPr>
          <a:xfrm>
            <a:off x="827584" y="6525344"/>
            <a:ext cx="4320480"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Connettore 1 11"/>
          <p:cNvCxnSpPr/>
          <p:nvPr userDrawn="1"/>
        </p:nvCxnSpPr>
        <p:spPr>
          <a:xfrm flipH="1">
            <a:off x="0" y="6525344"/>
            <a:ext cx="82758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CasellaDiTesto 12"/>
          <p:cNvSpPr txBox="1"/>
          <p:nvPr userDrawn="1"/>
        </p:nvSpPr>
        <p:spPr>
          <a:xfrm>
            <a:off x="-36195" y="6562263"/>
            <a:ext cx="912429" cy="246221"/>
          </a:xfrm>
          <a:prstGeom prst="rect">
            <a:avLst/>
          </a:prstGeom>
          <a:noFill/>
        </p:spPr>
        <p:txBody>
          <a:bodyPr wrap="none" rtlCol="0">
            <a:spAutoFit/>
          </a:bodyPr>
          <a:lstStyle/>
          <a:p>
            <a:r>
              <a:rPr lang="it-IT" sz="1000" b="1" dirty="0">
                <a:solidFill>
                  <a:srgbClr val="FDFEF0"/>
                </a:solidFill>
                <a:latin typeface="+mj-lt"/>
              </a:rPr>
              <a:t>www.unige.it</a:t>
            </a:r>
            <a:endParaRPr lang="en-US" sz="1000" b="1" dirty="0">
              <a:solidFill>
                <a:srgbClr val="FDFEF0"/>
              </a:solidFill>
              <a:latin typeface="+mj-lt"/>
            </a:endParaRPr>
          </a:p>
        </p:txBody>
      </p:sp>
      <p:sp>
        <p:nvSpPr>
          <p:cNvPr id="14" name="Rettangolo 13"/>
          <p:cNvSpPr/>
          <p:nvPr userDrawn="1"/>
        </p:nvSpPr>
        <p:spPr>
          <a:xfrm>
            <a:off x="179511" y="187870"/>
            <a:ext cx="864097" cy="864097"/>
          </a:xfrm>
          <a:prstGeom prst="rect">
            <a:avLst/>
          </a:prstGeom>
          <a:solidFill>
            <a:srgbClr val="00B0F0">
              <a:alpha val="50000"/>
            </a:srgb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4" r:id="rId3"/>
    <p:sldLayoutId id="2147483649" r:id="rId4"/>
  </p:sldLayoutIdLst>
  <p:hf sldNum="0" hdr="0" dt="0"/>
  <p:txStyles>
    <p:titleStyle>
      <a:lvl1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DejaVu Sans" charset="0"/>
          <a:cs typeface="DejaVu Sans" charset="0"/>
        </a:defRPr>
      </a:lvl2pPr>
      <a:lvl3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DejaVu Sans" charset="0"/>
          <a:cs typeface="DejaVu Sans" charset="0"/>
        </a:defRPr>
      </a:lvl3pPr>
      <a:lvl4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DejaVu Sans" charset="0"/>
          <a:cs typeface="DejaVu Sans" charset="0"/>
        </a:defRPr>
      </a:lvl4pPr>
      <a:lvl5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DejaVu Sans" charset="0"/>
          <a:cs typeface="DejaVu Sans" charset="0"/>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DejaVu Sans" charset="0"/>
          <a:cs typeface="DejaVu Sans" charset="0"/>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DejaVu Sans" charset="0"/>
          <a:cs typeface="DejaVu Sans" charset="0"/>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DejaVu Sans" charset="0"/>
          <a:cs typeface="DejaVu Sans" charset="0"/>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DejaVu Sans" charset="0"/>
          <a:cs typeface="DejaVu Sans"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8" charset="0"/>
        <a:defRPr sz="3200">
          <a:solidFill>
            <a:srgbClr val="000000"/>
          </a:solidFill>
          <a:latin typeface="Calibri" pitchFamily="34" charset="0"/>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8" charset="0"/>
        <a:defRPr sz="2800">
          <a:solidFill>
            <a:srgbClr val="000000"/>
          </a:solidFill>
          <a:latin typeface="Calibri" pitchFamily="34" charset="0"/>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8" charset="0"/>
        <a:defRPr sz="2400">
          <a:solidFill>
            <a:srgbClr val="000000"/>
          </a:solidFill>
          <a:latin typeface="Calibri" pitchFamily="34" charset="0"/>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Calibri" pitchFamily="34" charset="0"/>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Calibri" pitchFamily="34" charset="0"/>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www.enqa.eu/wp-content/uploads/2015/11/ESG_2015.pdf"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3" name="CasellaDiTesto 2"/>
          <p:cNvSpPr txBox="1"/>
          <p:nvPr/>
        </p:nvSpPr>
        <p:spPr>
          <a:xfrm>
            <a:off x="970663" y="1450501"/>
            <a:ext cx="8208912" cy="4955203"/>
          </a:xfrm>
          <a:prstGeom prst="rect">
            <a:avLst/>
          </a:prstGeom>
          <a:noFill/>
        </p:spPr>
        <p:txBody>
          <a:bodyPr wrap="square" rtlCol="0">
            <a:spAutoFit/>
          </a:bodyPr>
          <a:lstStyle/>
          <a:p>
            <a:pPr algn="ctr">
              <a:buClrTx/>
              <a:defRPr/>
            </a:pPr>
            <a:r>
              <a:rPr lang="it-IT" sz="2800" b="1" dirty="0">
                <a:solidFill>
                  <a:srgbClr val="002060"/>
                </a:solidFill>
                <a:latin typeface="+mj-lt"/>
              </a:rPr>
              <a:t>Master </a:t>
            </a:r>
            <a:r>
              <a:rPr lang="it-IT" sz="2800" b="1" dirty="0" err="1">
                <a:solidFill>
                  <a:srgbClr val="002060"/>
                </a:solidFill>
                <a:latin typeface="+mj-lt"/>
              </a:rPr>
              <a:t>Degree</a:t>
            </a:r>
            <a:r>
              <a:rPr lang="it-IT" sz="2800" b="1" dirty="0">
                <a:solidFill>
                  <a:srgbClr val="002060"/>
                </a:solidFill>
                <a:latin typeface="+mj-lt"/>
              </a:rPr>
              <a:t> </a:t>
            </a:r>
          </a:p>
          <a:p>
            <a:pPr algn="ctr">
              <a:buClrTx/>
              <a:defRPr/>
            </a:pPr>
            <a:r>
              <a:rPr lang="it-IT" sz="2800" dirty="0">
                <a:solidFill>
                  <a:srgbClr val="002060"/>
                </a:solidFill>
                <a:latin typeface="+mj-lt"/>
              </a:rPr>
              <a:t>in</a:t>
            </a:r>
            <a:r>
              <a:rPr lang="it-IT" sz="2800" b="1" dirty="0">
                <a:solidFill>
                  <a:srgbClr val="002060"/>
                </a:solidFill>
                <a:latin typeface="+mj-lt"/>
              </a:rPr>
              <a:t> </a:t>
            </a:r>
          </a:p>
          <a:p>
            <a:pPr algn="ctr">
              <a:buClrTx/>
              <a:defRPr/>
            </a:pPr>
            <a:r>
              <a:rPr lang="it-IT" sz="2800" b="1">
                <a:solidFill>
                  <a:srgbClr val="002060"/>
                </a:solidFill>
                <a:latin typeface="+mj-lt"/>
              </a:rPr>
              <a:t>Innovative Technologies </a:t>
            </a:r>
            <a:r>
              <a:rPr lang="it-IT" sz="2800" b="1" dirty="0">
                <a:solidFill>
                  <a:srgbClr val="002060"/>
                </a:solidFill>
                <a:latin typeface="+mj-lt"/>
              </a:rPr>
              <a:t>in Energy </a:t>
            </a:r>
            <a:r>
              <a:rPr lang="it-IT" sz="2800" b="1" dirty="0" err="1">
                <a:solidFill>
                  <a:srgbClr val="002060"/>
                </a:solidFill>
                <a:latin typeface="+mj-lt"/>
              </a:rPr>
              <a:t>Efficient</a:t>
            </a:r>
            <a:r>
              <a:rPr lang="it-IT" sz="2800" b="1" dirty="0">
                <a:solidFill>
                  <a:srgbClr val="002060"/>
                </a:solidFill>
                <a:latin typeface="+mj-lt"/>
              </a:rPr>
              <a:t> </a:t>
            </a:r>
            <a:r>
              <a:rPr lang="it-IT" sz="2800" b="1" dirty="0" err="1">
                <a:solidFill>
                  <a:srgbClr val="002060"/>
                </a:solidFill>
                <a:latin typeface="+mj-lt"/>
              </a:rPr>
              <a:t>Buildings</a:t>
            </a:r>
            <a:r>
              <a:rPr lang="it-IT" sz="2800" b="1" dirty="0">
                <a:solidFill>
                  <a:srgbClr val="002060"/>
                </a:solidFill>
                <a:latin typeface="+mj-lt"/>
              </a:rPr>
              <a:t> for Russian &amp; </a:t>
            </a:r>
            <a:r>
              <a:rPr lang="it-IT" sz="2800" b="1" dirty="0" err="1">
                <a:solidFill>
                  <a:srgbClr val="002060"/>
                </a:solidFill>
                <a:latin typeface="+mj-lt"/>
              </a:rPr>
              <a:t>Armenian</a:t>
            </a:r>
            <a:r>
              <a:rPr lang="it-IT" sz="2800" b="1" dirty="0">
                <a:solidFill>
                  <a:srgbClr val="002060"/>
                </a:solidFill>
                <a:latin typeface="+mj-lt"/>
              </a:rPr>
              <a:t> </a:t>
            </a:r>
            <a:r>
              <a:rPr lang="it-IT" sz="2800" b="1" dirty="0" err="1">
                <a:solidFill>
                  <a:srgbClr val="002060"/>
                </a:solidFill>
                <a:latin typeface="+mj-lt"/>
              </a:rPr>
              <a:t>Universities</a:t>
            </a:r>
            <a:r>
              <a:rPr lang="it-IT" sz="2800" b="1" dirty="0">
                <a:solidFill>
                  <a:srgbClr val="002060"/>
                </a:solidFill>
                <a:latin typeface="+mj-lt"/>
              </a:rPr>
              <a:t> and </a:t>
            </a:r>
            <a:r>
              <a:rPr lang="it-IT" sz="2800" b="1" dirty="0" err="1">
                <a:solidFill>
                  <a:srgbClr val="002060"/>
                </a:solidFill>
                <a:latin typeface="+mj-lt"/>
              </a:rPr>
              <a:t>Stakeholders</a:t>
            </a:r>
            <a:endParaRPr lang="it-IT" sz="2800" b="1" dirty="0">
              <a:solidFill>
                <a:srgbClr val="002060"/>
              </a:solidFill>
              <a:latin typeface="+mj-lt"/>
            </a:endParaRPr>
          </a:p>
          <a:p>
            <a:pPr algn="ctr">
              <a:defRPr/>
            </a:pPr>
            <a:endParaRPr lang="en-GB" sz="1200" dirty="0">
              <a:solidFill>
                <a:srgbClr val="002060"/>
              </a:solidFill>
              <a:latin typeface="+mj-lt"/>
            </a:endParaRPr>
          </a:p>
          <a:p>
            <a:pPr algn="ctr">
              <a:buClrTx/>
              <a:defRPr/>
            </a:pPr>
            <a:r>
              <a:rPr lang="en-GB" sz="4000" b="1" dirty="0">
                <a:solidFill>
                  <a:srgbClr val="002060"/>
                </a:solidFill>
              </a:rPr>
              <a:t>Quality Assurance of </a:t>
            </a:r>
          </a:p>
          <a:p>
            <a:pPr algn="ctr">
              <a:buClrTx/>
              <a:defRPr/>
            </a:pPr>
            <a:r>
              <a:rPr lang="en-GB" sz="4000" b="1" dirty="0">
                <a:solidFill>
                  <a:srgbClr val="002060"/>
                </a:solidFill>
              </a:rPr>
              <a:t>Study Programmes in the  European Higher Education Area</a:t>
            </a:r>
            <a:endParaRPr lang="it-IT" sz="4000" b="1" dirty="0">
              <a:solidFill>
                <a:srgbClr val="002060"/>
              </a:solidFill>
            </a:endParaRPr>
          </a:p>
          <a:p>
            <a:pPr algn="ctr">
              <a:buClrTx/>
              <a:defRPr/>
            </a:pPr>
            <a:endParaRPr lang="it-IT" altLang="it-IT" sz="800" u="sng" dirty="0">
              <a:solidFill>
                <a:srgbClr val="002060"/>
              </a:solidFill>
              <a:effectLst>
                <a:outerShdw blurRad="38100" dist="38100" dir="2700000" algn="tl">
                  <a:srgbClr val="C0C0C0"/>
                </a:outerShdw>
              </a:effectLst>
              <a:latin typeface="+mj-lt"/>
            </a:endParaRPr>
          </a:p>
          <a:p>
            <a:pPr algn="ctr"/>
            <a:r>
              <a:rPr lang="en-US" sz="3200" dirty="0">
                <a:solidFill>
                  <a:srgbClr val="002060"/>
                </a:solidFill>
                <a:latin typeface="+mj-lt"/>
              </a:rPr>
              <a:t>Prof. </a:t>
            </a:r>
            <a:r>
              <a:rPr lang="en-US" sz="3200" b="1" dirty="0">
                <a:solidFill>
                  <a:srgbClr val="002060"/>
                </a:solidFill>
                <a:latin typeface="+mj-lt"/>
              </a:rPr>
              <a:t>Alfredo </a:t>
            </a:r>
            <a:r>
              <a:rPr lang="en-US" sz="3200" b="1" dirty="0" err="1">
                <a:solidFill>
                  <a:srgbClr val="002060"/>
                </a:solidFill>
                <a:latin typeface="+mj-lt"/>
              </a:rPr>
              <a:t>Squarzoni</a:t>
            </a:r>
            <a:endParaRPr lang="en-US" sz="3200" b="1" dirty="0">
              <a:solidFill>
                <a:srgbClr val="002060"/>
              </a:solidFill>
              <a:latin typeface="+mj-lt"/>
            </a:endParaRPr>
          </a:p>
          <a:p>
            <a:pPr algn="ctr"/>
            <a:r>
              <a:rPr lang="en-US" sz="3200" dirty="0">
                <a:solidFill>
                  <a:srgbClr val="002060"/>
                </a:solidFill>
                <a:latin typeface="+mj-lt"/>
              </a:rPr>
              <a:t>University of Genoa </a:t>
            </a:r>
          </a:p>
        </p:txBody>
      </p:sp>
      <p:pic>
        <p:nvPicPr>
          <p:cNvPr id="6" name="Picture 2" descr="H:\LUCA_D_attuale\PROGETTI_EUROPEI_H2020\MARUEEB_2015_2016\LOGHI_MARUBEE\Logo MARUEEB finale.jpg"/>
          <p:cNvPicPr/>
          <p:nvPr/>
        </p:nvPicPr>
        <p:blipFill>
          <a:blip r:embed="rId3" cstate="print"/>
          <a:srcRect/>
          <a:stretch>
            <a:fillRect/>
          </a:stretch>
        </p:blipFill>
        <p:spPr bwMode="auto">
          <a:xfrm>
            <a:off x="1691680" y="195439"/>
            <a:ext cx="1354177" cy="1370067"/>
          </a:xfrm>
          <a:prstGeom prst="rect">
            <a:avLst/>
          </a:prstGeom>
          <a:noFill/>
        </p:spPr>
      </p:pic>
      <p:pic>
        <p:nvPicPr>
          <p:cNvPr id="7" name="Picture 3" descr="H:\LUCA_D_attuale\PROGETTI_EUROPEI_H2020\MARUEEB_2015_2016\LOGHI_MARUBEE\Erasmus+ logo_scritta su dx.jpg"/>
          <p:cNvPicPr/>
          <p:nvPr/>
        </p:nvPicPr>
        <p:blipFill>
          <a:blip r:embed="rId4" cstate="print"/>
          <a:srcRect/>
          <a:stretch>
            <a:fillRect/>
          </a:stretch>
        </p:blipFill>
        <p:spPr bwMode="auto">
          <a:xfrm>
            <a:off x="4767625" y="352431"/>
            <a:ext cx="3960440" cy="1056085"/>
          </a:xfrm>
          <a:prstGeom prst="rect">
            <a:avLst/>
          </a:prstGeom>
          <a:noFill/>
        </p:spPr>
      </p:pic>
      <p:pic>
        <p:nvPicPr>
          <p:cNvPr id="9"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8261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15616" y="327571"/>
            <a:ext cx="7776864" cy="6192688"/>
          </a:xfrm>
        </p:spPr>
        <p:txBody>
          <a:bodyPr/>
          <a:lstStyle/>
          <a:p>
            <a:pPr>
              <a:spcBef>
                <a:spcPts val="1200"/>
              </a:spcBef>
            </a:pPr>
            <a:r>
              <a:rPr lang="en-GB" sz="2800" dirty="0"/>
              <a:t>This document was prepared by the </a:t>
            </a:r>
            <a:r>
              <a:rPr lang="en-GB" sz="2800" i="1" dirty="0"/>
              <a:t>European Association for Quality Assurance in Higher Education</a:t>
            </a:r>
            <a:r>
              <a:rPr lang="en-GB" sz="2800" dirty="0"/>
              <a:t> (</a:t>
            </a:r>
            <a:r>
              <a:rPr lang="en-GB" sz="2800" b="1" dirty="0"/>
              <a:t>ENQA</a:t>
            </a:r>
            <a:r>
              <a:rPr lang="en-GB" sz="2800" dirty="0"/>
              <a:t>) in co-operation with the </a:t>
            </a:r>
            <a:r>
              <a:rPr lang="en-GB" sz="2800" i="1" dirty="0"/>
              <a:t>European Students’ Uni</a:t>
            </a:r>
            <a:r>
              <a:rPr lang="en-GB" sz="2800" dirty="0"/>
              <a:t>on (</a:t>
            </a:r>
            <a:r>
              <a:rPr lang="en-GB" sz="2800" b="1" dirty="0"/>
              <a:t>ESU</a:t>
            </a:r>
            <a:r>
              <a:rPr lang="en-GB" sz="2800" dirty="0"/>
              <a:t>), the E</a:t>
            </a:r>
            <a:r>
              <a:rPr lang="en-GB" sz="2800" i="1" dirty="0"/>
              <a:t>uropean Association of Institutions in Higher Educatio</a:t>
            </a:r>
            <a:r>
              <a:rPr lang="en-GB" sz="2800" dirty="0"/>
              <a:t>n (</a:t>
            </a:r>
            <a:r>
              <a:rPr lang="en-GB" sz="2800" b="1" dirty="0"/>
              <a:t>EURASHE</a:t>
            </a:r>
            <a:r>
              <a:rPr lang="en-GB" sz="2800" dirty="0"/>
              <a:t>) and the </a:t>
            </a:r>
            <a:r>
              <a:rPr lang="en-GB" sz="2800" i="1" dirty="0"/>
              <a:t>European University Association</a:t>
            </a:r>
            <a:r>
              <a:rPr lang="en-GB" sz="2800" dirty="0"/>
              <a:t> (</a:t>
            </a:r>
            <a:r>
              <a:rPr lang="en-GB" sz="2800" b="1" dirty="0"/>
              <a:t>EUA</a:t>
            </a:r>
            <a:r>
              <a:rPr lang="en-GB" sz="2800" dirty="0"/>
              <a:t>). </a:t>
            </a:r>
          </a:p>
          <a:p>
            <a:r>
              <a:rPr lang="en-GB" sz="2800" dirty="0"/>
              <a:t>It was adopted by the </a:t>
            </a:r>
            <a:r>
              <a:rPr lang="en-GB" sz="2800" b="1" dirty="0"/>
              <a:t>Ministers of Higher Education of 45 countries </a:t>
            </a:r>
            <a:r>
              <a:rPr lang="en-GB" sz="2800" dirty="0"/>
              <a:t>in the meeting in </a:t>
            </a:r>
            <a:r>
              <a:rPr lang="en-GB" sz="2800" b="1" dirty="0"/>
              <a:t>Bergen (Norway) on 19-20 May 2</a:t>
            </a:r>
            <a:r>
              <a:rPr lang="en-GB" sz="2800" dirty="0"/>
              <a:t>005 and revised in the meeting in </a:t>
            </a:r>
            <a:r>
              <a:rPr lang="en-GB" sz="2800" b="1" dirty="0"/>
              <a:t>Yerevan (Armenia) on 14-15 May 2015</a:t>
            </a:r>
            <a:r>
              <a:rPr lang="en-GB" sz="2800" dirty="0"/>
              <a:t>. </a:t>
            </a:r>
          </a:p>
          <a:p>
            <a:r>
              <a:rPr lang="en-GB" sz="2800" b="1" dirty="0"/>
              <a:t>It has found a generalised acceptance in the European context.</a:t>
            </a:r>
            <a:endParaRPr lang="it-IT" sz="2800" b="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0722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052736"/>
            <a:ext cx="7488832" cy="3600400"/>
          </a:xfrm>
        </p:spPr>
        <p:txBody>
          <a:bodyPr/>
          <a:lstStyle/>
          <a:p>
            <a:r>
              <a:rPr lang="en-GB" altLang="it-IT" sz="2800" dirty="0"/>
              <a:t>The standards and guidelines reflect the </a:t>
            </a:r>
            <a:r>
              <a:rPr lang="en-GB" altLang="it-IT" sz="2800" b="1" dirty="0"/>
              <a:t>statement of the European Ministers of Education in the 2003 Berlin communiqué</a:t>
            </a:r>
            <a:r>
              <a:rPr lang="en-GB" altLang="it-IT" sz="2800" dirty="0"/>
              <a:t>  that “</a:t>
            </a:r>
            <a:r>
              <a:rPr lang="en-GB" altLang="it-IT" sz="2800" b="1" i="1" dirty="0"/>
              <a:t>consistent with the principle of institutional autonomy, </a:t>
            </a:r>
            <a:r>
              <a:rPr lang="en-GB" altLang="it-IT" sz="2800" b="1" i="1" dirty="0">
                <a:solidFill>
                  <a:srgbClr val="FF0000"/>
                </a:solidFill>
              </a:rPr>
              <a:t>the primary responsibility for QA in higher education lies with each institution itself </a:t>
            </a:r>
            <a:r>
              <a:rPr lang="en-GB" altLang="it-IT" sz="2800" b="1" i="1" dirty="0"/>
              <a:t>and this provides the basis for real accountability of the academic system within the national quality framework</a:t>
            </a:r>
            <a:r>
              <a:rPr lang="en-GB" altLang="it-IT" sz="2800" dirty="0"/>
              <a:t>”.</a:t>
            </a:r>
            <a:endParaRPr lang="en-GB"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0348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404664"/>
            <a:ext cx="7488832" cy="5760640"/>
          </a:xfrm>
        </p:spPr>
        <p:txBody>
          <a:bodyPr/>
          <a:lstStyle/>
          <a:p>
            <a:pPr eaLnBrk="1" hangingPunct="1">
              <a:spcAft>
                <a:spcPct val="50000"/>
              </a:spcAft>
            </a:pPr>
            <a:r>
              <a:rPr lang="en-GB" altLang="it-IT" sz="2800" b="1" i="1" dirty="0">
                <a:solidFill>
                  <a:srgbClr val="FF0000"/>
                </a:solidFill>
              </a:rPr>
              <a:t>The ESG have the following purposes</a:t>
            </a:r>
            <a:r>
              <a:rPr lang="en-GB" altLang="it-IT" sz="2800" i="1" dirty="0"/>
              <a:t>:</a:t>
            </a:r>
          </a:p>
          <a:p>
            <a:pPr marL="457200" indent="-457200" eaLnBrk="1" hangingPunct="1">
              <a:spcAft>
                <a:spcPct val="25000"/>
              </a:spcAft>
              <a:buClr>
                <a:srgbClr val="00B050"/>
              </a:buClr>
              <a:buFont typeface="Wingdings" panose="05000000000000000000" pitchFamily="2" charset="2"/>
              <a:buChar char="§"/>
            </a:pPr>
            <a:r>
              <a:rPr lang="en-GB" altLang="it-IT" sz="2800" b="1" i="1" dirty="0"/>
              <a:t>they set a common framework for quality assurance systems</a:t>
            </a:r>
            <a:r>
              <a:rPr lang="en-GB" altLang="it-IT" sz="2800" i="1" dirty="0"/>
              <a:t> at European, national and institutional level;</a:t>
            </a:r>
          </a:p>
          <a:p>
            <a:pPr marL="457200" indent="-457200" eaLnBrk="1" hangingPunct="1">
              <a:spcAft>
                <a:spcPct val="25000"/>
              </a:spcAft>
              <a:buClr>
                <a:srgbClr val="00B050"/>
              </a:buClr>
              <a:buFont typeface="Wingdings" panose="05000000000000000000" pitchFamily="2" charset="2"/>
              <a:buChar char="§"/>
            </a:pPr>
            <a:r>
              <a:rPr lang="en-GB" altLang="it-IT" sz="2800" b="1" i="1" dirty="0"/>
              <a:t>they enable the improvement of quality </a:t>
            </a:r>
            <a:r>
              <a:rPr lang="en-GB" altLang="it-IT" sz="2800" i="1" dirty="0"/>
              <a:t>of higher education in the EHEA;</a:t>
            </a:r>
          </a:p>
          <a:p>
            <a:pPr marL="457200" indent="-457200" eaLnBrk="1" hangingPunct="1">
              <a:spcAft>
                <a:spcPct val="25000"/>
              </a:spcAft>
              <a:buClr>
                <a:srgbClr val="00B050"/>
              </a:buClr>
              <a:buFont typeface="Wingdings" panose="05000000000000000000" pitchFamily="2" charset="2"/>
              <a:buChar char="§"/>
            </a:pPr>
            <a:r>
              <a:rPr lang="en-GB" altLang="it-IT" sz="2800" b="1" i="1" dirty="0"/>
              <a:t>they support mutual trust</a:t>
            </a:r>
            <a:r>
              <a:rPr lang="en-GB" altLang="it-IT" sz="2800" i="1" dirty="0"/>
              <a:t>, thus facilitating recognition and mobility within and across national borders;</a:t>
            </a:r>
          </a:p>
          <a:p>
            <a:pPr marL="457200" indent="-457200" eaLnBrk="1" hangingPunct="1">
              <a:buClr>
                <a:srgbClr val="00B050"/>
              </a:buClr>
              <a:buFont typeface="Wingdings" panose="05000000000000000000" pitchFamily="2" charset="2"/>
              <a:buChar char="§"/>
            </a:pPr>
            <a:r>
              <a:rPr lang="en-GB" altLang="it-IT" sz="2800" b="1" i="1" dirty="0"/>
              <a:t>they provide information on quality assurance </a:t>
            </a:r>
            <a:r>
              <a:rPr lang="en-GB" altLang="it-IT" sz="2800" i="1" dirty="0"/>
              <a:t>in the EHEA.</a:t>
            </a:r>
            <a:endParaRPr lang="it-IT" altLang="it-IT" sz="28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8909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64382" y="548680"/>
            <a:ext cx="7488832" cy="5400600"/>
          </a:xfrm>
        </p:spPr>
        <p:txBody>
          <a:bodyPr/>
          <a:lstStyle/>
          <a:p>
            <a:pPr eaLnBrk="1" hangingPunct="1">
              <a:spcBef>
                <a:spcPts val="0"/>
              </a:spcBef>
              <a:spcAft>
                <a:spcPts val="0"/>
              </a:spcAft>
            </a:pPr>
            <a:r>
              <a:rPr lang="it-IT" altLang="it-IT" sz="2800" i="1" dirty="0"/>
              <a:t>The ESG are </a:t>
            </a:r>
            <a:r>
              <a:rPr lang="it-IT" altLang="it-IT" sz="2800" i="1" dirty="0" err="1"/>
              <a:t>based</a:t>
            </a:r>
            <a:r>
              <a:rPr lang="it-IT" altLang="it-IT" sz="2800" i="1" dirty="0"/>
              <a:t> on the </a:t>
            </a:r>
            <a:r>
              <a:rPr lang="it-IT" altLang="it-IT" sz="2800" i="1" dirty="0" err="1"/>
              <a:t>following</a:t>
            </a:r>
            <a:r>
              <a:rPr lang="it-IT" altLang="it-IT" sz="2800" i="1" dirty="0"/>
              <a:t> </a:t>
            </a:r>
            <a:r>
              <a:rPr lang="it-IT" altLang="it-IT" sz="2800" i="1" dirty="0" err="1"/>
              <a:t>four</a:t>
            </a:r>
            <a:r>
              <a:rPr lang="it-IT" altLang="it-IT" sz="2800" i="1" dirty="0"/>
              <a:t> </a:t>
            </a:r>
            <a:r>
              <a:rPr lang="it-IT" altLang="it-IT" sz="2800" b="1" i="1" dirty="0" err="1">
                <a:solidFill>
                  <a:srgbClr val="FF0000"/>
                </a:solidFill>
              </a:rPr>
              <a:t>principles</a:t>
            </a:r>
            <a:endParaRPr lang="it-IT" altLang="it-IT" sz="2800" b="1" i="1" dirty="0">
              <a:solidFill>
                <a:srgbClr val="FF0000"/>
              </a:solidFill>
            </a:endParaRPr>
          </a:p>
          <a:p>
            <a:pPr eaLnBrk="1" hangingPunct="1">
              <a:spcBef>
                <a:spcPts val="0"/>
              </a:spcBef>
              <a:spcAft>
                <a:spcPts val="1200"/>
              </a:spcAft>
            </a:pPr>
            <a:r>
              <a:rPr lang="it-IT" altLang="it-IT" sz="2800" b="1" i="1" dirty="0">
                <a:solidFill>
                  <a:srgbClr val="FF0000"/>
                </a:solidFill>
              </a:rPr>
              <a:t>for </a:t>
            </a:r>
            <a:r>
              <a:rPr lang="it-IT" altLang="it-IT" sz="2800" b="1" i="1" dirty="0" err="1">
                <a:solidFill>
                  <a:srgbClr val="FF0000"/>
                </a:solidFill>
              </a:rPr>
              <a:t>quality</a:t>
            </a:r>
            <a:r>
              <a:rPr lang="it-IT" altLang="it-IT" sz="2800" b="1" i="1" dirty="0">
                <a:solidFill>
                  <a:srgbClr val="FF0000"/>
                </a:solidFill>
              </a:rPr>
              <a:t> </a:t>
            </a:r>
            <a:r>
              <a:rPr lang="it-IT" altLang="it-IT" sz="2800" b="1" i="1" dirty="0" err="1">
                <a:solidFill>
                  <a:srgbClr val="FF0000"/>
                </a:solidFill>
              </a:rPr>
              <a:t>assurance</a:t>
            </a:r>
            <a:r>
              <a:rPr lang="it-IT" altLang="it-IT" sz="2800" b="1" i="1" dirty="0">
                <a:solidFill>
                  <a:srgbClr val="FF0000"/>
                </a:solidFill>
              </a:rPr>
              <a:t> in the EHEA</a:t>
            </a:r>
            <a:r>
              <a:rPr lang="it-IT" altLang="it-IT" sz="2800" i="1" dirty="0"/>
              <a:t>:</a:t>
            </a:r>
          </a:p>
          <a:p>
            <a:pPr marL="449263" indent="-449263" eaLnBrk="1" hangingPunct="1">
              <a:spcBef>
                <a:spcPts val="0"/>
              </a:spcBef>
              <a:spcAft>
                <a:spcPts val="1200"/>
              </a:spcAft>
              <a:buClr>
                <a:srgbClr val="00B050"/>
              </a:buClr>
              <a:buFontTx/>
              <a:buAutoNum type="arabicPeriod"/>
            </a:pPr>
            <a:r>
              <a:rPr lang="it-IT" altLang="it-IT" sz="2800" i="1" dirty="0" err="1"/>
              <a:t>HEIs</a:t>
            </a:r>
            <a:r>
              <a:rPr lang="it-IT" altLang="it-IT" sz="2800" i="1" dirty="0"/>
              <a:t> </a:t>
            </a:r>
            <a:r>
              <a:rPr lang="it-IT" altLang="it-IT" sz="2800" i="1" dirty="0" err="1"/>
              <a:t>have</a:t>
            </a:r>
            <a:r>
              <a:rPr lang="it-IT" altLang="it-IT" sz="2800" b="1" i="1" dirty="0"/>
              <a:t> </a:t>
            </a:r>
            <a:r>
              <a:rPr lang="it-IT" altLang="it-IT" sz="2800" b="1" i="1" dirty="0" err="1"/>
              <a:t>primary</a:t>
            </a:r>
            <a:r>
              <a:rPr lang="it-IT" altLang="it-IT" sz="2800" b="1" i="1" dirty="0"/>
              <a:t> </a:t>
            </a:r>
            <a:r>
              <a:rPr lang="it-IT" altLang="it-IT" sz="2800" b="1" i="1" dirty="0" err="1"/>
              <a:t>responsibility</a:t>
            </a:r>
            <a:r>
              <a:rPr lang="it-IT" altLang="it-IT" sz="2800" i="1" dirty="0"/>
              <a:t> for the </a:t>
            </a:r>
            <a:r>
              <a:rPr lang="it-IT" altLang="it-IT" sz="2800" i="1" dirty="0" err="1"/>
              <a:t>quality</a:t>
            </a:r>
            <a:r>
              <a:rPr lang="it-IT" altLang="it-IT" sz="2800" i="1" dirty="0"/>
              <a:t> of </a:t>
            </a:r>
            <a:r>
              <a:rPr lang="it-IT" altLang="it-IT" sz="2800" i="1" dirty="0" err="1"/>
              <a:t>their</a:t>
            </a:r>
            <a:r>
              <a:rPr lang="it-IT" altLang="it-IT" sz="2800" i="1" dirty="0"/>
              <a:t> </a:t>
            </a:r>
            <a:r>
              <a:rPr lang="it-IT" altLang="it-IT" sz="2800" i="1" dirty="0" err="1"/>
              <a:t>provision</a:t>
            </a:r>
            <a:r>
              <a:rPr lang="it-IT" altLang="it-IT" sz="2800" i="1" dirty="0"/>
              <a:t> and </a:t>
            </a:r>
            <a:r>
              <a:rPr lang="it-IT" altLang="it-IT" sz="2800" i="1" dirty="0" err="1"/>
              <a:t>its</a:t>
            </a:r>
            <a:r>
              <a:rPr lang="it-IT" altLang="it-IT" sz="2800" i="1" dirty="0"/>
              <a:t> </a:t>
            </a:r>
            <a:r>
              <a:rPr lang="it-IT" altLang="it-IT" sz="2800" i="1" dirty="0" err="1"/>
              <a:t>assurance</a:t>
            </a:r>
            <a:r>
              <a:rPr lang="it-IT" altLang="it-IT" sz="2800" i="1" dirty="0"/>
              <a:t>;</a:t>
            </a:r>
          </a:p>
          <a:p>
            <a:pPr marL="449263" indent="-449263" eaLnBrk="1" hangingPunct="1">
              <a:spcBef>
                <a:spcPts val="0"/>
              </a:spcBef>
              <a:spcAft>
                <a:spcPts val="1200"/>
              </a:spcAft>
              <a:buClr>
                <a:srgbClr val="00B050"/>
              </a:buClr>
              <a:buFontTx/>
              <a:buAutoNum type="arabicPeriod"/>
            </a:pPr>
            <a:r>
              <a:rPr lang="it-IT" altLang="it-IT" sz="2800" i="1" dirty="0"/>
              <a:t>QA </a:t>
            </a:r>
            <a:r>
              <a:rPr lang="it-IT" altLang="it-IT" sz="2800" i="1" dirty="0" err="1"/>
              <a:t>processes</a:t>
            </a:r>
            <a:r>
              <a:rPr lang="it-IT" altLang="it-IT" sz="2800" i="1" dirty="0"/>
              <a:t> </a:t>
            </a:r>
            <a:r>
              <a:rPr lang="it-IT" altLang="it-IT" sz="2800" i="1" dirty="0" err="1"/>
              <a:t>respond</a:t>
            </a:r>
            <a:r>
              <a:rPr lang="it-IT" altLang="it-IT" sz="2800" i="1" dirty="0"/>
              <a:t> to the</a:t>
            </a:r>
            <a:r>
              <a:rPr lang="it-IT" altLang="it-IT" sz="2800" b="1" i="1" dirty="0"/>
              <a:t> </a:t>
            </a:r>
            <a:r>
              <a:rPr lang="it-IT" altLang="it-IT" sz="2800" b="1" i="1" dirty="0" err="1"/>
              <a:t>diversity</a:t>
            </a:r>
            <a:r>
              <a:rPr lang="it-IT" altLang="it-IT" sz="2800" b="1" i="1" dirty="0"/>
              <a:t> of HE </a:t>
            </a:r>
            <a:r>
              <a:rPr lang="it-IT" altLang="it-IT" sz="2800" b="1" i="1" dirty="0" err="1"/>
              <a:t>systems</a:t>
            </a:r>
            <a:r>
              <a:rPr lang="it-IT" altLang="it-IT" sz="2800" i="1" dirty="0"/>
              <a:t>, </a:t>
            </a:r>
            <a:r>
              <a:rPr lang="it-IT" altLang="it-IT" sz="2800" i="1" dirty="0" err="1"/>
              <a:t>institutions</a:t>
            </a:r>
            <a:r>
              <a:rPr lang="it-IT" altLang="it-IT" sz="2800" i="1" dirty="0"/>
              <a:t> and </a:t>
            </a:r>
            <a:r>
              <a:rPr lang="it-IT" altLang="it-IT" sz="2800" i="1" dirty="0" err="1"/>
              <a:t>programmes</a:t>
            </a:r>
            <a:r>
              <a:rPr lang="it-IT" altLang="it-IT" sz="2800" i="1" dirty="0"/>
              <a:t>;</a:t>
            </a:r>
          </a:p>
          <a:p>
            <a:pPr marL="449263" indent="-449263" eaLnBrk="1" hangingPunct="1">
              <a:spcBef>
                <a:spcPts val="0"/>
              </a:spcBef>
              <a:spcAft>
                <a:spcPts val="1200"/>
              </a:spcAft>
              <a:buClr>
                <a:srgbClr val="00B050"/>
              </a:buClr>
              <a:buFontTx/>
              <a:buAutoNum type="arabicPeriod"/>
            </a:pPr>
            <a:r>
              <a:rPr lang="it-IT" altLang="it-IT" sz="2800" i="1" dirty="0"/>
              <a:t>QA </a:t>
            </a:r>
            <a:r>
              <a:rPr lang="it-IT" altLang="it-IT" sz="2800" i="1" dirty="0" err="1"/>
              <a:t>supports</a:t>
            </a:r>
            <a:r>
              <a:rPr lang="it-IT" altLang="it-IT" sz="2800" i="1" dirty="0"/>
              <a:t> the </a:t>
            </a:r>
            <a:r>
              <a:rPr lang="it-IT" altLang="it-IT" sz="2800" b="1" i="1" dirty="0" err="1"/>
              <a:t>development</a:t>
            </a:r>
            <a:r>
              <a:rPr lang="it-IT" altLang="it-IT" sz="2800" b="1" i="1" dirty="0"/>
              <a:t> of a </a:t>
            </a:r>
            <a:r>
              <a:rPr lang="it-IT" altLang="it-IT" sz="2800" b="1" i="1" dirty="0" err="1"/>
              <a:t>quality</a:t>
            </a:r>
            <a:r>
              <a:rPr lang="it-IT" altLang="it-IT" sz="2800" b="1" i="1" dirty="0"/>
              <a:t> culture</a:t>
            </a:r>
            <a:r>
              <a:rPr lang="it-IT" altLang="it-IT" sz="2800" i="1" dirty="0"/>
              <a:t>;</a:t>
            </a:r>
          </a:p>
          <a:p>
            <a:pPr marL="449263" indent="-449263" eaLnBrk="1" hangingPunct="1">
              <a:spcBef>
                <a:spcPts val="0"/>
              </a:spcBef>
              <a:buClr>
                <a:srgbClr val="00B050"/>
              </a:buClr>
              <a:buFontTx/>
              <a:buAutoNum type="arabicPeriod"/>
            </a:pPr>
            <a:r>
              <a:rPr lang="it-IT" altLang="it-IT" sz="2800" i="1" dirty="0"/>
              <a:t>QA </a:t>
            </a:r>
            <a:r>
              <a:rPr lang="it-IT" altLang="it-IT" sz="2800" i="1" dirty="0" err="1"/>
              <a:t>processes</a:t>
            </a:r>
            <a:r>
              <a:rPr lang="it-IT" altLang="it-IT" sz="2800" i="1" dirty="0"/>
              <a:t> </a:t>
            </a:r>
            <a:r>
              <a:rPr lang="it-IT" altLang="it-IT" sz="2800" b="1" i="1" dirty="0"/>
              <a:t>involve </a:t>
            </a:r>
            <a:r>
              <a:rPr lang="it-IT" altLang="it-IT" sz="2800" b="1" i="1" dirty="0" err="1"/>
              <a:t>stakeholders</a:t>
            </a:r>
            <a:r>
              <a:rPr lang="it-IT" altLang="it-IT" sz="2800" i="1" dirty="0"/>
              <a:t> and take </a:t>
            </a:r>
            <a:r>
              <a:rPr lang="it-IT" altLang="it-IT" sz="2800" i="1" dirty="0" err="1"/>
              <a:t>into</a:t>
            </a:r>
            <a:r>
              <a:rPr lang="it-IT" altLang="it-IT" sz="2800" i="1" dirty="0"/>
              <a:t> account the </a:t>
            </a:r>
            <a:r>
              <a:rPr lang="it-IT" altLang="it-IT" sz="2800" i="1" dirty="0" err="1"/>
              <a:t>expectations</a:t>
            </a:r>
            <a:r>
              <a:rPr lang="it-IT" altLang="it-IT" sz="2800" i="1" dirty="0"/>
              <a:t> of </a:t>
            </a:r>
            <a:r>
              <a:rPr lang="it-IT" altLang="it-IT" sz="2800" i="1" dirty="0" err="1"/>
              <a:t>all</a:t>
            </a:r>
            <a:r>
              <a:rPr lang="it-IT" altLang="it-IT" sz="2800" i="1" dirty="0"/>
              <a:t> </a:t>
            </a:r>
            <a:r>
              <a:rPr lang="it-IT" altLang="it-IT" sz="2800" i="1" dirty="0" err="1"/>
              <a:t>stakeholders</a:t>
            </a:r>
            <a:r>
              <a:rPr lang="it-IT" altLang="it-IT" sz="2800" i="1" dirty="0"/>
              <a:t> and society.</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20501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94098" y="836712"/>
            <a:ext cx="7488832" cy="5040560"/>
          </a:xfrm>
        </p:spPr>
        <p:txBody>
          <a:bodyPr/>
          <a:lstStyle/>
          <a:p>
            <a:pPr eaLnBrk="1" hangingPunct="1">
              <a:spcBef>
                <a:spcPts val="0"/>
              </a:spcBef>
            </a:pPr>
            <a:r>
              <a:rPr lang="en-GB" altLang="it-IT" sz="2800" b="1" dirty="0"/>
              <a:t>The </a:t>
            </a:r>
            <a:r>
              <a:rPr lang="en-GB" altLang="it-IT" sz="2800" b="1" dirty="0">
                <a:solidFill>
                  <a:srgbClr val="FF0000"/>
                </a:solidFill>
              </a:rPr>
              <a:t>standards</a:t>
            </a:r>
            <a:r>
              <a:rPr lang="en-GB" altLang="it-IT" sz="2800" b="1" dirty="0"/>
              <a:t> set out agreed and accepted practice</a:t>
            </a:r>
            <a:r>
              <a:rPr lang="en-GB" altLang="it-IT" sz="2800" dirty="0"/>
              <a:t> </a:t>
            </a:r>
            <a:r>
              <a:rPr lang="en-GB" altLang="it-IT" sz="2800" b="1" dirty="0"/>
              <a:t>for QA of HE in the EHEA </a:t>
            </a:r>
            <a:r>
              <a:rPr lang="en-GB" altLang="it-IT" sz="2800" dirty="0"/>
              <a:t>and should, therefore, be taken account of and adhered to by those concerned, in all types of higher education provision.</a:t>
            </a:r>
          </a:p>
          <a:p>
            <a:pPr eaLnBrk="1" hangingPunct="1">
              <a:spcBef>
                <a:spcPts val="0"/>
              </a:spcBef>
            </a:pPr>
            <a:endParaRPr lang="en-GB" altLang="it-IT" sz="800" dirty="0"/>
          </a:p>
          <a:p>
            <a:pPr eaLnBrk="1" hangingPunct="1">
              <a:spcBef>
                <a:spcPts val="0"/>
              </a:spcBef>
            </a:pPr>
            <a:r>
              <a:rPr lang="en-GB" altLang="it-IT" sz="2800" b="1" dirty="0">
                <a:solidFill>
                  <a:srgbClr val="FF0000"/>
                </a:solidFill>
              </a:rPr>
              <a:t>Guidelines</a:t>
            </a:r>
            <a:r>
              <a:rPr lang="en-GB" altLang="it-IT" sz="2800" dirty="0"/>
              <a:t> explain the importance of the standards and </a:t>
            </a:r>
            <a:r>
              <a:rPr lang="en-GB" altLang="it-IT" sz="2800" b="1" dirty="0"/>
              <a:t>provide information to assist HEIs, agencies and governments in the implementation of the standards in their individual context</a:t>
            </a:r>
            <a:r>
              <a:rPr lang="en-GB" altLang="it-IT" sz="2800" dirty="0"/>
              <a:t>.</a:t>
            </a:r>
            <a:endParaRPr lang="it-IT" altLang="it-IT" sz="2800" dirty="0"/>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32749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908720"/>
            <a:ext cx="7488832" cy="4464496"/>
          </a:xfrm>
        </p:spPr>
        <p:txBody>
          <a:bodyPr/>
          <a:lstStyle/>
          <a:p>
            <a:pPr eaLnBrk="1" hangingPunct="1">
              <a:spcBef>
                <a:spcPts val="0"/>
              </a:spcBef>
            </a:pPr>
            <a:r>
              <a:rPr lang="en-GB" altLang="it-IT" sz="2800" dirty="0"/>
              <a:t>It is important to note that the </a:t>
            </a:r>
            <a:r>
              <a:rPr lang="en-GB" altLang="it-IT" sz="2800" b="1" dirty="0"/>
              <a:t>purpose of standards and guidelines is to provide a source of assistance and guidance to HEIs</a:t>
            </a:r>
            <a:r>
              <a:rPr lang="en-GB" altLang="it-IT" sz="2800" dirty="0"/>
              <a:t> in developing their own quality assurance system, as well as to contribute to a common frame of reference, which can be used by institutions.</a:t>
            </a:r>
          </a:p>
          <a:p>
            <a:pPr eaLnBrk="1" hangingPunct="1">
              <a:spcBef>
                <a:spcPts val="0"/>
              </a:spcBef>
            </a:pPr>
            <a:endParaRPr lang="en-GB" altLang="it-IT" sz="2800" dirty="0"/>
          </a:p>
          <a:p>
            <a:pPr eaLnBrk="1" hangingPunct="1">
              <a:spcBef>
                <a:spcPts val="0"/>
              </a:spcBef>
            </a:pPr>
            <a:r>
              <a:rPr lang="en-GB" altLang="it-IT" sz="2800" b="1" dirty="0">
                <a:solidFill>
                  <a:srgbClr val="FF0000"/>
                </a:solidFill>
              </a:rPr>
              <a:t>It is not the intention that these standards and guidelines should dictate practice or be interpreted as prescriptive or unchangeable</a:t>
            </a:r>
            <a:r>
              <a:rPr lang="en-GB" altLang="it-IT" sz="2800" dirty="0">
                <a:solidFill>
                  <a:srgbClr val="FF0000"/>
                </a:solidFill>
              </a:rPr>
              <a:t>.</a:t>
            </a:r>
            <a:endParaRPr lang="it-IT" altLang="it-IT" sz="2800" dirty="0">
              <a:solidFill>
                <a:srgbClr val="FF0000"/>
              </a:solidFill>
            </a:endParaRPr>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1376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59632" y="620688"/>
            <a:ext cx="7632848" cy="5616624"/>
          </a:xfrm>
        </p:spPr>
        <p:txBody>
          <a:bodyPr/>
          <a:lstStyle/>
          <a:p>
            <a:pPr eaLnBrk="1" hangingPunct="1">
              <a:spcBef>
                <a:spcPts val="0"/>
              </a:spcBef>
              <a:spcAft>
                <a:spcPts val="0"/>
              </a:spcAft>
            </a:pPr>
            <a:r>
              <a:rPr lang="en-GB" altLang="it-IT" sz="2800" b="1" dirty="0">
                <a:solidFill>
                  <a:srgbClr val="FF0000"/>
                </a:solidFill>
              </a:rPr>
              <a:t>The standards are in three parts</a:t>
            </a:r>
            <a:r>
              <a:rPr lang="en-GB" altLang="it-IT" sz="2800" dirty="0"/>
              <a:t> covering:</a:t>
            </a:r>
          </a:p>
          <a:p>
            <a:pPr eaLnBrk="1" hangingPunct="1">
              <a:spcBef>
                <a:spcPts val="0"/>
              </a:spcBef>
              <a:spcAft>
                <a:spcPts val="600"/>
              </a:spcAft>
            </a:pPr>
            <a:endParaRPr lang="en-GB" altLang="it-IT" sz="1600" dirty="0"/>
          </a:p>
          <a:p>
            <a:pPr marL="457200" indent="-457200" eaLnBrk="1" hangingPunct="1">
              <a:spcBef>
                <a:spcPts val="0"/>
              </a:spcBef>
              <a:spcAft>
                <a:spcPts val="600"/>
              </a:spcAft>
              <a:buClr>
                <a:srgbClr val="00B050"/>
              </a:buClr>
              <a:buFont typeface="Wingdings" panose="05000000000000000000" pitchFamily="2" charset="2"/>
              <a:buChar char="Ø"/>
            </a:pPr>
            <a:r>
              <a:rPr lang="en-GB" altLang="it-IT" sz="2800" dirty="0"/>
              <a:t>Part 1 - </a:t>
            </a:r>
            <a:r>
              <a:rPr lang="en-GB" altLang="it-IT" sz="2800" b="1" dirty="0">
                <a:solidFill>
                  <a:srgbClr val="FF0000"/>
                </a:solidFill>
              </a:rPr>
              <a:t>Internal QA in HEIs</a:t>
            </a:r>
            <a:r>
              <a:rPr lang="en-GB" altLang="it-IT" sz="2800" dirty="0"/>
              <a:t>*, </a:t>
            </a:r>
          </a:p>
          <a:p>
            <a:pPr marL="457200" indent="-457200" eaLnBrk="1" hangingPunct="1">
              <a:spcBef>
                <a:spcPts val="0"/>
              </a:spcBef>
              <a:spcAft>
                <a:spcPts val="600"/>
              </a:spcAft>
              <a:buClr>
                <a:srgbClr val="00B050"/>
              </a:buClr>
              <a:buFont typeface="Wingdings" panose="05000000000000000000" pitchFamily="2" charset="2"/>
              <a:buChar char="Ø"/>
            </a:pPr>
            <a:r>
              <a:rPr lang="en-GB" altLang="it-IT" sz="2800" dirty="0"/>
              <a:t>Part 2 - </a:t>
            </a:r>
            <a:r>
              <a:rPr lang="en-GB" altLang="it-IT" sz="2800" b="1" dirty="0"/>
              <a:t>External QA of higher education</a:t>
            </a:r>
            <a:r>
              <a:rPr lang="en-GB" altLang="it-IT" sz="2800" dirty="0"/>
              <a:t>*, </a:t>
            </a:r>
          </a:p>
          <a:p>
            <a:pPr marL="457200" indent="-457200" eaLnBrk="1" hangingPunct="1">
              <a:spcBef>
                <a:spcPts val="0"/>
              </a:spcBef>
              <a:spcAft>
                <a:spcPts val="600"/>
              </a:spcAft>
              <a:buClr>
                <a:srgbClr val="00B050"/>
              </a:buClr>
              <a:buFont typeface="Wingdings" panose="05000000000000000000" pitchFamily="2" charset="2"/>
              <a:buChar char="Ø"/>
            </a:pPr>
            <a:r>
              <a:rPr lang="en-GB" altLang="it-IT" sz="2800" dirty="0"/>
              <a:t>Part 3 - </a:t>
            </a:r>
            <a:r>
              <a:rPr lang="en-GB" altLang="it-IT" sz="2800" b="1" dirty="0"/>
              <a:t>QA agencies</a:t>
            </a:r>
            <a:r>
              <a:rPr lang="en-GB" altLang="it-IT" sz="2800" dirty="0"/>
              <a:t>.</a:t>
            </a:r>
          </a:p>
          <a:p>
            <a:pPr eaLnBrk="1" hangingPunct="1">
              <a:spcBef>
                <a:spcPts val="0"/>
              </a:spcBef>
              <a:spcAft>
                <a:spcPts val="0"/>
              </a:spcAft>
            </a:pPr>
            <a:endParaRPr lang="en-GB" altLang="it-IT" sz="1600" dirty="0"/>
          </a:p>
          <a:p>
            <a:pPr eaLnBrk="1" hangingPunct="1">
              <a:spcBef>
                <a:spcPts val="0"/>
              </a:spcBef>
              <a:spcAft>
                <a:spcPts val="0"/>
              </a:spcAft>
            </a:pPr>
            <a:r>
              <a:rPr lang="en-GB" altLang="it-IT" sz="2800" dirty="0"/>
              <a:t>It should be kept in mind, however, that </a:t>
            </a:r>
            <a:r>
              <a:rPr lang="en-GB" altLang="it-IT" sz="2800" b="1" dirty="0"/>
              <a:t>the three parts are intrinsically interlinked</a:t>
            </a:r>
            <a:r>
              <a:rPr lang="en-GB" altLang="it-IT" sz="2800" dirty="0"/>
              <a:t> and together form the basis for a </a:t>
            </a:r>
            <a:r>
              <a:rPr lang="en-GB" altLang="it-IT" sz="2800" b="1" dirty="0"/>
              <a:t>European QA framework</a:t>
            </a:r>
            <a:r>
              <a:rPr lang="en-GB" altLang="it-IT" sz="2800" dirty="0"/>
              <a:t>. </a:t>
            </a:r>
          </a:p>
          <a:p>
            <a:pPr eaLnBrk="1" hangingPunct="1">
              <a:spcBef>
                <a:spcPts val="0"/>
              </a:spcBef>
              <a:spcAft>
                <a:spcPts val="0"/>
              </a:spcAft>
            </a:pPr>
            <a:endParaRPr lang="it-IT" altLang="it-IT" sz="1600" dirty="0"/>
          </a:p>
          <a:p>
            <a:pPr eaLnBrk="1" hangingPunct="1">
              <a:spcBef>
                <a:spcPts val="0"/>
              </a:spcBef>
              <a:spcAft>
                <a:spcPts val="0"/>
              </a:spcAft>
            </a:pPr>
            <a:r>
              <a:rPr lang="it-IT" altLang="it-IT" sz="1600" dirty="0"/>
              <a:t>___________________</a:t>
            </a:r>
            <a:endParaRPr lang="it-IT" altLang="it-IT" sz="2800" dirty="0"/>
          </a:p>
          <a:p>
            <a:pPr eaLnBrk="1" hangingPunct="1">
              <a:spcBef>
                <a:spcPts val="600"/>
              </a:spcBef>
              <a:spcAft>
                <a:spcPts val="0"/>
              </a:spcAft>
            </a:pPr>
            <a:r>
              <a:rPr lang="it-IT" altLang="it-IT" dirty="0"/>
              <a:t>* </a:t>
            </a:r>
            <a:r>
              <a:rPr lang="it-IT" altLang="it-IT" b="1" dirty="0" err="1"/>
              <a:t>Internal</a:t>
            </a:r>
            <a:r>
              <a:rPr lang="it-IT" altLang="it-IT" b="1" dirty="0"/>
              <a:t>  QA</a:t>
            </a:r>
            <a:r>
              <a:rPr lang="it-IT" altLang="it-IT" dirty="0"/>
              <a:t>: QA on the </a:t>
            </a:r>
            <a:r>
              <a:rPr lang="it-IT" altLang="it-IT" dirty="0" err="1"/>
              <a:t>responsibility</a:t>
            </a:r>
            <a:r>
              <a:rPr lang="it-IT" altLang="it-IT" dirty="0"/>
              <a:t> of the </a:t>
            </a:r>
            <a:r>
              <a:rPr lang="it-IT" altLang="it-IT" dirty="0" err="1"/>
              <a:t>institution</a:t>
            </a:r>
            <a:endParaRPr lang="it-IT" altLang="it-IT" dirty="0"/>
          </a:p>
          <a:p>
            <a:pPr eaLnBrk="1" hangingPunct="1">
              <a:spcBef>
                <a:spcPts val="0"/>
              </a:spcBef>
              <a:spcAft>
                <a:spcPts val="0"/>
              </a:spcAft>
            </a:pPr>
            <a:r>
              <a:rPr lang="it-IT" altLang="it-IT" b="1" dirty="0"/>
              <a:t>* </a:t>
            </a:r>
            <a:r>
              <a:rPr lang="it-IT" altLang="it-IT" b="1" dirty="0" err="1"/>
              <a:t>External</a:t>
            </a:r>
            <a:r>
              <a:rPr lang="it-IT" altLang="it-IT" b="1" dirty="0"/>
              <a:t> QA</a:t>
            </a:r>
            <a:r>
              <a:rPr lang="it-IT" altLang="it-IT" dirty="0"/>
              <a:t>: QA on the </a:t>
            </a:r>
            <a:r>
              <a:rPr lang="it-IT" altLang="it-IT" dirty="0" err="1"/>
              <a:t>responsibility</a:t>
            </a:r>
            <a:r>
              <a:rPr lang="it-IT" altLang="it-IT" dirty="0"/>
              <a:t> of the </a:t>
            </a:r>
            <a:r>
              <a:rPr lang="it-IT" altLang="it-IT" dirty="0" err="1"/>
              <a:t>agencies</a:t>
            </a:r>
            <a:r>
              <a:rPr lang="it-IT" altLang="it-IT" dirty="0"/>
              <a:t> for QA</a:t>
            </a:r>
          </a:p>
          <a:p>
            <a:pPr eaLnBrk="1" hangingPunct="1">
              <a:spcBef>
                <a:spcPts val="0"/>
              </a:spcBef>
              <a:spcAft>
                <a:spcPts val="0"/>
              </a:spcAft>
            </a:pPr>
            <a:endParaRPr lang="it-IT" altLang="it-IT" sz="2800" dirty="0"/>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9088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268760"/>
            <a:ext cx="7488832" cy="3456384"/>
          </a:xfrm>
        </p:spPr>
        <p:txBody>
          <a:bodyPr/>
          <a:lstStyle/>
          <a:p>
            <a:r>
              <a:rPr lang="en-GB" altLang="it-IT" sz="2800" dirty="0"/>
              <a:t>In this presentation we are interested in</a:t>
            </a:r>
          </a:p>
          <a:p>
            <a:endParaRPr lang="en-GB" altLang="it-IT" sz="1400" dirty="0"/>
          </a:p>
          <a:p>
            <a:pPr algn="ctr"/>
            <a:r>
              <a:rPr lang="en-GB" altLang="it-IT" sz="3200" b="1" dirty="0">
                <a:solidFill>
                  <a:srgbClr val="FF0000"/>
                </a:solidFill>
              </a:rPr>
              <a:t>Part 1: Standards (and guidelines) for internal quality assurance within higher education institutions</a:t>
            </a:r>
          </a:p>
          <a:p>
            <a:pPr algn="ctr"/>
            <a:endParaRPr lang="en-GB" altLang="it-IT" sz="1400" b="1" dirty="0">
              <a:solidFill>
                <a:srgbClr val="FF0000"/>
              </a:solidFill>
            </a:endParaRPr>
          </a:p>
          <a:p>
            <a:r>
              <a:rPr lang="en-GB" sz="2800" dirty="0"/>
              <a:t>of the ESG, articulated in </a:t>
            </a:r>
            <a:r>
              <a:rPr lang="en-GB" sz="2800" b="1" dirty="0"/>
              <a:t>10 standards</a:t>
            </a:r>
            <a:r>
              <a:rPr lang="en-GB" sz="2800" dirty="0"/>
              <a:t>. </a:t>
            </a:r>
          </a:p>
        </p:txBody>
      </p:sp>
      <p:sp>
        <p:nvSpPr>
          <p:cNvPr id="5" name="Segnaposto piè di pagina 4"/>
          <p:cNvSpPr>
            <a:spLocks noGrp="1"/>
          </p:cNvSpPr>
          <p:nvPr>
            <p:ph type="ftr" sz="quarter" idx="3"/>
          </p:nvPr>
        </p:nvSpPr>
        <p:spPr>
          <a:xfrm>
            <a:off x="827584" y="6523844"/>
            <a:ext cx="7848872" cy="365125"/>
          </a:xfrm>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4315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43608" y="341231"/>
            <a:ext cx="7917831" cy="5832648"/>
          </a:xfrm>
        </p:spPr>
        <p:txBody>
          <a:bodyPr/>
          <a:lstStyle/>
          <a:p>
            <a:pPr eaLnBrk="1" hangingPunct="1">
              <a:spcBef>
                <a:spcPts val="0"/>
              </a:spcBef>
              <a:spcAft>
                <a:spcPts val="0"/>
              </a:spcAft>
            </a:pPr>
            <a:r>
              <a:rPr lang="en-GB" altLang="en-US" sz="3200" b="1" dirty="0">
                <a:solidFill>
                  <a:srgbClr val="FF0000"/>
                </a:solidFill>
              </a:rPr>
              <a:t>1.1 </a:t>
            </a:r>
            <a:r>
              <a:rPr lang="en-GB" altLang="en-US" sz="3200" b="1" u="sng" dirty="0">
                <a:solidFill>
                  <a:srgbClr val="FF0000"/>
                </a:solidFill>
              </a:rPr>
              <a:t>Policy for quality assurance</a:t>
            </a:r>
          </a:p>
          <a:p>
            <a:pPr eaLnBrk="1" hangingPunct="1">
              <a:spcBef>
                <a:spcPts val="0"/>
              </a:spcBef>
              <a:spcAft>
                <a:spcPts val="0"/>
              </a:spcAft>
            </a:pPr>
            <a:endParaRPr lang="en-GB" altLang="en-US" sz="1200" dirty="0"/>
          </a:p>
          <a:p>
            <a:pPr eaLnBrk="1" hangingPunct="1">
              <a:spcBef>
                <a:spcPts val="0"/>
              </a:spcBef>
              <a:spcAft>
                <a:spcPts val="1200"/>
              </a:spcAft>
            </a:pPr>
            <a:r>
              <a:rPr lang="en-GB" altLang="en-US" sz="2800" b="1" u="sng" dirty="0"/>
              <a:t>Standard</a:t>
            </a:r>
            <a:endParaRPr lang="en-GB" altLang="en-US" sz="2800" b="1" dirty="0"/>
          </a:p>
          <a:p>
            <a:pPr eaLnBrk="1" hangingPunct="1">
              <a:spcBef>
                <a:spcPts val="0"/>
              </a:spcBef>
              <a:spcAft>
                <a:spcPts val="1200"/>
              </a:spcAft>
            </a:pPr>
            <a:r>
              <a:rPr lang="en-GB" altLang="en-US" sz="2800" b="1" dirty="0"/>
              <a:t>Institutions</a:t>
            </a:r>
            <a:r>
              <a:rPr lang="en-GB" altLang="en-US" sz="2800" dirty="0"/>
              <a:t> should have a </a:t>
            </a:r>
            <a:r>
              <a:rPr lang="en-GB" altLang="en-US" sz="2800" b="1" dirty="0"/>
              <a:t>policy for quality assurance </a:t>
            </a:r>
            <a:r>
              <a:rPr lang="en-GB" altLang="en-US" sz="2800" dirty="0"/>
              <a:t>that is made public and forms part of their strategic management. </a:t>
            </a:r>
          </a:p>
          <a:p>
            <a:pPr eaLnBrk="1" hangingPunct="1">
              <a:spcBef>
                <a:spcPts val="0"/>
              </a:spcBef>
              <a:spcAft>
                <a:spcPts val="1200"/>
              </a:spcAft>
            </a:pPr>
            <a:r>
              <a:rPr lang="en-GB" altLang="en-US" sz="2800" dirty="0"/>
              <a:t>Internal stakeholders should </a:t>
            </a:r>
            <a:r>
              <a:rPr lang="en-GB" altLang="en-US" sz="2800" b="1" dirty="0"/>
              <a:t>develop and implement this policy through appropriate structures and processes</a:t>
            </a:r>
            <a:r>
              <a:rPr lang="en-GB" altLang="en-US" sz="2800" dirty="0"/>
              <a:t>, while involving external stakeholders.</a:t>
            </a:r>
          </a:p>
          <a:p>
            <a:pPr eaLnBrk="1" hangingPunct="1">
              <a:spcBef>
                <a:spcPts val="0"/>
              </a:spcBef>
              <a:spcAft>
                <a:spcPts val="600"/>
              </a:spcAft>
            </a:pPr>
            <a:r>
              <a:rPr lang="en-GB" altLang="en-US" sz="2800" b="1" dirty="0"/>
              <a:t>Stakeholders</a:t>
            </a:r>
            <a:r>
              <a:rPr lang="en-GB" altLang="en-US" sz="2800" dirty="0"/>
              <a:t> </a:t>
            </a:r>
            <a:r>
              <a:rPr lang="en-GB" altLang="en-US" sz="2800" b="1" dirty="0"/>
              <a:t>are understood to cover all actors within an institution</a:t>
            </a:r>
            <a:r>
              <a:rPr lang="en-GB" altLang="en-US" sz="2800" dirty="0"/>
              <a:t>, including students and staff, as well as external stakeholders such as employers and external partners of an institution.</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09394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692696"/>
            <a:ext cx="7488832" cy="3672408"/>
          </a:xfrm>
        </p:spPr>
        <p:txBody>
          <a:bodyPr/>
          <a:lstStyle/>
          <a:p>
            <a:pPr eaLnBrk="1" hangingPunct="1"/>
            <a:r>
              <a:rPr lang="it-IT" altLang="it-IT" sz="2800" b="1" u="sng" dirty="0" err="1">
                <a:solidFill>
                  <a:srgbClr val="FF0000"/>
                </a:solidFill>
              </a:rPr>
              <a:t>Processes</a:t>
            </a:r>
            <a:r>
              <a:rPr lang="it-IT" altLang="it-IT" sz="2800" b="1" u="sng" dirty="0">
                <a:solidFill>
                  <a:srgbClr val="FF0000"/>
                </a:solidFill>
              </a:rPr>
              <a:t> </a:t>
            </a:r>
            <a:r>
              <a:rPr lang="it-IT" altLang="it-IT" sz="2800" b="1" u="sng" dirty="0" err="1">
                <a:solidFill>
                  <a:srgbClr val="FF0000"/>
                </a:solidFill>
              </a:rPr>
              <a:t>associated</a:t>
            </a:r>
            <a:r>
              <a:rPr lang="it-IT" altLang="it-IT" sz="2800" b="1" u="sng" dirty="0">
                <a:solidFill>
                  <a:srgbClr val="FF0000"/>
                </a:solidFill>
              </a:rPr>
              <a:t> to Standard 1</a:t>
            </a:r>
            <a:endParaRPr lang="it-IT" altLang="it-IT" sz="2800" u="sng" dirty="0">
              <a:solidFill>
                <a:srgbClr val="FF0000"/>
              </a:solidFill>
            </a:endParaRPr>
          </a:p>
          <a:p>
            <a:pPr eaLnBrk="1" hangingPunct="1"/>
            <a:endParaRPr lang="it-IT" altLang="it-IT" sz="1200" u="sng" dirty="0"/>
          </a:p>
          <a:p>
            <a:pPr marL="449263" indent="-449263">
              <a:spcBef>
                <a:spcPts val="0"/>
              </a:spcBef>
              <a:spcAft>
                <a:spcPts val="1200"/>
              </a:spcAft>
              <a:buClr>
                <a:srgbClr val="00B050"/>
              </a:buClr>
              <a:buFont typeface="Wingdings" panose="05000000000000000000" pitchFamily="2" charset="2"/>
              <a:buChar char="Ø"/>
            </a:pPr>
            <a:r>
              <a:rPr lang="en-GB" sz="2800" dirty="0"/>
              <a:t>Definition of the policy and organization </a:t>
            </a:r>
            <a:r>
              <a:rPr lang="en-GB" sz="2800" i="1" dirty="0"/>
              <a:t>(processes and organizational structure)</a:t>
            </a:r>
            <a:r>
              <a:rPr lang="en-GB" sz="2800" dirty="0"/>
              <a:t> for the QA of SPs </a:t>
            </a:r>
            <a:r>
              <a:rPr lang="en-GB" sz="2800" i="1" dirty="0"/>
              <a:t>(at institutional level)</a:t>
            </a:r>
            <a:endParaRPr lang="it-IT" sz="2800" i="1" dirty="0"/>
          </a:p>
          <a:p>
            <a:pPr marL="449263" indent="-449263">
              <a:buClr>
                <a:srgbClr val="00B050"/>
              </a:buClr>
              <a:buFont typeface="Wingdings" panose="05000000000000000000" pitchFamily="2" charset="2"/>
              <a:buChar char="Ø"/>
            </a:pPr>
            <a:r>
              <a:rPr lang="en-GB" sz="2800" dirty="0"/>
              <a:t>Definition of the management system of SPs </a:t>
            </a:r>
            <a:r>
              <a:rPr lang="en-GB" sz="2800" i="1" dirty="0"/>
              <a:t>(processes and organizational structure for the SPs’ management)</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2336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3" name="CasellaDiTesto 2"/>
          <p:cNvSpPr txBox="1"/>
          <p:nvPr/>
        </p:nvSpPr>
        <p:spPr>
          <a:xfrm>
            <a:off x="1043608" y="1340768"/>
            <a:ext cx="7920880" cy="3724096"/>
          </a:xfrm>
          <a:prstGeom prst="rect">
            <a:avLst/>
          </a:prstGeom>
          <a:noFill/>
        </p:spPr>
        <p:txBody>
          <a:bodyPr wrap="square" rtlCol="0">
            <a:spAutoFit/>
          </a:bodyPr>
          <a:lstStyle/>
          <a:p>
            <a:pPr algn="ctr">
              <a:spcAft>
                <a:spcPts val="1200"/>
              </a:spcAft>
              <a:defRPr/>
            </a:pPr>
            <a:r>
              <a:rPr lang="en-GB" altLang="it-IT" sz="3200" b="1" dirty="0">
                <a:solidFill>
                  <a:srgbClr val="FF0000"/>
                </a:solidFill>
                <a:latin typeface="+mj-lt"/>
              </a:rPr>
              <a:t>European Dimension of Higher Education (HE)</a:t>
            </a:r>
          </a:p>
          <a:p>
            <a:pPr algn="ctr">
              <a:spcAft>
                <a:spcPts val="1200"/>
              </a:spcAft>
              <a:defRPr/>
            </a:pPr>
            <a:r>
              <a:rPr lang="en-GB" altLang="it-IT" sz="2800" b="1" dirty="0">
                <a:solidFill>
                  <a:srgbClr val="000066"/>
                </a:solidFill>
                <a:latin typeface="+mj-lt"/>
              </a:rPr>
              <a:t>↓</a:t>
            </a:r>
          </a:p>
          <a:p>
            <a:pPr marL="342900" indent="-342900" algn="ctr">
              <a:spcAft>
                <a:spcPts val="0"/>
              </a:spcAft>
              <a:buClr>
                <a:srgbClr val="00B050"/>
              </a:buClr>
              <a:buFont typeface="Wingdings" panose="05000000000000000000" pitchFamily="2" charset="2"/>
              <a:buChar char="Ø"/>
              <a:defRPr/>
            </a:pPr>
            <a:r>
              <a:rPr lang="en-GB" altLang="it-IT" sz="2800" dirty="0">
                <a:solidFill>
                  <a:srgbClr val="000066"/>
                </a:solidFill>
                <a:latin typeface="+mj-lt"/>
              </a:rPr>
              <a:t>  Student-centred Study Programmes (SPs)</a:t>
            </a:r>
          </a:p>
          <a:p>
            <a:pPr algn="ctr">
              <a:spcAft>
                <a:spcPts val="1200"/>
              </a:spcAft>
              <a:buClr>
                <a:srgbClr val="00B050"/>
              </a:buClr>
              <a:defRPr/>
            </a:pPr>
            <a:r>
              <a:rPr lang="en-GB" altLang="it-IT" sz="2800" dirty="0">
                <a:solidFill>
                  <a:srgbClr val="000066"/>
                </a:solidFill>
                <a:latin typeface="+mj-lt"/>
              </a:rPr>
              <a:t>recognisable in the European Higher Education Area (EHEA)</a:t>
            </a:r>
          </a:p>
          <a:p>
            <a:pPr marL="342900" indent="-342900" algn="ctr">
              <a:spcAft>
                <a:spcPts val="1200"/>
              </a:spcAft>
              <a:buClr>
                <a:srgbClr val="00B050"/>
              </a:buClr>
              <a:buFont typeface="Wingdings" panose="05000000000000000000" pitchFamily="2" charset="2"/>
              <a:buChar char="Ø"/>
              <a:defRPr/>
            </a:pPr>
            <a:r>
              <a:rPr lang="en-GB" altLang="it-IT" sz="2800" dirty="0">
                <a:solidFill>
                  <a:srgbClr val="000066"/>
                </a:solidFill>
                <a:latin typeface="+mj-lt"/>
              </a:rPr>
              <a:t>  Quality Assurance (QA) of SPs</a:t>
            </a:r>
          </a:p>
          <a:p>
            <a:pPr algn="ctr">
              <a:buClr>
                <a:srgbClr val="00B050"/>
              </a:buClr>
              <a:tabLst>
                <a:tab pos="0" algn="l"/>
              </a:tabLst>
              <a:defRPr/>
            </a:pPr>
            <a:endParaRPr lang="en-GB" altLang="it-IT" sz="2400" dirty="0">
              <a:solidFill>
                <a:srgbClr val="000066"/>
              </a:solidFill>
              <a:latin typeface="+mj-lt"/>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9781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836712"/>
            <a:ext cx="7488832" cy="4536504"/>
          </a:xfrm>
        </p:spPr>
        <p:txBody>
          <a:bodyPr/>
          <a:lstStyle/>
          <a:p>
            <a:pPr marL="457200" indent="-457200" eaLnBrk="1" hangingPunct="1">
              <a:spcBef>
                <a:spcPts val="0"/>
              </a:spcBef>
              <a:spcAft>
                <a:spcPts val="600"/>
              </a:spcAft>
              <a:buClr>
                <a:srgbClr val="00B050"/>
              </a:buClr>
              <a:buFont typeface="Wingdings" panose="05000000000000000000" pitchFamily="2" charset="2"/>
              <a:buChar char="§"/>
            </a:pPr>
            <a:r>
              <a:rPr lang="en-GB" altLang="ja-JP" b="1" i="1" dirty="0">
                <a:ea typeface="ＭＳ Ｐゴシック" panose="020B0600070205080204" pitchFamily="34" charset="-128"/>
              </a:rPr>
              <a:t>A </a:t>
            </a:r>
            <a:r>
              <a:rPr lang="en-GB" altLang="ja-JP" b="1" i="1" dirty="0">
                <a:solidFill>
                  <a:srgbClr val="FF0000"/>
                </a:solidFill>
                <a:ea typeface="ＭＳ Ｐゴシック" panose="020B0600070205080204" pitchFamily="34" charset="-128"/>
              </a:rPr>
              <a:t>policy should support</a:t>
            </a:r>
            <a:r>
              <a:rPr lang="en-GB" altLang="ja-JP" i="1" dirty="0">
                <a:ea typeface="ＭＳ Ｐゴシック" panose="020B0600070205080204" pitchFamily="34" charset="-128"/>
              </a:rPr>
              <a:t>:</a:t>
            </a:r>
          </a:p>
          <a:p>
            <a:pPr marL="722313" indent="-369888" eaLnBrk="1" hangingPunct="1">
              <a:spcBef>
                <a:spcPts val="0"/>
              </a:spcBef>
              <a:spcAft>
                <a:spcPts val="600"/>
              </a:spcAft>
              <a:buClr>
                <a:srgbClr val="00B050"/>
              </a:buClr>
              <a:buFont typeface="Courier New" panose="02070309020205020404" pitchFamily="49" charset="0"/>
              <a:buChar char="o"/>
              <a:tabLst>
                <a:tab pos="722313" algn="l"/>
              </a:tabLst>
            </a:pPr>
            <a:r>
              <a:rPr lang="en-GB" altLang="ja-JP" i="1" dirty="0">
                <a:ea typeface="ＭＳ Ｐゴシック" panose="020B0600070205080204" pitchFamily="34" charset="-128"/>
              </a:rPr>
              <a:t>the </a:t>
            </a:r>
            <a:r>
              <a:rPr lang="en-GB" altLang="ja-JP" b="1" i="1" dirty="0">
                <a:ea typeface="ＭＳ Ｐゴシック" panose="020B0600070205080204" pitchFamily="34" charset="-128"/>
              </a:rPr>
              <a:t>interrelation between education and the (international) professional field and discipline</a:t>
            </a:r>
            <a:r>
              <a:rPr lang="en-GB" altLang="ja-JP" i="1" dirty="0">
                <a:ea typeface="ＭＳ Ｐゴシック" panose="020B0600070205080204" pitchFamily="34" charset="-128"/>
              </a:rPr>
              <a:t>; </a:t>
            </a:r>
          </a:p>
          <a:p>
            <a:pPr marL="722313" indent="-369888" eaLnBrk="1" hangingPunct="1">
              <a:spcBef>
                <a:spcPts val="0"/>
              </a:spcBef>
              <a:spcAft>
                <a:spcPts val="600"/>
              </a:spcAft>
              <a:buClr>
                <a:srgbClr val="00B050"/>
              </a:buClr>
              <a:buFont typeface="Courier New" panose="02070309020205020404" pitchFamily="49" charset="0"/>
              <a:buChar char="o"/>
              <a:tabLst>
                <a:tab pos="722313" algn="l"/>
              </a:tabLst>
            </a:pPr>
            <a:r>
              <a:rPr lang="en-GB" altLang="ja-JP" i="1" dirty="0">
                <a:ea typeface="ＭＳ Ｐゴシック" panose="020B0600070205080204" pitchFamily="34" charset="-128"/>
              </a:rPr>
              <a:t>the </a:t>
            </a:r>
            <a:r>
              <a:rPr lang="en-GB" altLang="ja-JP" b="1" i="1" dirty="0">
                <a:ea typeface="ＭＳ Ｐゴシック" panose="020B0600070205080204" pitchFamily="34" charset="-128"/>
              </a:rPr>
              <a:t>relationship between research and teaching &amp; learning</a:t>
            </a:r>
            <a:r>
              <a:rPr lang="en-GB" altLang="ja-JP" i="1" dirty="0">
                <a:ea typeface="ＭＳ Ｐゴシック" panose="020B0600070205080204" pitchFamily="34" charset="-128"/>
              </a:rPr>
              <a:t>;</a:t>
            </a:r>
          </a:p>
          <a:p>
            <a:pPr marL="722313" lvl="0" indent="-369888" eaLnBrk="1" hangingPunct="1">
              <a:spcBef>
                <a:spcPts val="0"/>
              </a:spcBef>
              <a:spcAft>
                <a:spcPts val="0"/>
              </a:spcAft>
              <a:buClr>
                <a:srgbClr val="00B050"/>
              </a:buClr>
              <a:buFont typeface="Courier New" panose="02070309020205020404" pitchFamily="49" charset="0"/>
              <a:buChar char="o"/>
              <a:tabLst>
                <a:tab pos="722313" algn="l"/>
              </a:tabLst>
            </a:pPr>
            <a:r>
              <a:rPr lang="en-GB" altLang="ja-JP" i="1" kern="1200" dirty="0">
                <a:solidFill>
                  <a:srgbClr val="000066"/>
                </a:solidFill>
                <a:ea typeface="ＭＳ Ｐゴシック" panose="020B0600070205080204" pitchFamily="34" charset="-128"/>
              </a:rPr>
              <a:t>the </a:t>
            </a:r>
            <a:r>
              <a:rPr lang="en-GB" altLang="ja-JP" b="1" i="1" kern="1200" dirty="0">
                <a:solidFill>
                  <a:srgbClr val="000066"/>
                </a:solidFill>
                <a:ea typeface="ＭＳ Ｐゴシック" panose="020B0600070205080204" pitchFamily="34" charset="-128"/>
              </a:rPr>
              <a:t>availability and development of facilities and student support services</a:t>
            </a:r>
            <a:r>
              <a:rPr lang="en-GB" altLang="ja-JP" i="1" kern="1200" dirty="0">
                <a:solidFill>
                  <a:srgbClr val="000066"/>
                </a:solidFill>
                <a:ea typeface="ＭＳ Ｐゴシック" panose="020B0600070205080204" pitchFamily="34" charset="-128"/>
              </a:rPr>
              <a:t>;</a:t>
            </a:r>
          </a:p>
          <a:p>
            <a:pPr marL="457200" indent="-457200" eaLnBrk="1" hangingPunct="1">
              <a:spcBef>
                <a:spcPts val="0"/>
              </a:spcBef>
              <a:spcAft>
                <a:spcPts val="0"/>
              </a:spcAft>
              <a:buClr>
                <a:srgbClr val="00B050"/>
              </a:buClr>
              <a:buFont typeface="Wingdings" panose="05000000000000000000" pitchFamily="2" charset="2"/>
              <a:buChar char="§"/>
            </a:pPr>
            <a:endParaRPr lang="it-IT" altLang="it-IT" sz="2800" dirty="0"/>
          </a:p>
          <a:p>
            <a:pPr algn="ctr">
              <a:spcBef>
                <a:spcPts val="0"/>
              </a:spcBef>
              <a:spcAft>
                <a:spcPts val="0"/>
              </a:spcAft>
            </a:pPr>
            <a:endParaRPr lang="en-GB"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55500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908720"/>
            <a:ext cx="7488832" cy="4176466"/>
          </a:xfrm>
        </p:spPr>
        <p:txBody>
          <a:bodyPr/>
          <a:lstStyle/>
          <a:p>
            <a:pPr marL="898525" lvl="0" indent="-449263" algn="l" defTabSz="914400" eaLnBrk="1" hangingPunct="1">
              <a:spcBef>
                <a:spcPct val="0"/>
              </a:spcBef>
              <a:spcAft>
                <a:spcPts val="600"/>
              </a:spcAft>
              <a:buClr>
                <a:srgbClr val="00B050"/>
              </a:buClr>
              <a:buSzTx/>
              <a:buFont typeface="Courier New" panose="02070309020205020404" pitchFamily="49" charset="0"/>
              <a:buChar char="o"/>
            </a:pPr>
            <a:r>
              <a:rPr lang="en-GB" altLang="ja-JP" i="1" kern="1200" dirty="0">
                <a:solidFill>
                  <a:srgbClr val="000066"/>
                </a:solidFill>
                <a:latin typeface="+mj-lt"/>
                <a:ea typeface="ＭＳ Ｐゴシック" panose="020B0600070205080204" pitchFamily="34" charset="-128"/>
              </a:rPr>
              <a:t>the </a:t>
            </a:r>
            <a:r>
              <a:rPr lang="en-GB" altLang="ja-JP" b="1" i="1" kern="1200" dirty="0">
                <a:solidFill>
                  <a:srgbClr val="000066"/>
                </a:solidFill>
                <a:latin typeface="+mj-lt"/>
                <a:ea typeface="ＭＳ Ｐゴシック" panose="020B0600070205080204" pitchFamily="34" charset="-128"/>
              </a:rPr>
              <a:t>organisation of the QA system of the </a:t>
            </a:r>
            <a:r>
              <a:rPr lang="en-GB" altLang="ja-JP" i="1" kern="1200" dirty="0">
                <a:solidFill>
                  <a:srgbClr val="000066"/>
                </a:solidFill>
                <a:latin typeface="+mj-lt"/>
                <a:ea typeface="ＭＳ Ｐゴシック" panose="020B0600070205080204" pitchFamily="34" charset="-128"/>
              </a:rPr>
              <a:t>SPs;</a:t>
            </a:r>
          </a:p>
          <a:p>
            <a:pPr marL="898525" lvl="0" indent="-449263" algn="l" defTabSz="914400" eaLnBrk="1" hangingPunct="1">
              <a:spcBef>
                <a:spcPct val="0"/>
              </a:spcBef>
              <a:spcAft>
                <a:spcPts val="600"/>
              </a:spcAft>
              <a:buClr>
                <a:srgbClr val="00B050"/>
              </a:buClr>
              <a:buSzTx/>
              <a:buFont typeface="Courier New" panose="02070309020205020404" pitchFamily="49" charset="0"/>
              <a:buChar char="o"/>
            </a:pPr>
            <a:r>
              <a:rPr lang="en-GB" altLang="ja-JP" i="1" kern="1200" dirty="0">
                <a:solidFill>
                  <a:srgbClr val="000066"/>
                </a:solidFill>
                <a:latin typeface="+mj-lt"/>
                <a:ea typeface="ＭＳ Ｐゴシック" panose="020B0600070205080204" pitchFamily="34" charset="-128"/>
              </a:rPr>
              <a:t>the </a:t>
            </a:r>
            <a:r>
              <a:rPr lang="en-GB" altLang="ja-JP" b="1" i="1" kern="1200" dirty="0">
                <a:solidFill>
                  <a:srgbClr val="000066"/>
                </a:solidFill>
                <a:latin typeface="+mj-lt"/>
                <a:ea typeface="ＭＳ Ｐゴシック" panose="020B0600070205080204" pitchFamily="34" charset="-128"/>
              </a:rPr>
              <a:t>development of a quality culture </a:t>
            </a:r>
            <a:r>
              <a:rPr lang="en-GB" altLang="ja-JP" i="1" kern="1200" dirty="0">
                <a:solidFill>
                  <a:srgbClr val="000066"/>
                </a:solidFill>
                <a:latin typeface="+mj-lt"/>
                <a:ea typeface="ＭＳ Ｐゴシック" panose="020B0600070205080204" pitchFamily="34" charset="-128"/>
              </a:rPr>
              <a:t>in which all internal stakeholders (SPs’ leaders, staff, students) assume responsibility for SPs’ quality;</a:t>
            </a:r>
          </a:p>
          <a:p>
            <a:pPr marL="898525" lvl="0" indent="-449263" algn="l" defTabSz="914400" eaLnBrk="1" hangingPunct="1">
              <a:spcBef>
                <a:spcPct val="0"/>
              </a:spcBef>
              <a:spcAft>
                <a:spcPts val="1200"/>
              </a:spcAft>
              <a:buClr>
                <a:srgbClr val="00B050"/>
              </a:buClr>
              <a:buSzTx/>
              <a:buFont typeface="Courier New" panose="02070309020205020404" pitchFamily="49" charset="0"/>
              <a:buChar char="o"/>
            </a:pPr>
            <a:r>
              <a:rPr lang="en-GB" altLang="ja-JP" i="1" kern="1200" dirty="0">
                <a:solidFill>
                  <a:srgbClr val="000066"/>
                </a:solidFill>
                <a:latin typeface="+mj-lt"/>
                <a:ea typeface="ＭＳ Ｐゴシック" panose="020B0600070205080204" pitchFamily="34" charset="-128"/>
              </a:rPr>
              <a:t>the </a:t>
            </a:r>
            <a:r>
              <a:rPr lang="en-GB" altLang="ja-JP" b="1" i="1" kern="1200" dirty="0">
                <a:solidFill>
                  <a:srgbClr val="000066"/>
                </a:solidFill>
                <a:latin typeface="+mj-lt"/>
                <a:ea typeface="ＭＳ Ｐゴシック" panose="020B0600070205080204" pitchFamily="34" charset="-128"/>
              </a:rPr>
              <a:t>involvement of external stakeholders </a:t>
            </a:r>
            <a:r>
              <a:rPr lang="en-GB" altLang="ja-JP" i="1" kern="1200" dirty="0">
                <a:solidFill>
                  <a:srgbClr val="000066"/>
                </a:solidFill>
                <a:latin typeface="+mj-lt"/>
                <a:ea typeface="ＭＳ Ｐゴシック" panose="020B0600070205080204" pitchFamily="34" charset="-128"/>
              </a:rPr>
              <a:t>(alumni, representatives of the professional field) in QA of SPs.</a:t>
            </a:r>
            <a:endParaRPr lang="it-IT" altLang="it-IT" i="1" kern="1200" dirty="0">
              <a:solidFill>
                <a:srgbClr val="000066"/>
              </a:solidFill>
              <a:latin typeface="+mj-lt"/>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7614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692696"/>
            <a:ext cx="7488832" cy="4968552"/>
          </a:xfrm>
        </p:spPr>
        <p:txBody>
          <a:bodyPr/>
          <a:lstStyle/>
          <a:p>
            <a:pPr marL="457200" lvl="0" indent="-457200" algn="l" defTabSz="914400" eaLnBrk="1" hangingPunct="1">
              <a:spcBef>
                <a:spcPct val="0"/>
              </a:spcBef>
              <a:spcAft>
                <a:spcPts val="1200"/>
              </a:spcAft>
              <a:buClr>
                <a:srgbClr val="00B050"/>
              </a:buClr>
              <a:buSzTx/>
              <a:buFont typeface="Wingdings" panose="05000000000000000000" pitchFamily="2" charset="2"/>
              <a:buChar char="§"/>
            </a:pPr>
            <a:r>
              <a:rPr lang="en-GB" altLang="ja-JP" b="1" i="1" kern="1200" dirty="0">
                <a:solidFill>
                  <a:srgbClr val="FF0000"/>
                </a:solidFill>
                <a:ea typeface="ＭＳ Ｐゴシック" panose="020B0600070205080204" pitchFamily="34" charset="-128"/>
              </a:rPr>
              <a:t>The policy should be put into practice through internal QA processes</a:t>
            </a:r>
            <a:r>
              <a:rPr lang="en-GB" altLang="ja-JP" i="1" kern="1200" dirty="0">
                <a:solidFill>
                  <a:srgbClr val="000066"/>
                </a:solidFill>
                <a:ea typeface="ＭＳ Ｐゴシック" panose="020B0600070205080204" pitchFamily="34" charset="-128"/>
              </a:rPr>
              <a:t>, managed by appropriate structures and that allow participation across the institution. </a:t>
            </a:r>
          </a:p>
          <a:p>
            <a:pPr marL="449263" lvl="0" algn="l" defTabSz="914400" eaLnBrk="1" hangingPunct="1">
              <a:spcBef>
                <a:spcPct val="0"/>
              </a:spcBef>
              <a:spcAft>
                <a:spcPts val="1200"/>
              </a:spcAft>
              <a:buClr>
                <a:srgbClr val="00B050"/>
              </a:buClr>
              <a:buSzTx/>
            </a:pPr>
            <a:r>
              <a:rPr lang="en-GB" altLang="ja-JP" i="1" kern="1200" dirty="0">
                <a:solidFill>
                  <a:srgbClr val="000066"/>
                </a:solidFill>
                <a:ea typeface="ＭＳ Ｐゴシック" panose="020B0600070205080204" pitchFamily="34" charset="-128"/>
              </a:rPr>
              <a:t>To this end </a:t>
            </a:r>
            <a:r>
              <a:rPr lang="en-GB" altLang="ja-JP" b="1" i="1" kern="1200" dirty="0">
                <a:solidFill>
                  <a:srgbClr val="000066"/>
                </a:solidFill>
                <a:ea typeface="ＭＳ Ｐゴシック" panose="020B0600070205080204" pitchFamily="34" charset="-128"/>
              </a:rPr>
              <a:t>the institution should adopt an effective organisation and decision-making structure</a:t>
            </a:r>
            <a:r>
              <a:rPr lang="en-GB" altLang="ja-JP" i="1" kern="1200" dirty="0">
                <a:solidFill>
                  <a:srgbClr val="000066"/>
                </a:solidFill>
                <a:ea typeface="ＭＳ Ｐゴシック" panose="020B0600070205080204" pitchFamily="34" charset="-128"/>
              </a:rPr>
              <a:t> with regard to the quality of its SPs which clearly defines responsibilities and  tasks.</a:t>
            </a: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73646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260648"/>
            <a:ext cx="7704856" cy="6259611"/>
          </a:xfrm>
        </p:spPr>
        <p:txBody>
          <a:bodyPr/>
          <a:lstStyle/>
          <a:p>
            <a:pPr eaLnBrk="1" hangingPunct="1">
              <a:spcBef>
                <a:spcPts val="0"/>
              </a:spcBef>
              <a:spcAft>
                <a:spcPts val="0"/>
              </a:spcAft>
            </a:pPr>
            <a:r>
              <a:rPr lang="en-GB" altLang="ja-JP" sz="3200" b="1" dirty="0">
                <a:solidFill>
                  <a:srgbClr val="FF0000"/>
                </a:solidFill>
                <a:ea typeface="ＭＳ Ｐゴシック" panose="020B0600070205080204" pitchFamily="34" charset="-128"/>
              </a:rPr>
              <a:t>1.2 </a:t>
            </a:r>
            <a:r>
              <a:rPr lang="en-GB" altLang="ja-JP" sz="3200" b="1" u="sng" dirty="0">
                <a:solidFill>
                  <a:srgbClr val="FF0000"/>
                </a:solidFill>
                <a:ea typeface="ＭＳ Ｐゴシック" panose="020B0600070205080204" pitchFamily="34" charset="-128"/>
              </a:rPr>
              <a:t>Design and approval of programmes</a:t>
            </a:r>
            <a:r>
              <a:rPr lang="en-GB" altLang="ja-JP" sz="3200" u="sng" dirty="0">
                <a:solidFill>
                  <a:srgbClr val="FF0000"/>
                </a:solidFill>
                <a:ea typeface="ＭＳ Ｐゴシック" panose="020B0600070205080204" pitchFamily="34" charset="-128"/>
              </a:rPr>
              <a:t> </a:t>
            </a:r>
          </a:p>
          <a:p>
            <a:pPr eaLnBrk="1" hangingPunct="1">
              <a:spcBef>
                <a:spcPts val="0"/>
              </a:spcBef>
              <a:spcAft>
                <a:spcPts val="0"/>
              </a:spcAft>
            </a:pPr>
            <a:endParaRPr lang="en-GB" altLang="it-IT" sz="1200" dirty="0"/>
          </a:p>
          <a:p>
            <a:pPr eaLnBrk="1" hangingPunct="1"/>
            <a:r>
              <a:rPr lang="en-GB" altLang="en-US" sz="2800" b="1" u="sng" dirty="0"/>
              <a:t>Standard</a:t>
            </a:r>
            <a:endParaRPr lang="en-GB" altLang="en-US" sz="2800" b="1" dirty="0"/>
          </a:p>
          <a:p>
            <a:pPr eaLnBrk="1" hangingPunct="1"/>
            <a:r>
              <a:rPr lang="en-GB" altLang="en-US" sz="2800" dirty="0"/>
              <a:t>Institutions should have </a:t>
            </a:r>
            <a:r>
              <a:rPr lang="en-GB" altLang="en-US" sz="2800" b="1" dirty="0"/>
              <a:t>processes for the design and approval of their programmes</a:t>
            </a:r>
            <a:r>
              <a:rPr lang="en-GB" altLang="en-US" sz="2800" dirty="0"/>
              <a:t>. </a:t>
            </a:r>
          </a:p>
          <a:p>
            <a:pPr eaLnBrk="1" hangingPunct="1"/>
            <a:r>
              <a:rPr lang="en-GB" altLang="en-US" sz="2800" dirty="0"/>
              <a:t>The programmes should be designed so that they meet the objectives set for them, including the intended learning outcomes. </a:t>
            </a:r>
          </a:p>
          <a:p>
            <a:pPr eaLnBrk="1" hangingPunct="1"/>
            <a:r>
              <a:rPr lang="en-GB" altLang="en-US" sz="2800" dirty="0"/>
              <a:t>The qualification resulting from a programme should be clearly specified and communicated, and refer to the correct level of the national qualifications framework for higher education and, consequently, to the Framework for Qualifications of the EHEA.</a:t>
            </a:r>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11058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980728"/>
            <a:ext cx="7488832" cy="3600400"/>
          </a:xfrm>
        </p:spPr>
        <p:txBody>
          <a:bodyPr/>
          <a:lstStyle/>
          <a:p>
            <a:pPr eaLnBrk="1" hangingPunct="1"/>
            <a:r>
              <a:rPr lang="it-IT" altLang="it-IT" sz="2800" b="1" u="sng" dirty="0" err="1">
                <a:solidFill>
                  <a:srgbClr val="FF0000"/>
                </a:solidFill>
              </a:rPr>
              <a:t>Processes</a:t>
            </a:r>
            <a:r>
              <a:rPr lang="it-IT" altLang="it-IT" sz="2800" b="1" u="sng" dirty="0">
                <a:solidFill>
                  <a:srgbClr val="FF0000"/>
                </a:solidFill>
              </a:rPr>
              <a:t> </a:t>
            </a:r>
            <a:r>
              <a:rPr lang="it-IT" altLang="it-IT" sz="2800" b="1" u="sng" dirty="0" err="1">
                <a:solidFill>
                  <a:srgbClr val="FF0000"/>
                </a:solidFill>
              </a:rPr>
              <a:t>associated</a:t>
            </a:r>
            <a:r>
              <a:rPr lang="it-IT" altLang="it-IT" sz="2800" b="1" u="sng" dirty="0">
                <a:solidFill>
                  <a:srgbClr val="FF0000"/>
                </a:solidFill>
              </a:rPr>
              <a:t> to Standard 2</a:t>
            </a:r>
          </a:p>
          <a:p>
            <a:pPr eaLnBrk="1" hangingPunct="1"/>
            <a:endParaRPr lang="it-IT" altLang="it-IT" sz="1200" dirty="0">
              <a:solidFill>
                <a:srgbClr val="FF0000"/>
              </a:solidFill>
            </a:endParaRPr>
          </a:p>
          <a:p>
            <a:pPr marL="449263" indent="-449263">
              <a:spcBef>
                <a:spcPts val="0"/>
              </a:spcBef>
              <a:spcAft>
                <a:spcPts val="1200"/>
              </a:spcAft>
              <a:buClr>
                <a:srgbClr val="00B050"/>
              </a:buClr>
              <a:buFont typeface="Wingdings" panose="05000000000000000000" pitchFamily="2" charset="2"/>
              <a:buChar char="Ø"/>
            </a:pPr>
            <a:r>
              <a:rPr lang="en-GB" sz="2800" dirty="0"/>
              <a:t>Identification of the educational needs of the labour market and other stakeholders</a:t>
            </a:r>
            <a:endParaRPr lang="it-IT" sz="2800" dirty="0"/>
          </a:p>
          <a:p>
            <a:pPr marL="449263" indent="-449263">
              <a:spcBef>
                <a:spcPts val="0"/>
              </a:spcBef>
              <a:spcAft>
                <a:spcPts val="1200"/>
              </a:spcAft>
              <a:buClr>
                <a:srgbClr val="00B050"/>
              </a:buClr>
              <a:buFont typeface="Wingdings" panose="05000000000000000000" pitchFamily="2" charset="2"/>
              <a:buChar char="Ø"/>
            </a:pPr>
            <a:r>
              <a:rPr lang="en-GB" sz="2800" dirty="0"/>
              <a:t>Definition of the educational objectives </a:t>
            </a:r>
            <a:endParaRPr lang="it-IT" sz="2800" dirty="0"/>
          </a:p>
          <a:p>
            <a:pPr marL="449263" indent="-449263">
              <a:spcBef>
                <a:spcPts val="0"/>
              </a:spcBef>
              <a:spcAft>
                <a:spcPts val="1200"/>
              </a:spcAft>
              <a:buClr>
                <a:srgbClr val="00B050"/>
              </a:buClr>
              <a:buFont typeface="Wingdings" panose="05000000000000000000" pitchFamily="2" charset="2"/>
              <a:buChar char="Ø"/>
            </a:pPr>
            <a:r>
              <a:rPr lang="en-GB" sz="2800" dirty="0"/>
              <a:t>Definition of the learning outcomes</a:t>
            </a:r>
          </a:p>
          <a:p>
            <a:pPr marL="449263" indent="-449263">
              <a:spcBef>
                <a:spcPts val="0"/>
              </a:spcBef>
              <a:spcAft>
                <a:spcPts val="1200"/>
              </a:spcAft>
              <a:buClr>
                <a:srgbClr val="00B050"/>
              </a:buClr>
              <a:buFont typeface="Wingdings" panose="05000000000000000000" pitchFamily="2" charset="2"/>
              <a:buChar char="Ø"/>
            </a:pPr>
            <a:r>
              <a:rPr lang="en-GB" sz="2800" dirty="0"/>
              <a:t>Design and planning of the educational process </a:t>
            </a:r>
            <a:endParaRPr lang="it-IT"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3086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71888" y="620688"/>
            <a:ext cx="7488832" cy="5472608"/>
          </a:xfrm>
        </p:spPr>
        <p:txBody>
          <a:bodyPr/>
          <a:lstStyle/>
          <a:p>
            <a:pPr eaLnBrk="1" hangingPunct="1">
              <a:spcBef>
                <a:spcPts val="0"/>
              </a:spcBef>
            </a:pPr>
            <a:r>
              <a:rPr lang="en-GB" altLang="ja-JP" sz="3200" b="1" dirty="0">
                <a:solidFill>
                  <a:srgbClr val="FF0000"/>
                </a:solidFill>
                <a:ea typeface="ＭＳ Ｐゴシック" panose="020B0600070205080204" pitchFamily="34" charset="-128"/>
              </a:rPr>
              <a:t>1.3 </a:t>
            </a:r>
            <a:r>
              <a:rPr lang="en-GB" altLang="ja-JP" sz="3200" b="1" u="sng" dirty="0">
                <a:solidFill>
                  <a:srgbClr val="FF0000"/>
                </a:solidFill>
                <a:ea typeface="ＭＳ Ｐゴシック" panose="020B0600070205080204" pitchFamily="34" charset="-128"/>
              </a:rPr>
              <a:t>Student-centred learning, teaching and assessment</a:t>
            </a:r>
          </a:p>
          <a:p>
            <a:pPr eaLnBrk="1" hangingPunct="1">
              <a:spcBef>
                <a:spcPts val="0"/>
              </a:spcBef>
            </a:pPr>
            <a:endParaRPr lang="en-GB" altLang="ja-JP" sz="1200" dirty="0">
              <a:ea typeface="ＭＳ Ｐゴシック" panose="020B0600070205080204" pitchFamily="34" charset="-128"/>
            </a:endParaRPr>
          </a:p>
          <a:p>
            <a:pPr eaLnBrk="1" hangingPunct="1">
              <a:spcBef>
                <a:spcPts val="0"/>
              </a:spcBef>
            </a:pPr>
            <a:r>
              <a:rPr lang="en-GB" altLang="en-US" sz="2800" b="1" u="sng" dirty="0"/>
              <a:t>Standard</a:t>
            </a:r>
            <a:endParaRPr lang="en-GB" altLang="en-US" sz="2800" b="1" dirty="0"/>
          </a:p>
          <a:p>
            <a:pPr eaLnBrk="1" hangingPunct="1">
              <a:spcBef>
                <a:spcPts val="0"/>
              </a:spcBef>
            </a:pPr>
            <a:r>
              <a:rPr lang="en-GB" altLang="ja-JP" sz="2800" dirty="0">
                <a:ea typeface="ＭＳ Ｐゴシック" panose="020B0600070205080204" pitchFamily="34" charset="-128"/>
              </a:rPr>
              <a:t>Institutions should ensure that the programmes are delivered in a way that </a:t>
            </a:r>
            <a:r>
              <a:rPr lang="en-GB" altLang="ja-JP" sz="2800" b="1" dirty="0">
                <a:ea typeface="ＭＳ Ｐゴシック" panose="020B0600070205080204" pitchFamily="34" charset="-128"/>
              </a:rPr>
              <a:t>encourages students to take an active role in creating the learning process</a:t>
            </a:r>
            <a:r>
              <a:rPr lang="en-GB" altLang="ja-JP" sz="2800" dirty="0">
                <a:ea typeface="ＭＳ Ｐゴシック" panose="020B0600070205080204" pitchFamily="34" charset="-128"/>
              </a:rPr>
              <a:t>, and that the assessment of students reflects this approach.</a:t>
            </a:r>
          </a:p>
          <a:p>
            <a:pPr eaLnBrk="1" hangingPunct="1">
              <a:spcBef>
                <a:spcPts val="0"/>
              </a:spcBef>
            </a:pPr>
            <a:endParaRPr lang="en-GB" altLang="ja-JP" sz="2800" dirty="0">
              <a:ea typeface="ＭＳ Ｐゴシック" panose="020B0600070205080204" pitchFamily="34" charset="-128"/>
            </a:endParaRPr>
          </a:p>
          <a:p>
            <a:pPr algn="ctr"/>
            <a:endParaRPr lang="en-GB" dirty="0"/>
          </a:p>
        </p:txBody>
      </p:sp>
      <p:sp>
        <p:nvSpPr>
          <p:cNvPr id="5" name="Segnaposto piè di pagina 4"/>
          <p:cNvSpPr>
            <a:spLocks noGrp="1"/>
          </p:cNvSpPr>
          <p:nvPr>
            <p:ph type="ftr" sz="quarter" idx="3"/>
          </p:nvPr>
        </p:nvSpPr>
        <p:spPr>
          <a:xfrm>
            <a:off x="841564" y="6507403"/>
            <a:ext cx="7848872" cy="365125"/>
          </a:xfrm>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5134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11869" y="980728"/>
            <a:ext cx="7488832" cy="4104456"/>
          </a:xfrm>
        </p:spPr>
        <p:txBody>
          <a:bodyPr/>
          <a:lstStyle/>
          <a:p>
            <a:pPr>
              <a:spcBef>
                <a:spcPts val="0"/>
              </a:spcBef>
              <a:spcAft>
                <a:spcPts val="1200"/>
              </a:spcAft>
              <a:buClr>
                <a:srgbClr val="00B050"/>
              </a:buClr>
            </a:pPr>
            <a:r>
              <a:rPr lang="en-GB" b="1" u="sng" dirty="0">
                <a:latin typeface="Arial Narrow" panose="020B0606020202030204" pitchFamily="34" charset="0"/>
              </a:rPr>
              <a:t>Note</a:t>
            </a:r>
            <a:r>
              <a:rPr lang="en-GB" dirty="0">
                <a:latin typeface="Arial Narrow" panose="020B0606020202030204" pitchFamily="34" charset="0"/>
              </a:rPr>
              <a:t> </a:t>
            </a:r>
          </a:p>
          <a:p>
            <a:pPr>
              <a:spcBef>
                <a:spcPts val="0"/>
              </a:spcBef>
              <a:spcAft>
                <a:spcPts val="0"/>
              </a:spcAft>
              <a:buClr>
                <a:srgbClr val="00B050"/>
              </a:buClr>
            </a:pPr>
            <a:r>
              <a:rPr lang="en-GB" dirty="0">
                <a:latin typeface="Arial Narrow" panose="020B0606020202030204" pitchFamily="34" charset="0"/>
              </a:rPr>
              <a:t>Definition of </a:t>
            </a:r>
          </a:p>
          <a:p>
            <a:pPr algn="ctr">
              <a:spcBef>
                <a:spcPts val="0"/>
              </a:spcBef>
              <a:spcAft>
                <a:spcPts val="0"/>
              </a:spcAft>
              <a:buClr>
                <a:srgbClr val="00B050"/>
              </a:buClr>
            </a:pPr>
            <a:r>
              <a:rPr lang="en-GB" b="1" dirty="0">
                <a:solidFill>
                  <a:srgbClr val="FF0000"/>
                </a:solidFill>
                <a:latin typeface="Arial Narrow" panose="020B0606020202030204" pitchFamily="34" charset="0"/>
              </a:rPr>
              <a:t>student-centred learning </a:t>
            </a:r>
          </a:p>
          <a:p>
            <a:pPr>
              <a:spcBef>
                <a:spcPts val="0"/>
              </a:spcBef>
              <a:spcAft>
                <a:spcPts val="1200"/>
              </a:spcAft>
              <a:buClr>
                <a:srgbClr val="00B050"/>
              </a:buClr>
            </a:pPr>
            <a:r>
              <a:rPr lang="en-GB" dirty="0">
                <a:latin typeface="Arial Narrow" panose="020B0606020202030204" pitchFamily="34" charset="0"/>
              </a:rPr>
              <a:t>according to the European Student Union (ESU 2010): </a:t>
            </a:r>
          </a:p>
          <a:p>
            <a:pPr>
              <a:spcBef>
                <a:spcPts val="0"/>
              </a:spcBef>
              <a:spcAft>
                <a:spcPts val="1200"/>
              </a:spcAft>
              <a:buClr>
                <a:srgbClr val="00B050"/>
              </a:buClr>
            </a:pPr>
            <a:r>
              <a:rPr lang="en-GB" dirty="0">
                <a:latin typeface="Arial Narrow" panose="020B0606020202030204" pitchFamily="34" charset="0"/>
              </a:rPr>
              <a:t>“</a:t>
            </a:r>
            <a:r>
              <a:rPr lang="en-GB" b="1" dirty="0">
                <a:latin typeface="Arial Narrow" panose="020B0606020202030204" pitchFamily="34" charset="0"/>
              </a:rPr>
              <a:t>A learning approach characterised by innovative methods of teaching which aim to promote learning in communication with teachers and students and which takes students seriously as active participants in their own learning, fostering transferable skills such as problem-solving, critical and reflective thinking</a:t>
            </a:r>
            <a:r>
              <a:rPr lang="en-GB" dirty="0">
                <a:latin typeface="Arial Narrow" panose="020B0606020202030204" pitchFamily="34" charset="0"/>
              </a:rPr>
              <a:t>”.</a:t>
            </a:r>
            <a:endParaRPr lang="it-IT" dirty="0">
              <a:latin typeface="Arial Narrow" panose="020B0606020202030204" pitchFamily="34" charset="0"/>
            </a:endParaRPr>
          </a:p>
          <a:p>
            <a:pPr marL="449263" indent="-449263">
              <a:spcBef>
                <a:spcPts val="0"/>
              </a:spcBef>
              <a:spcAft>
                <a:spcPts val="1200"/>
              </a:spcAft>
              <a:buClr>
                <a:srgbClr val="00B050"/>
              </a:buClr>
              <a:buFont typeface="Wingdings" panose="05000000000000000000" pitchFamily="2" charset="2"/>
              <a:buChar char="Ø"/>
            </a:pPr>
            <a:endParaRPr lang="en-GB" dirty="0">
              <a:solidFill>
                <a:srgbClr val="FF0000"/>
              </a:solidFill>
              <a:latin typeface="Arial Narrow" panose="020B0606020202030204" pitchFamily="34" charset="0"/>
            </a:endParaRPr>
          </a:p>
          <a:p>
            <a:pPr algn="ctr"/>
            <a:endParaRPr lang="en-GB"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726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692696"/>
            <a:ext cx="7488832" cy="1440160"/>
          </a:xfrm>
        </p:spPr>
        <p:txBody>
          <a:bodyPr/>
          <a:lstStyle/>
          <a:p>
            <a:pPr eaLnBrk="1" hangingPunct="1"/>
            <a:r>
              <a:rPr lang="it-IT" altLang="it-IT" sz="2800" b="1" u="sng" dirty="0" err="1">
                <a:solidFill>
                  <a:srgbClr val="FF0000"/>
                </a:solidFill>
              </a:rPr>
              <a:t>Processes</a:t>
            </a:r>
            <a:r>
              <a:rPr lang="it-IT" altLang="it-IT" sz="2800" b="1" u="sng" dirty="0">
                <a:solidFill>
                  <a:srgbClr val="FF0000"/>
                </a:solidFill>
              </a:rPr>
              <a:t> </a:t>
            </a:r>
            <a:r>
              <a:rPr lang="it-IT" altLang="it-IT" sz="2800" b="1" u="sng" dirty="0" err="1">
                <a:solidFill>
                  <a:srgbClr val="FF0000"/>
                </a:solidFill>
              </a:rPr>
              <a:t>associated</a:t>
            </a:r>
            <a:r>
              <a:rPr lang="it-IT" altLang="it-IT" sz="2800" b="1" u="sng" dirty="0">
                <a:solidFill>
                  <a:srgbClr val="FF0000"/>
                </a:solidFill>
              </a:rPr>
              <a:t> to Standard 3</a:t>
            </a:r>
          </a:p>
          <a:p>
            <a:pPr eaLnBrk="1" hangingPunct="1"/>
            <a:endParaRPr lang="it-IT" altLang="it-IT" sz="1200" b="1" u="sng" dirty="0">
              <a:solidFill>
                <a:srgbClr val="FF0000"/>
              </a:solidFill>
            </a:endParaRPr>
          </a:p>
          <a:p>
            <a:pPr marL="449263" indent="-449263">
              <a:spcBef>
                <a:spcPts val="0"/>
              </a:spcBef>
              <a:spcAft>
                <a:spcPts val="1200"/>
              </a:spcAft>
              <a:buClr>
                <a:srgbClr val="00B050"/>
              </a:buClr>
              <a:buFont typeface="Wingdings" panose="05000000000000000000" pitchFamily="2" charset="2"/>
              <a:buChar char="Ø"/>
            </a:pPr>
            <a:r>
              <a:rPr lang="en-GB" sz="2800" dirty="0"/>
              <a:t>Design and planning of the educational process </a:t>
            </a:r>
            <a:endParaRPr lang="it-IT"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27779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71888" y="620688"/>
            <a:ext cx="7488832" cy="5472608"/>
          </a:xfrm>
        </p:spPr>
        <p:txBody>
          <a:bodyPr/>
          <a:lstStyle/>
          <a:p>
            <a:pPr eaLnBrk="1" hangingPunct="1">
              <a:spcBef>
                <a:spcPts val="0"/>
              </a:spcBef>
            </a:pPr>
            <a:r>
              <a:rPr lang="en-GB" altLang="ja-JP" sz="3200" b="1" dirty="0">
                <a:solidFill>
                  <a:srgbClr val="FF0000"/>
                </a:solidFill>
                <a:ea typeface="ＭＳ Ｐゴシック" panose="020B0600070205080204" pitchFamily="34" charset="-128"/>
              </a:rPr>
              <a:t>1.4 </a:t>
            </a:r>
            <a:r>
              <a:rPr lang="en-GB" altLang="ja-JP" sz="3200" b="1" u="sng" dirty="0">
                <a:solidFill>
                  <a:srgbClr val="FF0000"/>
                </a:solidFill>
                <a:ea typeface="ＭＳ Ｐゴシック" panose="020B0600070205080204" pitchFamily="34" charset="-128"/>
              </a:rPr>
              <a:t>Student admission, progression, recognition and certification</a:t>
            </a:r>
          </a:p>
          <a:p>
            <a:pPr eaLnBrk="1" hangingPunct="1">
              <a:spcBef>
                <a:spcPts val="0"/>
              </a:spcBef>
            </a:pPr>
            <a:endParaRPr lang="en-GB" altLang="ja-JP" sz="1200" dirty="0">
              <a:ea typeface="ＭＳ Ｐゴシック" panose="020B0600070205080204" pitchFamily="34" charset="-128"/>
            </a:endParaRPr>
          </a:p>
          <a:p>
            <a:pPr eaLnBrk="1" hangingPunct="1">
              <a:spcBef>
                <a:spcPts val="0"/>
              </a:spcBef>
            </a:pPr>
            <a:r>
              <a:rPr lang="en-GB" altLang="en-US" sz="2800" b="1" u="sng" dirty="0"/>
              <a:t>Standard</a:t>
            </a:r>
            <a:endParaRPr lang="en-GB" altLang="en-US" sz="2800" b="1" dirty="0"/>
          </a:p>
          <a:p>
            <a:pPr eaLnBrk="1" hangingPunct="1">
              <a:spcBef>
                <a:spcPts val="0"/>
              </a:spcBef>
            </a:pPr>
            <a:r>
              <a:rPr lang="en-GB" altLang="ja-JP" sz="2800" dirty="0">
                <a:ea typeface="ＭＳ Ｐゴシック" panose="020B0600070205080204" pitchFamily="34" charset="-128"/>
              </a:rPr>
              <a:t>Institutions should consistently apply pre-defined and published </a:t>
            </a:r>
            <a:r>
              <a:rPr lang="en-GB" altLang="ja-JP" sz="2800" b="1" dirty="0">
                <a:ea typeface="ＭＳ Ｐゴシック" panose="020B0600070205080204" pitchFamily="34" charset="-128"/>
              </a:rPr>
              <a:t>regulations covering all phases of the student “life cycle”</a:t>
            </a:r>
            <a:r>
              <a:rPr lang="en-GB" altLang="ja-JP" sz="2800" dirty="0">
                <a:ea typeface="ＭＳ Ｐゴシック" panose="020B0600070205080204" pitchFamily="34" charset="-128"/>
              </a:rPr>
              <a:t>, e.g. student admission, progression, recognition and certification.</a:t>
            </a:r>
            <a:endParaRPr lang="it-IT" altLang="en-US" sz="2800" dirty="0"/>
          </a:p>
          <a:p>
            <a:pPr algn="ctr"/>
            <a:endParaRPr lang="en-GB" dirty="0"/>
          </a:p>
        </p:txBody>
      </p:sp>
      <p:sp>
        <p:nvSpPr>
          <p:cNvPr id="5" name="Segnaposto piè di pagina 4"/>
          <p:cNvSpPr>
            <a:spLocks noGrp="1"/>
          </p:cNvSpPr>
          <p:nvPr>
            <p:ph type="ftr" sz="quarter" idx="3"/>
          </p:nvPr>
        </p:nvSpPr>
        <p:spPr>
          <a:xfrm>
            <a:off x="841564" y="6507403"/>
            <a:ext cx="7848872" cy="365125"/>
          </a:xfrm>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53223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692696"/>
            <a:ext cx="7488832" cy="2016224"/>
          </a:xfrm>
        </p:spPr>
        <p:txBody>
          <a:bodyPr/>
          <a:lstStyle/>
          <a:p>
            <a:pPr eaLnBrk="1" hangingPunct="1"/>
            <a:r>
              <a:rPr lang="it-IT" altLang="it-IT" sz="2800" b="1" u="sng" dirty="0" err="1">
                <a:solidFill>
                  <a:srgbClr val="FF0000"/>
                </a:solidFill>
              </a:rPr>
              <a:t>Processes</a:t>
            </a:r>
            <a:r>
              <a:rPr lang="it-IT" altLang="it-IT" sz="2800" b="1" u="sng" dirty="0">
                <a:solidFill>
                  <a:srgbClr val="FF0000"/>
                </a:solidFill>
              </a:rPr>
              <a:t> </a:t>
            </a:r>
            <a:r>
              <a:rPr lang="it-IT" altLang="it-IT" sz="2800" b="1" u="sng" dirty="0" err="1">
                <a:solidFill>
                  <a:srgbClr val="FF0000"/>
                </a:solidFill>
              </a:rPr>
              <a:t>associated</a:t>
            </a:r>
            <a:r>
              <a:rPr lang="it-IT" altLang="it-IT" sz="2800" b="1" u="sng" dirty="0">
                <a:solidFill>
                  <a:srgbClr val="FF0000"/>
                </a:solidFill>
              </a:rPr>
              <a:t> to Standard 4</a:t>
            </a:r>
          </a:p>
          <a:p>
            <a:pPr eaLnBrk="1" hangingPunct="1"/>
            <a:endParaRPr lang="it-IT" altLang="it-IT" sz="1200" b="1" dirty="0">
              <a:solidFill>
                <a:srgbClr val="FF0000"/>
              </a:solidFill>
            </a:endParaRPr>
          </a:p>
          <a:p>
            <a:pPr marL="449263" indent="-449263" eaLnBrk="1" hangingPunct="1">
              <a:buClr>
                <a:srgbClr val="00B050"/>
              </a:buClr>
              <a:buFont typeface="Wingdings" panose="05000000000000000000" pitchFamily="2" charset="2"/>
              <a:buChar char="Ø"/>
            </a:pPr>
            <a:r>
              <a:rPr lang="en-GB" sz="2800" dirty="0"/>
              <a:t>Definition of the admission, recognition, progression and attestation regulations.</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2553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3" name="CasellaDiTesto 2"/>
          <p:cNvSpPr txBox="1"/>
          <p:nvPr/>
        </p:nvSpPr>
        <p:spPr>
          <a:xfrm>
            <a:off x="1115616" y="1124744"/>
            <a:ext cx="7776864" cy="2739211"/>
          </a:xfrm>
          <a:prstGeom prst="rect">
            <a:avLst/>
          </a:prstGeom>
          <a:noFill/>
        </p:spPr>
        <p:txBody>
          <a:bodyPr wrap="square" rtlCol="0">
            <a:spAutoFit/>
          </a:bodyPr>
          <a:lstStyle/>
          <a:p>
            <a:pPr>
              <a:defRPr/>
            </a:pPr>
            <a:r>
              <a:rPr lang="it-IT" altLang="it-IT" sz="3200" b="1" u="sng" dirty="0" err="1">
                <a:solidFill>
                  <a:srgbClr val="FF0000"/>
                </a:solidFill>
                <a:latin typeface="+mj-lt"/>
              </a:rPr>
              <a:t>Aim</a:t>
            </a:r>
            <a:r>
              <a:rPr lang="it-IT" altLang="it-IT" sz="3200" b="1" u="sng" dirty="0">
                <a:solidFill>
                  <a:srgbClr val="FF0000"/>
                </a:solidFill>
                <a:latin typeface="+mj-lt"/>
              </a:rPr>
              <a:t> of the </a:t>
            </a:r>
            <a:r>
              <a:rPr lang="it-IT" altLang="it-IT" sz="3200" b="1" u="sng" dirty="0" err="1">
                <a:solidFill>
                  <a:srgbClr val="FF0000"/>
                </a:solidFill>
                <a:latin typeface="+mj-lt"/>
              </a:rPr>
              <a:t>presentation</a:t>
            </a:r>
            <a:endParaRPr lang="en-GB" altLang="it-IT" sz="2400" dirty="0">
              <a:solidFill>
                <a:srgbClr val="000066"/>
              </a:solidFill>
              <a:latin typeface="+mj-lt"/>
            </a:endParaRPr>
          </a:p>
          <a:p>
            <a:pPr>
              <a:defRPr/>
            </a:pPr>
            <a:endParaRPr lang="en-GB" altLang="it-IT" sz="2800" b="1" u="sng" dirty="0">
              <a:solidFill>
                <a:srgbClr val="002060"/>
              </a:solidFill>
              <a:latin typeface="+mj-lt"/>
            </a:endParaRPr>
          </a:p>
          <a:p>
            <a:pPr marL="457200" indent="-457200">
              <a:buClr>
                <a:srgbClr val="00B050"/>
              </a:buClr>
              <a:buFont typeface="Wingdings" panose="05000000000000000000" pitchFamily="2" charset="2"/>
              <a:buChar char="Ø"/>
            </a:pPr>
            <a:r>
              <a:rPr lang="en-GB" altLang="it-IT" sz="2800" b="1" dirty="0">
                <a:solidFill>
                  <a:srgbClr val="000066"/>
                </a:solidFill>
                <a:latin typeface="+mj-lt"/>
              </a:rPr>
              <a:t>To present the European standards and guidelines for QA in the EHEA (ESG),</a:t>
            </a:r>
            <a:r>
              <a:rPr lang="en-GB" altLang="it-IT" sz="2800" dirty="0">
                <a:solidFill>
                  <a:srgbClr val="000066"/>
                </a:solidFill>
                <a:latin typeface="+mj-lt"/>
              </a:rPr>
              <a:t> and</a:t>
            </a:r>
            <a:r>
              <a:rPr lang="en-GB" altLang="it-IT" sz="2800" b="1" dirty="0">
                <a:solidFill>
                  <a:srgbClr val="000066"/>
                </a:solidFill>
                <a:latin typeface="+mj-lt"/>
              </a:rPr>
              <a:t> the main processes to be managed by a SP in order to define a QA system consistent with the ESG</a:t>
            </a:r>
            <a:r>
              <a:rPr lang="en-GB" altLang="it-IT" sz="2800" dirty="0">
                <a:solidFill>
                  <a:srgbClr val="000066"/>
                </a:solidFill>
                <a:latin typeface="+mj-lt"/>
              </a:rPr>
              <a:t>.</a:t>
            </a:r>
            <a:endParaRPr lang="en-GB" sz="2800" dirty="0">
              <a:solidFill>
                <a:srgbClr val="002060"/>
              </a:solidFill>
              <a:latin typeface="+mj-lt"/>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88854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71582" y="1340768"/>
            <a:ext cx="7488832" cy="3600400"/>
          </a:xfrm>
        </p:spPr>
        <p:txBody>
          <a:bodyPr/>
          <a:lstStyle/>
          <a:p>
            <a:pPr marL="457200" lvl="0" indent="-457200" defTabSz="914400" eaLnBrk="1" hangingPunct="1">
              <a:spcBef>
                <a:spcPct val="0"/>
              </a:spcBef>
              <a:buClr>
                <a:srgbClr val="00B050"/>
              </a:buClr>
              <a:buSzTx/>
              <a:buFont typeface="Wingdings" panose="05000000000000000000" pitchFamily="2" charset="2"/>
              <a:buChar char="§"/>
            </a:pPr>
            <a:r>
              <a:rPr lang="it-IT" altLang="it-IT" i="1" kern="1200" dirty="0" err="1">
                <a:solidFill>
                  <a:srgbClr val="000066"/>
                </a:solidFill>
              </a:rPr>
              <a:t>It</a:t>
            </a:r>
            <a:r>
              <a:rPr lang="it-IT" altLang="it-IT" i="1" kern="1200" dirty="0">
                <a:solidFill>
                  <a:srgbClr val="000066"/>
                </a:solidFill>
              </a:rPr>
              <a:t> </a:t>
            </a:r>
            <a:r>
              <a:rPr lang="it-IT" altLang="it-IT" i="1" kern="1200" dirty="0" err="1">
                <a:solidFill>
                  <a:srgbClr val="000066"/>
                </a:solidFill>
              </a:rPr>
              <a:t>is</a:t>
            </a:r>
            <a:r>
              <a:rPr lang="it-IT" altLang="it-IT" i="1" kern="1200" dirty="0">
                <a:solidFill>
                  <a:srgbClr val="000066"/>
                </a:solidFill>
              </a:rPr>
              <a:t> </a:t>
            </a:r>
            <a:r>
              <a:rPr lang="it-IT" altLang="it-IT" i="1" kern="1200" dirty="0" err="1">
                <a:solidFill>
                  <a:srgbClr val="000066"/>
                </a:solidFill>
              </a:rPr>
              <a:t>important</a:t>
            </a:r>
            <a:r>
              <a:rPr lang="it-IT" altLang="it-IT" i="1" kern="1200" dirty="0">
                <a:solidFill>
                  <a:srgbClr val="000066"/>
                </a:solidFill>
              </a:rPr>
              <a:t> </a:t>
            </a:r>
            <a:r>
              <a:rPr lang="it-IT" altLang="it-IT" i="1" kern="1200" dirty="0" err="1">
                <a:solidFill>
                  <a:srgbClr val="000066"/>
                </a:solidFill>
              </a:rPr>
              <a:t>that</a:t>
            </a:r>
            <a:r>
              <a:rPr lang="it-IT" altLang="it-IT" i="1" kern="1200" dirty="0">
                <a:solidFill>
                  <a:srgbClr val="000066"/>
                </a:solidFill>
              </a:rPr>
              <a:t> </a:t>
            </a:r>
            <a:r>
              <a:rPr lang="it-IT" altLang="it-IT" b="1" i="1" kern="1200" dirty="0" err="1">
                <a:solidFill>
                  <a:srgbClr val="000066"/>
                </a:solidFill>
              </a:rPr>
              <a:t>admission</a:t>
            </a:r>
            <a:r>
              <a:rPr lang="it-IT" altLang="it-IT" i="1" kern="1200" dirty="0">
                <a:solidFill>
                  <a:srgbClr val="000066"/>
                </a:solidFill>
              </a:rPr>
              <a:t> </a:t>
            </a:r>
            <a:r>
              <a:rPr lang="it-IT" altLang="it-IT" i="1" kern="1200" dirty="0" err="1">
                <a:solidFill>
                  <a:srgbClr val="000066"/>
                </a:solidFill>
              </a:rPr>
              <a:t>processes</a:t>
            </a:r>
            <a:r>
              <a:rPr lang="it-IT" altLang="it-IT" i="1" kern="1200" dirty="0">
                <a:solidFill>
                  <a:srgbClr val="000066"/>
                </a:solidFill>
              </a:rPr>
              <a:t> and </a:t>
            </a:r>
            <a:r>
              <a:rPr lang="it-IT" altLang="it-IT" i="1" kern="1200" dirty="0" err="1">
                <a:solidFill>
                  <a:srgbClr val="000066"/>
                </a:solidFill>
              </a:rPr>
              <a:t>criteria</a:t>
            </a:r>
            <a:r>
              <a:rPr lang="it-IT" altLang="it-IT" i="1" kern="1200" dirty="0">
                <a:solidFill>
                  <a:srgbClr val="000066"/>
                </a:solidFill>
              </a:rPr>
              <a:t> are </a:t>
            </a:r>
            <a:r>
              <a:rPr lang="it-IT" altLang="it-IT" i="1" kern="1200" dirty="0" err="1">
                <a:solidFill>
                  <a:srgbClr val="000066"/>
                </a:solidFill>
              </a:rPr>
              <a:t>implemented</a:t>
            </a:r>
            <a:r>
              <a:rPr lang="it-IT" altLang="it-IT" i="1" kern="1200" dirty="0">
                <a:solidFill>
                  <a:srgbClr val="000066"/>
                </a:solidFill>
              </a:rPr>
              <a:t> </a:t>
            </a:r>
            <a:r>
              <a:rPr lang="it-IT" altLang="it-IT" i="1" kern="1200" dirty="0" err="1">
                <a:solidFill>
                  <a:srgbClr val="000066"/>
                </a:solidFill>
              </a:rPr>
              <a:t>consistently</a:t>
            </a:r>
            <a:r>
              <a:rPr lang="it-IT" altLang="it-IT" i="1" kern="1200" dirty="0">
                <a:solidFill>
                  <a:srgbClr val="000066"/>
                </a:solidFill>
              </a:rPr>
              <a:t> and in a </a:t>
            </a:r>
            <a:r>
              <a:rPr lang="it-IT" altLang="it-IT" i="1" kern="1200" dirty="0" err="1">
                <a:solidFill>
                  <a:srgbClr val="000066"/>
                </a:solidFill>
              </a:rPr>
              <a:t>transparent</a:t>
            </a:r>
            <a:r>
              <a:rPr lang="it-IT" altLang="it-IT" i="1" kern="1200" dirty="0">
                <a:solidFill>
                  <a:srgbClr val="000066"/>
                </a:solidFill>
              </a:rPr>
              <a:t> </a:t>
            </a:r>
            <a:r>
              <a:rPr lang="it-IT" altLang="it-IT" i="1" kern="1200" dirty="0" err="1">
                <a:solidFill>
                  <a:srgbClr val="000066"/>
                </a:solidFill>
              </a:rPr>
              <a:t>manner</a:t>
            </a:r>
            <a:r>
              <a:rPr lang="it-IT" altLang="it-IT" i="1" kern="1200" dirty="0">
                <a:solidFill>
                  <a:srgbClr val="000066"/>
                </a:solidFill>
              </a:rPr>
              <a:t>. </a:t>
            </a:r>
          </a:p>
          <a:p>
            <a:pPr marL="457200" lvl="0" indent="-457200" defTabSz="914400" eaLnBrk="1" hangingPunct="1">
              <a:spcBef>
                <a:spcPct val="0"/>
              </a:spcBef>
              <a:buClr>
                <a:srgbClr val="00B050"/>
              </a:buClr>
              <a:buSzTx/>
              <a:buFont typeface="Wingdings" panose="05000000000000000000" pitchFamily="2" charset="2"/>
              <a:buChar char="§"/>
            </a:pPr>
            <a:endParaRPr lang="it-IT" altLang="it-IT" i="1" kern="1200" dirty="0">
              <a:solidFill>
                <a:srgbClr val="000066"/>
              </a:solidFill>
            </a:endParaRPr>
          </a:p>
          <a:p>
            <a:pPr marL="457200" indent="-457200" defTabSz="914400" eaLnBrk="1" hangingPunct="1">
              <a:spcBef>
                <a:spcPct val="0"/>
              </a:spcBef>
              <a:buClr>
                <a:srgbClr val="00B050"/>
              </a:buClr>
              <a:buSzTx/>
              <a:buFont typeface="Wingdings" panose="05000000000000000000" pitchFamily="2" charset="2"/>
              <a:buChar char="§"/>
            </a:pPr>
            <a:r>
              <a:rPr lang="it-IT" altLang="it-IT" i="1" kern="1200" dirty="0">
                <a:solidFill>
                  <a:srgbClr val="000066"/>
                </a:solidFill>
              </a:rPr>
              <a:t>Fair </a:t>
            </a:r>
            <a:r>
              <a:rPr lang="it-IT" altLang="it-IT" b="1" i="1" kern="1200" dirty="0" err="1">
                <a:solidFill>
                  <a:srgbClr val="000066"/>
                </a:solidFill>
              </a:rPr>
              <a:t>recognition</a:t>
            </a:r>
            <a:r>
              <a:rPr lang="it-IT" altLang="it-IT" i="1" kern="1200" dirty="0">
                <a:solidFill>
                  <a:srgbClr val="000066"/>
                </a:solidFill>
              </a:rPr>
              <a:t> of </a:t>
            </a:r>
            <a:r>
              <a:rPr lang="it-IT" altLang="it-IT" i="1" kern="1200" dirty="0" err="1">
                <a:solidFill>
                  <a:srgbClr val="000066"/>
                </a:solidFill>
              </a:rPr>
              <a:t>higher</a:t>
            </a:r>
            <a:r>
              <a:rPr lang="it-IT" altLang="it-IT" i="1" kern="1200" dirty="0">
                <a:solidFill>
                  <a:srgbClr val="000066"/>
                </a:solidFill>
              </a:rPr>
              <a:t> </a:t>
            </a:r>
            <a:r>
              <a:rPr lang="it-IT" altLang="it-IT" i="1" kern="1200" dirty="0" err="1">
                <a:solidFill>
                  <a:srgbClr val="000066"/>
                </a:solidFill>
              </a:rPr>
              <a:t>education</a:t>
            </a:r>
            <a:r>
              <a:rPr lang="it-IT" altLang="it-IT" i="1" kern="1200" dirty="0">
                <a:solidFill>
                  <a:srgbClr val="000066"/>
                </a:solidFill>
              </a:rPr>
              <a:t> </a:t>
            </a:r>
            <a:r>
              <a:rPr lang="it-IT" altLang="it-IT" i="1" kern="1200" dirty="0" err="1">
                <a:solidFill>
                  <a:srgbClr val="000066"/>
                </a:solidFill>
              </a:rPr>
              <a:t>qualifications</a:t>
            </a:r>
            <a:r>
              <a:rPr lang="it-IT" altLang="it-IT" i="1" kern="1200" dirty="0">
                <a:solidFill>
                  <a:srgbClr val="000066"/>
                </a:solidFill>
              </a:rPr>
              <a:t>, </a:t>
            </a:r>
            <a:r>
              <a:rPr lang="it-IT" altLang="it-IT" i="1" kern="1200" dirty="0" err="1">
                <a:solidFill>
                  <a:srgbClr val="000066"/>
                </a:solidFill>
              </a:rPr>
              <a:t>periods</a:t>
            </a:r>
            <a:r>
              <a:rPr lang="it-IT" altLang="it-IT" i="1" kern="1200" dirty="0">
                <a:solidFill>
                  <a:srgbClr val="000066"/>
                </a:solidFill>
              </a:rPr>
              <a:t> of </a:t>
            </a:r>
            <a:r>
              <a:rPr lang="it-IT" altLang="it-IT" i="1" kern="1200" dirty="0" err="1">
                <a:solidFill>
                  <a:srgbClr val="000066"/>
                </a:solidFill>
              </a:rPr>
              <a:t>study</a:t>
            </a:r>
            <a:r>
              <a:rPr lang="it-IT" altLang="it-IT" i="1" kern="1200" dirty="0">
                <a:solidFill>
                  <a:srgbClr val="000066"/>
                </a:solidFill>
              </a:rPr>
              <a:t> and </a:t>
            </a:r>
            <a:r>
              <a:rPr lang="it-IT" altLang="it-IT" i="1" kern="1200" dirty="0" err="1">
                <a:solidFill>
                  <a:srgbClr val="000066"/>
                </a:solidFill>
              </a:rPr>
              <a:t>prior</a:t>
            </a:r>
            <a:r>
              <a:rPr lang="it-IT" altLang="it-IT" i="1" kern="1200" dirty="0">
                <a:solidFill>
                  <a:srgbClr val="000066"/>
                </a:solidFill>
              </a:rPr>
              <a:t> </a:t>
            </a:r>
            <a:r>
              <a:rPr lang="it-IT" altLang="it-IT" i="1" kern="1200" dirty="0" err="1">
                <a:solidFill>
                  <a:srgbClr val="000066"/>
                </a:solidFill>
              </a:rPr>
              <a:t>learning</a:t>
            </a:r>
            <a:r>
              <a:rPr lang="it-IT" altLang="it-IT" i="1" kern="1200" dirty="0">
                <a:solidFill>
                  <a:srgbClr val="000066"/>
                </a:solidFill>
              </a:rPr>
              <a:t>, </a:t>
            </a:r>
            <a:r>
              <a:rPr lang="it-IT" altLang="it-IT" i="1" kern="1200" dirty="0" err="1">
                <a:solidFill>
                  <a:srgbClr val="000066"/>
                </a:solidFill>
              </a:rPr>
              <a:t>including</a:t>
            </a:r>
            <a:r>
              <a:rPr lang="it-IT" altLang="it-IT" i="1" kern="1200" dirty="0">
                <a:solidFill>
                  <a:srgbClr val="000066"/>
                </a:solidFill>
              </a:rPr>
              <a:t> the </a:t>
            </a:r>
            <a:r>
              <a:rPr lang="it-IT" altLang="it-IT" i="1" kern="1200" dirty="0" err="1">
                <a:solidFill>
                  <a:srgbClr val="000066"/>
                </a:solidFill>
              </a:rPr>
              <a:t>recognition</a:t>
            </a:r>
            <a:r>
              <a:rPr lang="it-IT" altLang="it-IT" i="1" kern="1200" dirty="0">
                <a:solidFill>
                  <a:srgbClr val="000066"/>
                </a:solidFill>
              </a:rPr>
              <a:t> of non-</a:t>
            </a:r>
            <a:r>
              <a:rPr lang="it-IT" altLang="it-IT" i="1" kern="1200" dirty="0" err="1">
                <a:solidFill>
                  <a:srgbClr val="000066"/>
                </a:solidFill>
              </a:rPr>
              <a:t>formal</a:t>
            </a:r>
            <a:r>
              <a:rPr lang="it-IT" altLang="it-IT" i="1" kern="1200" dirty="0">
                <a:solidFill>
                  <a:srgbClr val="000066"/>
                </a:solidFill>
              </a:rPr>
              <a:t> and </a:t>
            </a:r>
            <a:r>
              <a:rPr lang="it-IT" altLang="it-IT" i="1" kern="1200" dirty="0" err="1">
                <a:solidFill>
                  <a:srgbClr val="000066"/>
                </a:solidFill>
              </a:rPr>
              <a:t>informal</a:t>
            </a:r>
            <a:r>
              <a:rPr lang="it-IT" altLang="it-IT" i="1" kern="1200" dirty="0">
                <a:solidFill>
                  <a:srgbClr val="000066"/>
                </a:solidFill>
              </a:rPr>
              <a:t> </a:t>
            </a:r>
            <a:r>
              <a:rPr lang="it-IT" altLang="it-IT" i="1" kern="1200" dirty="0" err="1">
                <a:solidFill>
                  <a:srgbClr val="000066"/>
                </a:solidFill>
              </a:rPr>
              <a:t>learning</a:t>
            </a:r>
            <a:r>
              <a:rPr lang="it-IT" altLang="it-IT" i="1" kern="1200" dirty="0">
                <a:solidFill>
                  <a:srgbClr val="000066"/>
                </a:solidFill>
              </a:rPr>
              <a:t>, are </a:t>
            </a:r>
            <a:r>
              <a:rPr lang="it-IT" altLang="it-IT" i="1" kern="1200" dirty="0" err="1">
                <a:solidFill>
                  <a:srgbClr val="000066"/>
                </a:solidFill>
              </a:rPr>
              <a:t>essential</a:t>
            </a:r>
            <a:r>
              <a:rPr lang="it-IT" altLang="it-IT" i="1" kern="1200" dirty="0">
                <a:solidFill>
                  <a:srgbClr val="000066"/>
                </a:solidFill>
              </a:rPr>
              <a:t> </a:t>
            </a:r>
            <a:r>
              <a:rPr lang="it-IT" altLang="it-IT" i="1" kern="1200" dirty="0" err="1">
                <a:solidFill>
                  <a:srgbClr val="000066"/>
                </a:solidFill>
              </a:rPr>
              <a:t>components</a:t>
            </a:r>
            <a:r>
              <a:rPr lang="it-IT" altLang="it-IT" i="1" kern="1200" dirty="0">
                <a:solidFill>
                  <a:srgbClr val="000066"/>
                </a:solidFill>
              </a:rPr>
              <a:t> for </a:t>
            </a:r>
            <a:r>
              <a:rPr lang="it-IT" altLang="it-IT" i="1" kern="1200" dirty="0" err="1">
                <a:solidFill>
                  <a:srgbClr val="000066"/>
                </a:solidFill>
              </a:rPr>
              <a:t>ensuring</a:t>
            </a:r>
            <a:r>
              <a:rPr lang="it-IT" altLang="it-IT" i="1" kern="1200" dirty="0">
                <a:solidFill>
                  <a:srgbClr val="000066"/>
                </a:solidFill>
              </a:rPr>
              <a:t> the </a:t>
            </a:r>
            <a:r>
              <a:rPr lang="it-IT" altLang="it-IT" i="1" kern="1200" dirty="0" err="1">
                <a:solidFill>
                  <a:srgbClr val="000066"/>
                </a:solidFill>
              </a:rPr>
              <a:t>students</a:t>
            </a:r>
            <a:r>
              <a:rPr lang="it-IT" altLang="it-IT" i="1" kern="1200" dirty="0">
                <a:solidFill>
                  <a:srgbClr val="000066"/>
                </a:solidFill>
              </a:rPr>
              <a:t>’ progress in </a:t>
            </a:r>
            <a:r>
              <a:rPr lang="it-IT" altLang="it-IT" i="1" kern="1200" dirty="0" err="1">
                <a:solidFill>
                  <a:srgbClr val="000066"/>
                </a:solidFill>
              </a:rPr>
              <a:t>their</a:t>
            </a:r>
            <a:r>
              <a:rPr lang="it-IT" altLang="it-IT" i="1" kern="1200" dirty="0">
                <a:solidFill>
                  <a:srgbClr val="000066"/>
                </a:solidFill>
              </a:rPr>
              <a:t> </a:t>
            </a:r>
            <a:r>
              <a:rPr lang="it-IT" altLang="it-IT" i="1" kern="1200" dirty="0" err="1">
                <a:solidFill>
                  <a:srgbClr val="000066"/>
                </a:solidFill>
              </a:rPr>
              <a:t>studies</a:t>
            </a:r>
            <a:r>
              <a:rPr lang="it-IT" altLang="it-IT" i="1" kern="1200" dirty="0">
                <a:solidFill>
                  <a:srgbClr val="000066"/>
                </a:solidFill>
              </a:rPr>
              <a:t>, </a:t>
            </a:r>
            <a:r>
              <a:rPr lang="it-IT" altLang="it-IT" i="1" kern="1200" dirty="0" err="1">
                <a:solidFill>
                  <a:srgbClr val="000066"/>
                </a:solidFill>
              </a:rPr>
              <a:t>while</a:t>
            </a:r>
            <a:r>
              <a:rPr lang="it-IT" altLang="it-IT" i="1" kern="1200" dirty="0">
                <a:solidFill>
                  <a:srgbClr val="000066"/>
                </a:solidFill>
              </a:rPr>
              <a:t> </a:t>
            </a:r>
            <a:r>
              <a:rPr lang="it-IT" altLang="it-IT" i="1" kern="1200" dirty="0" err="1">
                <a:solidFill>
                  <a:srgbClr val="000066"/>
                </a:solidFill>
              </a:rPr>
              <a:t>promoting</a:t>
            </a:r>
            <a:r>
              <a:rPr lang="it-IT" altLang="it-IT" i="1" kern="1200" dirty="0">
                <a:solidFill>
                  <a:srgbClr val="000066"/>
                </a:solidFill>
              </a:rPr>
              <a:t> </a:t>
            </a:r>
            <a:r>
              <a:rPr lang="it-IT" altLang="it-IT" i="1" kern="1200" dirty="0" err="1">
                <a:solidFill>
                  <a:srgbClr val="000066"/>
                </a:solidFill>
              </a:rPr>
              <a:t>mobility</a:t>
            </a:r>
            <a:r>
              <a:rPr lang="it-IT" altLang="it-IT" i="1" kern="1200" dirty="0">
                <a:solidFill>
                  <a:srgbClr val="000066"/>
                </a:solidFill>
              </a:rPr>
              <a:t>.</a:t>
            </a:r>
          </a:p>
          <a:p>
            <a:pPr lvl="0" defTabSz="914400" eaLnBrk="1" hangingPunct="1">
              <a:spcBef>
                <a:spcPct val="0"/>
              </a:spcBef>
              <a:buClr>
                <a:srgbClr val="00B050"/>
              </a:buClr>
              <a:buSzTx/>
            </a:pPr>
            <a:endParaRPr lang="it-IT" altLang="it-IT" sz="2800" kern="1200" dirty="0">
              <a:solidFill>
                <a:srgbClr val="000066"/>
              </a:solidFill>
            </a:endParaRP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4000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836712"/>
            <a:ext cx="7488832" cy="4536504"/>
          </a:xfrm>
        </p:spPr>
        <p:txBody>
          <a:bodyPr/>
          <a:lstStyle/>
          <a:p>
            <a:pPr>
              <a:spcBef>
                <a:spcPts val="0"/>
              </a:spcBef>
              <a:spcAft>
                <a:spcPts val="1200"/>
              </a:spcAft>
            </a:pPr>
            <a:r>
              <a:rPr lang="en-US" b="1" u="sng" dirty="0">
                <a:latin typeface="Arial Narrow" panose="020B0606020202030204" pitchFamily="34" charset="0"/>
              </a:rPr>
              <a:t>Note</a:t>
            </a:r>
          </a:p>
          <a:p>
            <a:pPr>
              <a:spcBef>
                <a:spcPts val="0"/>
              </a:spcBef>
              <a:spcAft>
                <a:spcPts val="1200"/>
              </a:spcAft>
            </a:pPr>
            <a:r>
              <a:rPr lang="en-US" b="1" dirty="0">
                <a:solidFill>
                  <a:srgbClr val="FF0000"/>
                </a:solidFill>
                <a:latin typeface="Arial Narrow" panose="020B0606020202030204" pitchFamily="34" charset="0"/>
              </a:rPr>
              <a:t>Formal learning </a:t>
            </a:r>
            <a:r>
              <a:rPr lang="en-US" dirty="0">
                <a:latin typeface="Arial Narrow" panose="020B0606020202030204" pitchFamily="34" charset="0"/>
              </a:rPr>
              <a:t>means learning typically provided by an education or training institution, structured (in terms of learning objectives, learning time or learning support) and leading to certification. </a:t>
            </a:r>
            <a:endParaRPr lang="it-IT" dirty="0">
              <a:latin typeface="Arial Narrow" panose="020B0606020202030204" pitchFamily="34" charset="0"/>
            </a:endParaRPr>
          </a:p>
          <a:p>
            <a:pPr>
              <a:spcBef>
                <a:spcPts val="0"/>
              </a:spcBef>
              <a:spcAft>
                <a:spcPts val="1200"/>
              </a:spcAft>
            </a:pPr>
            <a:r>
              <a:rPr lang="en-US" b="1" dirty="0">
                <a:solidFill>
                  <a:srgbClr val="FF0000"/>
                </a:solidFill>
                <a:latin typeface="Arial Narrow" panose="020B0606020202030204" pitchFamily="34" charset="0"/>
              </a:rPr>
              <a:t>Non-formal learning </a:t>
            </a:r>
            <a:r>
              <a:rPr lang="en-US" dirty="0">
                <a:latin typeface="Arial Narrow" panose="020B0606020202030204" pitchFamily="34" charset="0"/>
              </a:rPr>
              <a:t>means learning that is not provided by an education or training institution and typically does not lead to certification. However, it is structured.</a:t>
            </a:r>
          </a:p>
          <a:p>
            <a:pPr>
              <a:spcBef>
                <a:spcPts val="0"/>
              </a:spcBef>
              <a:spcAft>
                <a:spcPts val="1200"/>
              </a:spcAft>
            </a:pPr>
            <a:r>
              <a:rPr lang="en-US" b="1" dirty="0">
                <a:solidFill>
                  <a:srgbClr val="FF0000"/>
                </a:solidFill>
                <a:latin typeface="Arial Narrow" panose="020B0606020202030204" pitchFamily="34" charset="0"/>
              </a:rPr>
              <a:t>Informal learnin</a:t>
            </a:r>
            <a:r>
              <a:rPr lang="en-US" dirty="0">
                <a:latin typeface="Arial Narrow" panose="020B0606020202030204" pitchFamily="34" charset="0"/>
              </a:rPr>
              <a:t>g means learning resulting from daily life activities related to work, family or leisure. It is not structured and typically does not lead to certification.</a:t>
            </a:r>
            <a:r>
              <a:rPr lang="en-US" dirty="0"/>
              <a:t> </a:t>
            </a: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52124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971600" y="116632"/>
            <a:ext cx="7920880" cy="6187603"/>
          </a:xfrm>
        </p:spPr>
        <p:txBody>
          <a:bodyPr/>
          <a:lstStyle/>
          <a:p>
            <a:pPr marL="342900" indent="-342900">
              <a:spcBef>
                <a:spcPts val="0"/>
              </a:spcBef>
              <a:buClr>
                <a:srgbClr val="00B050"/>
              </a:buClr>
              <a:buFont typeface="Wingdings" panose="05000000000000000000" pitchFamily="2" charset="2"/>
              <a:buChar char="§"/>
            </a:pPr>
            <a:r>
              <a:rPr lang="en-GB" i="1" dirty="0"/>
              <a:t>The SP should also establish </a:t>
            </a:r>
            <a:r>
              <a:rPr lang="en-GB" b="1" i="1" dirty="0"/>
              <a:t>management criteria of the students’ career</a:t>
            </a:r>
            <a:r>
              <a:rPr lang="en-GB" i="1" dirty="0"/>
              <a:t> able to favour a regular students’ progression in their studies. These criteria should regard at least:</a:t>
            </a:r>
            <a:endParaRPr lang="it-IT" i="1" dirty="0"/>
          </a:p>
          <a:p>
            <a:pPr marL="722313" lvl="0" indent="-369888">
              <a:spcBef>
                <a:spcPts val="0"/>
              </a:spcBef>
              <a:buClr>
                <a:srgbClr val="00B050"/>
              </a:buClr>
              <a:buFont typeface="Courier New" panose="02070309020205020404" pitchFamily="49" charset="0"/>
              <a:buChar char="o"/>
            </a:pPr>
            <a:r>
              <a:rPr lang="en-GB" i="1" dirty="0"/>
              <a:t>frequency of the educational activities;</a:t>
            </a:r>
            <a:endParaRPr lang="it-IT" i="1" dirty="0"/>
          </a:p>
          <a:p>
            <a:pPr marL="722313" lvl="0" indent="-369888">
              <a:spcBef>
                <a:spcPts val="0"/>
              </a:spcBef>
              <a:buClr>
                <a:srgbClr val="00B050"/>
              </a:buClr>
              <a:buFont typeface="Courier New" panose="02070309020205020404" pitchFamily="49" charset="0"/>
              <a:buChar char="o"/>
            </a:pPr>
            <a:r>
              <a:rPr lang="en-GB" i="1" dirty="0"/>
              <a:t>number of ECTS credits necessary for the enrolment in the successive course year;</a:t>
            </a:r>
            <a:endParaRPr lang="it-IT" i="1" dirty="0"/>
          </a:p>
          <a:p>
            <a:pPr marL="722313" lvl="0" indent="-369888">
              <a:spcBef>
                <a:spcPts val="0"/>
              </a:spcBef>
              <a:buClr>
                <a:srgbClr val="00B050"/>
              </a:buClr>
              <a:buFont typeface="Courier New" panose="02070309020205020404" pitchFamily="49" charset="0"/>
              <a:buChar char="o"/>
            </a:pPr>
            <a:r>
              <a:rPr lang="en-GB" i="1" dirty="0"/>
              <a:t>number of ECTS credits to be accumulated before the holding of training periods.    </a:t>
            </a:r>
            <a:endParaRPr lang="it-IT" i="1" dirty="0"/>
          </a:p>
          <a:p>
            <a:pPr marL="352425" lvl="0">
              <a:spcBef>
                <a:spcPts val="0"/>
              </a:spcBef>
              <a:buClr>
                <a:srgbClr val="00B050"/>
              </a:buClr>
            </a:pPr>
            <a:r>
              <a:rPr lang="en-GB" i="1" dirty="0"/>
              <a:t>Furthermore, the SP should establish appropriate </a:t>
            </a:r>
            <a:r>
              <a:rPr lang="en-GB" b="1" i="1" dirty="0"/>
              <a:t>rules to regulate the studies progression </a:t>
            </a:r>
            <a:r>
              <a:rPr lang="en-GB" i="1" dirty="0"/>
              <a:t>of at least:</a:t>
            </a:r>
            <a:endParaRPr lang="it-IT" i="1" dirty="0"/>
          </a:p>
          <a:p>
            <a:pPr marL="722313" lvl="0" indent="-369888">
              <a:spcBef>
                <a:spcPts val="0"/>
              </a:spcBef>
              <a:buClr>
                <a:srgbClr val="00B050"/>
              </a:buClr>
              <a:buFont typeface="Courier New" panose="02070309020205020404" pitchFamily="49" charset="0"/>
              <a:buChar char="o"/>
            </a:pPr>
            <a:r>
              <a:rPr lang="en-GB" i="1" dirty="0"/>
              <a:t>part time students;</a:t>
            </a:r>
            <a:endParaRPr lang="it-IT" i="1" dirty="0"/>
          </a:p>
          <a:p>
            <a:pPr marL="722313" lvl="0" indent="-369888">
              <a:spcBef>
                <a:spcPts val="0"/>
              </a:spcBef>
              <a:buClr>
                <a:srgbClr val="00B050"/>
              </a:buClr>
              <a:buFont typeface="Courier New" panose="02070309020205020404" pitchFamily="49" charset="0"/>
              <a:buChar char="o"/>
            </a:pPr>
            <a:r>
              <a:rPr lang="en-GB" i="1" dirty="0"/>
              <a:t>working students,</a:t>
            </a:r>
            <a:endParaRPr lang="it-IT" i="1" dirty="0"/>
          </a:p>
          <a:p>
            <a:pPr marL="722313" lvl="0" indent="-369888">
              <a:spcBef>
                <a:spcPts val="0"/>
              </a:spcBef>
              <a:buClr>
                <a:srgbClr val="00B050"/>
              </a:buClr>
              <a:buFont typeface="Courier New" panose="02070309020205020404" pitchFamily="49" charset="0"/>
              <a:buChar char="o"/>
            </a:pPr>
            <a:r>
              <a:rPr lang="en-GB" i="1" dirty="0"/>
              <a:t>handicapped students;</a:t>
            </a:r>
            <a:endParaRPr lang="it-IT" i="1" dirty="0"/>
          </a:p>
          <a:p>
            <a:pPr marL="722313" lvl="0" indent="-369888">
              <a:spcBef>
                <a:spcPts val="0"/>
              </a:spcBef>
              <a:buClr>
                <a:srgbClr val="00B050"/>
              </a:buClr>
              <a:buFont typeface="Courier New" panose="02070309020205020404" pitchFamily="49" charset="0"/>
              <a:buChar char="o"/>
            </a:pPr>
            <a:r>
              <a:rPr lang="en-GB" i="1" dirty="0"/>
              <a:t>students who cannot attend the educational activities for a long period for causes independent from their will (e.g.: in case of illness, etc.).</a:t>
            </a:r>
            <a:endParaRPr lang="it-IT" i="1" dirty="0"/>
          </a:p>
          <a:p>
            <a:pPr lvl="0" defTabSz="914400" eaLnBrk="1" hangingPunct="1">
              <a:spcBef>
                <a:spcPct val="0"/>
              </a:spcBef>
              <a:buClrTx/>
              <a:buSzTx/>
            </a:pPr>
            <a:endParaRPr lang="it-IT" altLang="it-IT" sz="2800" kern="1200" dirty="0">
              <a:solidFill>
                <a:srgbClr val="000066"/>
              </a:solidFill>
            </a:endParaRPr>
          </a:p>
          <a:p>
            <a:pPr lvl="0" defTabSz="914400" eaLnBrk="1" hangingPunct="1">
              <a:spcBef>
                <a:spcPct val="0"/>
              </a:spcBef>
              <a:buClrTx/>
              <a:buSzTx/>
            </a:pPr>
            <a:endParaRPr lang="it-IT" altLang="it-IT" sz="2800" kern="1200" dirty="0">
              <a:solidFill>
                <a:srgbClr val="000066"/>
              </a:solidFill>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86555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404662"/>
            <a:ext cx="7488832" cy="5904657"/>
          </a:xfrm>
        </p:spPr>
        <p:txBody>
          <a:bodyPr/>
          <a:lstStyle/>
          <a:p>
            <a:pPr marL="457200" lvl="0" indent="-457200" defTabSz="914400" eaLnBrk="1" hangingPunct="1">
              <a:spcBef>
                <a:spcPct val="0"/>
              </a:spcBef>
              <a:buClr>
                <a:srgbClr val="00B050"/>
              </a:buClr>
              <a:buSzTx/>
              <a:buFont typeface="Wingdings" panose="05000000000000000000" pitchFamily="2" charset="2"/>
              <a:buChar char="§"/>
            </a:pPr>
            <a:r>
              <a:rPr lang="it-IT" altLang="it-IT" i="1" kern="1200" dirty="0" err="1">
                <a:solidFill>
                  <a:srgbClr val="000066"/>
                </a:solidFill>
              </a:rPr>
              <a:t>Graduation</a:t>
            </a:r>
            <a:r>
              <a:rPr lang="it-IT" altLang="it-IT" i="1" kern="1200" dirty="0">
                <a:solidFill>
                  <a:srgbClr val="000066"/>
                </a:solidFill>
              </a:rPr>
              <a:t> </a:t>
            </a:r>
            <a:r>
              <a:rPr lang="it-IT" altLang="it-IT" i="1" kern="1200" dirty="0" err="1">
                <a:solidFill>
                  <a:srgbClr val="000066"/>
                </a:solidFill>
              </a:rPr>
              <a:t>represents</a:t>
            </a:r>
            <a:r>
              <a:rPr lang="it-IT" altLang="it-IT" i="1" kern="1200" dirty="0">
                <a:solidFill>
                  <a:srgbClr val="000066"/>
                </a:solidFill>
              </a:rPr>
              <a:t> the </a:t>
            </a:r>
            <a:r>
              <a:rPr lang="it-IT" altLang="it-IT" i="1" kern="1200" dirty="0" err="1">
                <a:solidFill>
                  <a:srgbClr val="000066"/>
                </a:solidFill>
              </a:rPr>
              <a:t>culmination</a:t>
            </a:r>
            <a:r>
              <a:rPr lang="it-IT" altLang="it-IT" i="1" kern="1200" dirty="0">
                <a:solidFill>
                  <a:srgbClr val="000066"/>
                </a:solidFill>
              </a:rPr>
              <a:t> of the </a:t>
            </a:r>
            <a:r>
              <a:rPr lang="it-IT" altLang="it-IT" i="1" kern="1200" dirty="0" err="1">
                <a:solidFill>
                  <a:srgbClr val="000066"/>
                </a:solidFill>
              </a:rPr>
              <a:t>students</a:t>
            </a:r>
            <a:r>
              <a:rPr lang="it-IT" altLang="it-IT" i="1" kern="1200" dirty="0">
                <a:solidFill>
                  <a:srgbClr val="000066"/>
                </a:solidFill>
              </a:rPr>
              <a:t>’ </a:t>
            </a:r>
            <a:r>
              <a:rPr lang="it-IT" altLang="it-IT" i="1" kern="1200" dirty="0" err="1">
                <a:solidFill>
                  <a:srgbClr val="000066"/>
                </a:solidFill>
              </a:rPr>
              <a:t>period</a:t>
            </a:r>
            <a:r>
              <a:rPr lang="it-IT" altLang="it-IT" i="1" kern="1200" dirty="0">
                <a:solidFill>
                  <a:srgbClr val="000066"/>
                </a:solidFill>
              </a:rPr>
              <a:t> of </a:t>
            </a:r>
            <a:r>
              <a:rPr lang="it-IT" altLang="it-IT" i="1" kern="1200" dirty="0" err="1">
                <a:solidFill>
                  <a:srgbClr val="000066"/>
                </a:solidFill>
              </a:rPr>
              <a:t>study</a:t>
            </a:r>
            <a:r>
              <a:rPr lang="it-IT" altLang="it-IT" i="1" kern="1200" dirty="0">
                <a:solidFill>
                  <a:srgbClr val="000066"/>
                </a:solidFill>
              </a:rPr>
              <a:t>. Students </a:t>
            </a:r>
            <a:r>
              <a:rPr lang="it-IT" altLang="it-IT" i="1" kern="1200" dirty="0" err="1">
                <a:solidFill>
                  <a:srgbClr val="000066"/>
                </a:solidFill>
              </a:rPr>
              <a:t>need</a:t>
            </a:r>
            <a:r>
              <a:rPr lang="it-IT" altLang="it-IT" i="1" kern="1200" dirty="0">
                <a:solidFill>
                  <a:srgbClr val="000066"/>
                </a:solidFill>
              </a:rPr>
              <a:t> to </a:t>
            </a:r>
            <a:r>
              <a:rPr lang="it-IT" altLang="it-IT" i="1" kern="1200" dirty="0" err="1">
                <a:solidFill>
                  <a:srgbClr val="000066"/>
                </a:solidFill>
              </a:rPr>
              <a:t>receive</a:t>
            </a:r>
            <a:r>
              <a:rPr lang="it-IT" altLang="it-IT" i="1" kern="1200" dirty="0">
                <a:solidFill>
                  <a:srgbClr val="000066"/>
                </a:solidFill>
              </a:rPr>
              <a:t> </a:t>
            </a:r>
            <a:r>
              <a:rPr lang="it-IT" altLang="it-IT" b="1" i="1" kern="1200" dirty="0" err="1">
                <a:solidFill>
                  <a:srgbClr val="000066"/>
                </a:solidFill>
              </a:rPr>
              <a:t>documentation</a:t>
            </a:r>
            <a:r>
              <a:rPr lang="it-IT" altLang="it-IT" i="1" kern="1200" dirty="0">
                <a:solidFill>
                  <a:srgbClr val="000066"/>
                </a:solidFill>
              </a:rPr>
              <a:t> </a:t>
            </a:r>
            <a:r>
              <a:rPr lang="it-IT" altLang="it-IT" i="1" kern="1200" dirty="0" err="1">
                <a:solidFill>
                  <a:srgbClr val="000066"/>
                </a:solidFill>
              </a:rPr>
              <a:t>explaining</a:t>
            </a:r>
            <a:r>
              <a:rPr lang="it-IT" altLang="it-IT" i="1" kern="1200" dirty="0">
                <a:solidFill>
                  <a:srgbClr val="000066"/>
                </a:solidFill>
              </a:rPr>
              <a:t> the </a:t>
            </a:r>
            <a:r>
              <a:rPr lang="it-IT" altLang="it-IT" i="1" kern="1200" dirty="0" err="1">
                <a:solidFill>
                  <a:srgbClr val="000066"/>
                </a:solidFill>
              </a:rPr>
              <a:t>qualification</a:t>
            </a:r>
            <a:r>
              <a:rPr lang="it-IT" altLang="it-IT" i="1" kern="1200" dirty="0">
                <a:solidFill>
                  <a:srgbClr val="000066"/>
                </a:solidFill>
              </a:rPr>
              <a:t> </a:t>
            </a:r>
            <a:r>
              <a:rPr lang="it-IT" altLang="it-IT" i="1" kern="1200" dirty="0" err="1">
                <a:solidFill>
                  <a:srgbClr val="000066"/>
                </a:solidFill>
              </a:rPr>
              <a:t>gained</a:t>
            </a:r>
            <a:r>
              <a:rPr lang="it-IT" altLang="it-IT" i="1" kern="1200" dirty="0">
                <a:solidFill>
                  <a:srgbClr val="000066"/>
                </a:solidFill>
              </a:rPr>
              <a:t>, </a:t>
            </a:r>
            <a:r>
              <a:rPr lang="it-IT" altLang="it-IT" i="1" kern="1200" dirty="0" err="1">
                <a:solidFill>
                  <a:srgbClr val="000066"/>
                </a:solidFill>
              </a:rPr>
              <a:t>including</a:t>
            </a:r>
            <a:r>
              <a:rPr lang="it-IT" altLang="it-IT" i="1" kern="1200" dirty="0">
                <a:solidFill>
                  <a:srgbClr val="000066"/>
                </a:solidFill>
              </a:rPr>
              <a:t> </a:t>
            </a:r>
            <a:r>
              <a:rPr lang="it-IT" altLang="it-IT" i="1" kern="1200" dirty="0" err="1">
                <a:solidFill>
                  <a:srgbClr val="000066"/>
                </a:solidFill>
              </a:rPr>
              <a:t>achieved</a:t>
            </a:r>
            <a:r>
              <a:rPr lang="it-IT" altLang="it-IT" i="1" kern="1200" dirty="0">
                <a:solidFill>
                  <a:srgbClr val="000066"/>
                </a:solidFill>
              </a:rPr>
              <a:t> </a:t>
            </a:r>
            <a:r>
              <a:rPr lang="it-IT" altLang="it-IT" i="1" kern="1200" dirty="0" err="1">
                <a:solidFill>
                  <a:srgbClr val="000066"/>
                </a:solidFill>
              </a:rPr>
              <a:t>learning</a:t>
            </a:r>
            <a:r>
              <a:rPr lang="it-IT" altLang="it-IT" i="1" kern="1200" dirty="0">
                <a:solidFill>
                  <a:srgbClr val="000066"/>
                </a:solidFill>
              </a:rPr>
              <a:t> </a:t>
            </a:r>
            <a:r>
              <a:rPr lang="it-IT" altLang="it-IT" i="1" kern="1200" dirty="0" err="1">
                <a:solidFill>
                  <a:srgbClr val="000066"/>
                </a:solidFill>
              </a:rPr>
              <a:t>outcomes</a:t>
            </a:r>
            <a:r>
              <a:rPr lang="it-IT" altLang="it-IT" i="1" kern="1200" dirty="0">
                <a:solidFill>
                  <a:srgbClr val="000066"/>
                </a:solidFill>
              </a:rPr>
              <a:t> and the </a:t>
            </a:r>
            <a:r>
              <a:rPr lang="it-IT" altLang="it-IT" i="1" kern="1200" dirty="0" err="1">
                <a:solidFill>
                  <a:srgbClr val="000066"/>
                </a:solidFill>
              </a:rPr>
              <a:t>context</a:t>
            </a:r>
            <a:r>
              <a:rPr lang="it-IT" altLang="it-IT" i="1" kern="1200" dirty="0">
                <a:solidFill>
                  <a:srgbClr val="000066"/>
                </a:solidFill>
              </a:rPr>
              <a:t>, </a:t>
            </a:r>
            <a:r>
              <a:rPr lang="it-IT" altLang="it-IT" i="1" kern="1200" dirty="0" err="1">
                <a:solidFill>
                  <a:srgbClr val="000066"/>
                </a:solidFill>
              </a:rPr>
              <a:t>level</a:t>
            </a:r>
            <a:r>
              <a:rPr lang="it-IT" altLang="it-IT" i="1" kern="1200" dirty="0">
                <a:solidFill>
                  <a:srgbClr val="000066"/>
                </a:solidFill>
              </a:rPr>
              <a:t>, </a:t>
            </a:r>
            <a:r>
              <a:rPr lang="it-IT" altLang="it-IT" i="1" kern="1200" dirty="0" err="1">
                <a:solidFill>
                  <a:srgbClr val="000066"/>
                </a:solidFill>
              </a:rPr>
              <a:t>content</a:t>
            </a:r>
            <a:r>
              <a:rPr lang="it-IT" altLang="it-IT" i="1" kern="1200" dirty="0">
                <a:solidFill>
                  <a:srgbClr val="000066"/>
                </a:solidFill>
              </a:rPr>
              <a:t> and status of the </a:t>
            </a:r>
            <a:r>
              <a:rPr lang="it-IT" altLang="it-IT" i="1" kern="1200" dirty="0" err="1">
                <a:solidFill>
                  <a:srgbClr val="000066"/>
                </a:solidFill>
              </a:rPr>
              <a:t>studies</a:t>
            </a:r>
            <a:r>
              <a:rPr lang="it-IT" altLang="it-IT" i="1" kern="1200" dirty="0">
                <a:solidFill>
                  <a:srgbClr val="000066"/>
                </a:solidFill>
              </a:rPr>
              <a:t> </a:t>
            </a:r>
            <a:r>
              <a:rPr lang="it-IT" altLang="it-IT" i="1" kern="1200" dirty="0" err="1">
                <a:solidFill>
                  <a:srgbClr val="000066"/>
                </a:solidFill>
              </a:rPr>
              <a:t>that</a:t>
            </a:r>
            <a:r>
              <a:rPr lang="it-IT" altLang="it-IT" i="1" kern="1200" dirty="0">
                <a:solidFill>
                  <a:srgbClr val="000066"/>
                </a:solidFill>
              </a:rPr>
              <a:t> </a:t>
            </a:r>
            <a:r>
              <a:rPr lang="it-IT" altLang="it-IT" i="1" kern="1200" dirty="0" err="1">
                <a:solidFill>
                  <a:srgbClr val="000066"/>
                </a:solidFill>
              </a:rPr>
              <a:t>were</a:t>
            </a:r>
            <a:r>
              <a:rPr lang="it-IT" altLang="it-IT" i="1" kern="1200" dirty="0">
                <a:solidFill>
                  <a:srgbClr val="000066"/>
                </a:solidFill>
              </a:rPr>
              <a:t> </a:t>
            </a:r>
            <a:r>
              <a:rPr lang="it-IT" altLang="it-IT" i="1" kern="1200" dirty="0" err="1">
                <a:solidFill>
                  <a:srgbClr val="000066"/>
                </a:solidFill>
              </a:rPr>
              <a:t>pursued</a:t>
            </a:r>
            <a:r>
              <a:rPr lang="it-IT" altLang="it-IT" i="1" kern="1200" dirty="0">
                <a:solidFill>
                  <a:srgbClr val="000066"/>
                </a:solidFill>
              </a:rPr>
              <a:t> and </a:t>
            </a:r>
            <a:r>
              <a:rPr lang="it-IT" altLang="it-IT" i="1" kern="1200" dirty="0" err="1">
                <a:solidFill>
                  <a:srgbClr val="000066"/>
                </a:solidFill>
              </a:rPr>
              <a:t>successfully</a:t>
            </a:r>
            <a:r>
              <a:rPr lang="it-IT" altLang="it-IT" i="1" kern="1200" dirty="0">
                <a:solidFill>
                  <a:srgbClr val="000066"/>
                </a:solidFill>
              </a:rPr>
              <a:t> </a:t>
            </a:r>
            <a:r>
              <a:rPr lang="it-IT" altLang="it-IT" i="1" kern="1200" dirty="0" err="1">
                <a:solidFill>
                  <a:srgbClr val="000066"/>
                </a:solidFill>
              </a:rPr>
              <a:t>completed</a:t>
            </a:r>
            <a:r>
              <a:rPr lang="it-IT" altLang="it-IT" i="1" kern="1200" dirty="0">
                <a:solidFill>
                  <a:srgbClr val="000066"/>
                </a:solidFill>
              </a:rPr>
              <a:t>.</a:t>
            </a:r>
          </a:p>
          <a:p>
            <a:pPr lvl="0" defTabSz="914400" eaLnBrk="1" hangingPunct="1">
              <a:spcBef>
                <a:spcPct val="0"/>
              </a:spcBef>
              <a:buClr>
                <a:srgbClr val="00B050"/>
              </a:buClr>
              <a:buSzTx/>
            </a:pPr>
            <a:endParaRPr lang="it-IT" altLang="it-IT" sz="1200" kern="1200" dirty="0">
              <a:solidFill>
                <a:srgbClr val="000066"/>
              </a:solidFill>
            </a:endParaRPr>
          </a:p>
          <a:p>
            <a:pPr lvl="0" defTabSz="914400" eaLnBrk="1" hangingPunct="1">
              <a:spcBef>
                <a:spcPct val="0"/>
              </a:spcBef>
              <a:buClr>
                <a:srgbClr val="00B050"/>
              </a:buClr>
              <a:buSzTx/>
            </a:pPr>
            <a:endParaRPr lang="it-IT" altLang="it-IT" sz="1200" kern="1200" dirty="0">
              <a:solidFill>
                <a:srgbClr val="000066"/>
              </a:solidFill>
            </a:endParaRPr>
          </a:p>
          <a:p>
            <a:pPr algn="l">
              <a:spcBef>
                <a:spcPts val="0"/>
              </a:spcBef>
              <a:spcAft>
                <a:spcPts val="1200"/>
              </a:spcAft>
            </a:pPr>
            <a:r>
              <a:rPr lang="en-GB" b="1" u="sng" dirty="0">
                <a:latin typeface="Arial Narrow" panose="020B0606020202030204" pitchFamily="34" charset="0"/>
              </a:rPr>
              <a:t>Note</a:t>
            </a:r>
            <a:endParaRPr lang="en-GB" b="1" dirty="0">
              <a:solidFill>
                <a:srgbClr val="FF0000"/>
              </a:solidFill>
              <a:latin typeface="Arial Narrow" panose="020B0606020202030204" pitchFamily="34" charset="0"/>
            </a:endParaRPr>
          </a:p>
          <a:p>
            <a:pPr algn="l">
              <a:spcBef>
                <a:spcPts val="0"/>
              </a:spcBef>
            </a:pPr>
            <a:r>
              <a:rPr lang="en-GB" b="1" dirty="0">
                <a:solidFill>
                  <a:srgbClr val="FF0000"/>
                </a:solidFill>
                <a:latin typeface="Arial Narrow" panose="020B0606020202030204" pitchFamily="34" charset="0"/>
              </a:rPr>
              <a:t>Diploma Supplement</a:t>
            </a:r>
            <a:endParaRPr lang="it-IT" dirty="0">
              <a:solidFill>
                <a:srgbClr val="FF0000"/>
              </a:solidFill>
              <a:latin typeface="Arial Narrow" panose="020B0606020202030204" pitchFamily="34" charset="0"/>
            </a:endParaRPr>
          </a:p>
          <a:p>
            <a:pPr algn="l"/>
            <a:r>
              <a:rPr lang="en-GB" dirty="0">
                <a:latin typeface="Arial Narrow" panose="020B0606020202030204" pitchFamily="34" charset="0"/>
              </a:rPr>
              <a:t>The Diploma Supplement is an annex to the official qualification documentation that is designed to provide more detailed information on the studies completed according to an agreed format that has been drawn up by the European Commission, Council of Europe and UNESCO/CEPES and is internationally recognised.</a:t>
            </a:r>
            <a:r>
              <a:rPr lang="en-GB" sz="2000" dirty="0">
                <a:latin typeface="Arial Narrow" panose="020B0606020202030204" pitchFamily="34" charset="0"/>
              </a:rPr>
              <a:t> </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30867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908720"/>
            <a:ext cx="7488832" cy="4752528"/>
          </a:xfrm>
        </p:spPr>
        <p:txBody>
          <a:bodyPr/>
          <a:lstStyle/>
          <a:p>
            <a:pPr eaLnBrk="1" hangingPunct="1">
              <a:spcBef>
                <a:spcPts val="0"/>
              </a:spcBef>
            </a:pPr>
            <a:r>
              <a:rPr lang="en-GB" altLang="ja-JP" sz="3200" b="1" dirty="0">
                <a:solidFill>
                  <a:srgbClr val="FF0000"/>
                </a:solidFill>
                <a:ea typeface="ＭＳ Ｐゴシック" panose="020B0600070205080204" pitchFamily="34" charset="-128"/>
              </a:rPr>
              <a:t>1.5 </a:t>
            </a:r>
            <a:r>
              <a:rPr lang="en-GB" altLang="ja-JP" sz="3200" b="1" u="sng" dirty="0">
                <a:solidFill>
                  <a:srgbClr val="FF0000"/>
                </a:solidFill>
                <a:ea typeface="ＭＳ Ｐゴシック" panose="020B0600070205080204" pitchFamily="34" charset="-128"/>
              </a:rPr>
              <a:t>Teaching sta</a:t>
            </a:r>
            <a:r>
              <a:rPr lang="en-GB" altLang="ja-JP" sz="2800" b="1" u="sng" dirty="0">
                <a:solidFill>
                  <a:srgbClr val="FF0000"/>
                </a:solidFill>
                <a:ea typeface="ＭＳ Ｐゴシック" panose="020B0600070205080204" pitchFamily="34" charset="-128"/>
              </a:rPr>
              <a:t>ff</a:t>
            </a:r>
          </a:p>
          <a:p>
            <a:pPr eaLnBrk="1" hangingPunct="1">
              <a:spcBef>
                <a:spcPts val="0"/>
              </a:spcBef>
            </a:pPr>
            <a:endParaRPr lang="en-GB" altLang="ja-JP" sz="1200" dirty="0">
              <a:ea typeface="ＭＳ Ｐゴシック" panose="020B0600070205080204" pitchFamily="34" charset="-128"/>
            </a:endParaRPr>
          </a:p>
          <a:p>
            <a:pPr eaLnBrk="1" hangingPunct="1">
              <a:spcBef>
                <a:spcPts val="0"/>
              </a:spcBef>
            </a:pPr>
            <a:r>
              <a:rPr lang="en-GB" altLang="en-US" sz="2800" b="1" u="sng" dirty="0"/>
              <a:t>Standard</a:t>
            </a:r>
            <a:endParaRPr lang="en-GB" altLang="en-US" sz="2800" b="1" dirty="0"/>
          </a:p>
          <a:p>
            <a:pPr eaLnBrk="1" hangingPunct="1">
              <a:spcBef>
                <a:spcPts val="0"/>
              </a:spcBef>
            </a:pPr>
            <a:r>
              <a:rPr lang="en-GB" altLang="ja-JP" sz="2800" dirty="0">
                <a:ea typeface="ＭＳ Ｐゴシック" panose="020B0600070205080204" pitchFamily="34" charset="-128"/>
              </a:rPr>
              <a:t>Institutions should assure themselves of the competence of their teachers. They should apply fair and transparent processes for the recruitment and development of the staff.</a:t>
            </a:r>
            <a:endParaRPr lang="it-IT" altLang="ja-JP" sz="2800" dirty="0">
              <a:ea typeface="ＭＳ Ｐゴシック" panose="020B0600070205080204" pitchFamily="34" charset="-128"/>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68617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692696"/>
            <a:ext cx="7488832" cy="2016224"/>
          </a:xfrm>
        </p:spPr>
        <p:txBody>
          <a:bodyPr/>
          <a:lstStyle/>
          <a:p>
            <a:pPr eaLnBrk="1" hangingPunct="1"/>
            <a:r>
              <a:rPr lang="it-IT" altLang="it-IT" sz="2800" b="1" u="sng" dirty="0" err="1">
                <a:solidFill>
                  <a:srgbClr val="FF0000"/>
                </a:solidFill>
              </a:rPr>
              <a:t>Processes</a:t>
            </a:r>
            <a:r>
              <a:rPr lang="it-IT" altLang="it-IT" sz="2800" b="1" u="sng" dirty="0">
                <a:solidFill>
                  <a:srgbClr val="FF0000"/>
                </a:solidFill>
              </a:rPr>
              <a:t> </a:t>
            </a:r>
            <a:r>
              <a:rPr lang="it-IT" altLang="it-IT" sz="2800" b="1" u="sng" dirty="0" err="1">
                <a:solidFill>
                  <a:srgbClr val="FF0000"/>
                </a:solidFill>
              </a:rPr>
              <a:t>associated</a:t>
            </a:r>
            <a:r>
              <a:rPr lang="it-IT" altLang="it-IT" sz="2800" b="1" u="sng" dirty="0">
                <a:solidFill>
                  <a:srgbClr val="FF0000"/>
                </a:solidFill>
              </a:rPr>
              <a:t> to Standard 5</a:t>
            </a:r>
          </a:p>
          <a:p>
            <a:pPr eaLnBrk="1" hangingPunct="1"/>
            <a:endParaRPr lang="it-IT" altLang="it-IT" sz="1200" b="1" dirty="0"/>
          </a:p>
          <a:p>
            <a:pPr marL="457200" indent="-457200" eaLnBrk="1" hangingPunct="1">
              <a:buClr>
                <a:srgbClr val="00B050"/>
              </a:buClr>
              <a:buFont typeface="Wingdings" panose="05000000000000000000" pitchFamily="2" charset="2"/>
              <a:buChar char="Ø"/>
            </a:pPr>
            <a:r>
              <a:rPr lang="en-GB" sz="2800" dirty="0"/>
              <a:t>Identification and assignment of the teaching staff </a:t>
            </a:r>
            <a:endParaRPr lang="it-IT" altLang="it-IT" sz="2800" dirty="0"/>
          </a:p>
          <a:p>
            <a:pPr algn="ctr"/>
            <a:endParaRPr lang="en-GB"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3151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052736"/>
            <a:ext cx="7488832" cy="2160240"/>
          </a:xfrm>
        </p:spPr>
        <p:txBody>
          <a:bodyPr/>
          <a:lstStyle/>
          <a:p>
            <a:pPr lvl="0" defTabSz="914400" eaLnBrk="1" hangingPunct="1">
              <a:spcBef>
                <a:spcPct val="0"/>
              </a:spcBef>
              <a:buClrTx/>
              <a:buSzTx/>
            </a:pPr>
            <a:endParaRPr lang="en-GB" altLang="it-IT" sz="1200" kern="1200" dirty="0">
              <a:solidFill>
                <a:srgbClr val="000066"/>
              </a:solidFill>
            </a:endParaRPr>
          </a:p>
          <a:p>
            <a:pPr lvl="0" defTabSz="914400" eaLnBrk="1" hangingPunct="1">
              <a:spcBef>
                <a:spcPct val="0"/>
              </a:spcBef>
              <a:buClrTx/>
              <a:buSzTx/>
            </a:pPr>
            <a:r>
              <a:rPr lang="en-GB" altLang="it-IT" i="1" kern="1200" dirty="0">
                <a:solidFill>
                  <a:srgbClr val="000066"/>
                </a:solidFill>
              </a:rPr>
              <a:t>The </a:t>
            </a:r>
            <a:r>
              <a:rPr lang="en-GB" altLang="it-IT" b="1" i="1" kern="1200" dirty="0">
                <a:solidFill>
                  <a:srgbClr val="000066"/>
                </a:solidFill>
              </a:rPr>
              <a:t>teaching staff</a:t>
            </a:r>
            <a:r>
              <a:rPr lang="en-GB" altLang="it-IT" i="1" kern="1200" dirty="0">
                <a:solidFill>
                  <a:srgbClr val="000066"/>
                </a:solidFill>
              </a:rPr>
              <a:t> in charge of the course units should be quantitatively and qualitatively adequate to favour the achievement of the intended programme learning outcomes by the students.</a:t>
            </a:r>
            <a:endParaRPr lang="it-IT" altLang="it-IT" i="1" kern="1200" dirty="0">
              <a:solidFill>
                <a:srgbClr val="000066"/>
              </a:solidFill>
            </a:endParaRP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76992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908720"/>
            <a:ext cx="7488832" cy="4752528"/>
          </a:xfrm>
        </p:spPr>
        <p:txBody>
          <a:bodyPr/>
          <a:lstStyle/>
          <a:p>
            <a:pPr eaLnBrk="1" hangingPunct="1">
              <a:spcBef>
                <a:spcPts val="0"/>
              </a:spcBef>
            </a:pPr>
            <a:r>
              <a:rPr lang="en-GB" altLang="ja-JP" sz="3200" b="1" dirty="0">
                <a:solidFill>
                  <a:srgbClr val="FF0000"/>
                </a:solidFill>
                <a:ea typeface="ＭＳ Ｐゴシック" panose="020B0600070205080204" pitchFamily="34" charset="-128"/>
              </a:rPr>
              <a:t>1.6 </a:t>
            </a:r>
            <a:r>
              <a:rPr lang="en-GB" altLang="ja-JP" sz="3200" b="1" u="sng" dirty="0">
                <a:solidFill>
                  <a:srgbClr val="FF0000"/>
                </a:solidFill>
                <a:ea typeface="ＭＳ Ｐゴシック" panose="020B0600070205080204" pitchFamily="34" charset="-128"/>
              </a:rPr>
              <a:t>Learning resources and student support</a:t>
            </a:r>
          </a:p>
          <a:p>
            <a:pPr eaLnBrk="1" hangingPunct="1">
              <a:spcBef>
                <a:spcPts val="0"/>
              </a:spcBef>
            </a:pPr>
            <a:endParaRPr lang="en-GB" altLang="ja-JP" sz="1200" dirty="0">
              <a:ea typeface="ＭＳ Ｐゴシック" panose="020B0600070205080204" pitchFamily="34" charset="-128"/>
            </a:endParaRPr>
          </a:p>
          <a:p>
            <a:pPr eaLnBrk="1" hangingPunct="1">
              <a:spcBef>
                <a:spcPts val="0"/>
              </a:spcBef>
              <a:buClr>
                <a:srgbClr val="00B050"/>
              </a:buClr>
            </a:pPr>
            <a:r>
              <a:rPr lang="en-GB" altLang="en-US" sz="2800" b="1" u="sng" dirty="0"/>
              <a:t>Standard</a:t>
            </a:r>
            <a:endParaRPr lang="en-GB" altLang="en-US" sz="2800" b="1" dirty="0"/>
          </a:p>
          <a:p>
            <a:pPr eaLnBrk="1" hangingPunct="1">
              <a:spcBef>
                <a:spcPts val="0"/>
              </a:spcBef>
              <a:buClr>
                <a:srgbClr val="00B050"/>
              </a:buClr>
            </a:pPr>
            <a:r>
              <a:rPr lang="en-GB" altLang="ja-JP" sz="2800" dirty="0">
                <a:ea typeface="ＭＳ Ｐゴシック" panose="020B0600070205080204" pitchFamily="34" charset="-128"/>
              </a:rPr>
              <a:t>Institutions should have appropriate funding for learning and teaching activities and ensure that adequate and readily accessible learning resources and student support are provided.</a:t>
            </a:r>
            <a:endParaRPr lang="it-IT" altLang="ja-JP" sz="2800" dirty="0">
              <a:ea typeface="ＭＳ Ｐゴシック" panose="020B0600070205080204" pitchFamily="34" charset="-128"/>
            </a:endParaRP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93858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971600" y="161256"/>
            <a:ext cx="7992888" cy="6076056"/>
          </a:xfrm>
        </p:spPr>
        <p:txBody>
          <a:bodyPr/>
          <a:lstStyle/>
          <a:p>
            <a:pPr eaLnBrk="1" hangingPunct="1"/>
            <a:r>
              <a:rPr lang="it-IT" altLang="it-IT" sz="2800" b="1" u="sng" dirty="0" err="1">
                <a:solidFill>
                  <a:srgbClr val="FF0000"/>
                </a:solidFill>
              </a:rPr>
              <a:t>Processes</a:t>
            </a:r>
            <a:r>
              <a:rPr lang="it-IT" altLang="it-IT" sz="2800" b="1" u="sng" dirty="0">
                <a:solidFill>
                  <a:srgbClr val="FF0000"/>
                </a:solidFill>
              </a:rPr>
              <a:t> </a:t>
            </a:r>
            <a:r>
              <a:rPr lang="it-IT" altLang="it-IT" sz="2800" b="1" u="sng" dirty="0" err="1">
                <a:solidFill>
                  <a:srgbClr val="FF0000"/>
                </a:solidFill>
              </a:rPr>
              <a:t>associated</a:t>
            </a:r>
            <a:r>
              <a:rPr lang="it-IT" altLang="it-IT" sz="2800" b="1" u="sng" dirty="0">
                <a:solidFill>
                  <a:srgbClr val="FF0000"/>
                </a:solidFill>
              </a:rPr>
              <a:t> to Standard 6</a:t>
            </a:r>
          </a:p>
          <a:p>
            <a:pPr eaLnBrk="1" hangingPunct="1"/>
            <a:endParaRPr lang="it-IT" altLang="it-IT" sz="1200" dirty="0"/>
          </a:p>
          <a:p>
            <a:pPr marL="449263" indent="-449263">
              <a:spcBef>
                <a:spcPts val="0"/>
              </a:spcBef>
              <a:spcAft>
                <a:spcPts val="1200"/>
              </a:spcAft>
              <a:buClr>
                <a:srgbClr val="00B050"/>
              </a:buClr>
              <a:buFont typeface="Wingdings" panose="05000000000000000000" pitchFamily="2" charset="2"/>
              <a:buChar char="Ø"/>
            </a:pPr>
            <a:r>
              <a:rPr lang="en-GB" sz="2800" dirty="0"/>
              <a:t>Identification and allocation of </a:t>
            </a:r>
            <a:r>
              <a:rPr lang="en-GB" sz="2800" b="1" dirty="0"/>
              <a:t>facilities</a:t>
            </a:r>
            <a:r>
              <a:rPr lang="en-GB" sz="2800" dirty="0"/>
              <a:t> </a:t>
            </a:r>
            <a:r>
              <a:rPr lang="en-GB" sz="2800" i="1" dirty="0"/>
              <a:t>(in particular: lecture and study rooms, laboratories, libraries) </a:t>
            </a:r>
            <a:r>
              <a:rPr lang="en-GB" sz="2800" dirty="0"/>
              <a:t>and support staff</a:t>
            </a:r>
            <a:endParaRPr lang="it-IT" sz="2800" dirty="0"/>
          </a:p>
          <a:p>
            <a:pPr marL="449263" indent="-449263">
              <a:spcBef>
                <a:spcPts val="0"/>
              </a:spcBef>
              <a:spcAft>
                <a:spcPts val="1200"/>
              </a:spcAft>
              <a:buClr>
                <a:srgbClr val="00B050"/>
              </a:buClr>
              <a:buFont typeface="Wingdings" panose="05000000000000000000" pitchFamily="2" charset="2"/>
              <a:buChar char="Ø"/>
            </a:pPr>
            <a:r>
              <a:rPr lang="en-GB" sz="2800" dirty="0"/>
              <a:t>Organisation and management of </a:t>
            </a:r>
            <a:r>
              <a:rPr lang="en-GB" sz="2800" b="1" dirty="0"/>
              <a:t>student support </a:t>
            </a:r>
            <a:r>
              <a:rPr lang="en-GB" sz="2800" i="1" dirty="0"/>
              <a:t>(orienteering, tutoring and assistance) </a:t>
            </a:r>
            <a:r>
              <a:rPr lang="en-GB" sz="2800" b="1" dirty="0"/>
              <a:t>services</a:t>
            </a:r>
            <a:r>
              <a:rPr lang="en-GB" sz="2800" dirty="0"/>
              <a:t> </a:t>
            </a:r>
            <a:endParaRPr lang="it-IT" sz="2800" dirty="0"/>
          </a:p>
          <a:p>
            <a:pPr marL="449263" indent="-449263">
              <a:spcBef>
                <a:spcPts val="0"/>
              </a:spcBef>
              <a:spcAft>
                <a:spcPts val="1200"/>
              </a:spcAft>
              <a:buClr>
                <a:srgbClr val="00B050"/>
              </a:buClr>
              <a:buFont typeface="Wingdings" panose="05000000000000000000" pitchFamily="2" charset="2"/>
              <a:buChar char="Ø"/>
            </a:pPr>
            <a:r>
              <a:rPr lang="en-GB" sz="2800" dirty="0"/>
              <a:t>Establishment of </a:t>
            </a:r>
            <a:r>
              <a:rPr lang="en-GB" sz="2800" b="1" dirty="0"/>
              <a:t>partnerships </a:t>
            </a:r>
            <a:r>
              <a:rPr lang="en-GB" sz="2800" dirty="0"/>
              <a:t>with national and international businesses, research institutions and other Higher Education Institutions for carrying out students’ external education and mobility</a:t>
            </a:r>
            <a:endParaRPr lang="it-IT" sz="2800" dirty="0"/>
          </a:p>
          <a:p>
            <a:pPr marL="449263" indent="-449263">
              <a:spcBef>
                <a:spcPts val="0"/>
              </a:spcBef>
              <a:buClr>
                <a:srgbClr val="00B050"/>
              </a:buClr>
              <a:buFont typeface="Wingdings" panose="05000000000000000000" pitchFamily="2" charset="2"/>
              <a:buChar char="Ø"/>
            </a:pPr>
            <a:r>
              <a:rPr lang="en-GB" sz="2800" dirty="0"/>
              <a:t>Identification of the needs and allocation of </a:t>
            </a:r>
            <a:r>
              <a:rPr lang="en-GB" sz="2800" b="1" dirty="0"/>
              <a:t>financial resources </a:t>
            </a:r>
            <a:endParaRPr lang="it-IT" altLang="it-IT" sz="2800" b="1" dirty="0"/>
          </a:p>
          <a:p>
            <a:pPr algn="ctr"/>
            <a:endParaRPr lang="en-GB"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79614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124744"/>
            <a:ext cx="7488832" cy="2304256"/>
          </a:xfrm>
        </p:spPr>
        <p:txBody>
          <a:bodyPr/>
          <a:lstStyle/>
          <a:p>
            <a:pPr lvl="0" defTabSz="914400" eaLnBrk="1" hangingPunct="1">
              <a:spcBef>
                <a:spcPct val="50000"/>
              </a:spcBef>
              <a:buClrTx/>
              <a:buSzTx/>
            </a:pPr>
            <a:r>
              <a:rPr lang="en-GB" altLang="it-IT" i="1" kern="1200" dirty="0">
                <a:solidFill>
                  <a:srgbClr val="000066"/>
                </a:solidFill>
              </a:rPr>
              <a:t>The </a:t>
            </a:r>
            <a:r>
              <a:rPr lang="en-GB" altLang="it-IT" b="1" i="1" kern="1200" dirty="0">
                <a:solidFill>
                  <a:srgbClr val="000066"/>
                </a:solidFill>
              </a:rPr>
              <a:t>facilities</a:t>
            </a:r>
            <a:r>
              <a:rPr lang="en-GB" altLang="it-IT" i="1" kern="1200" dirty="0">
                <a:solidFill>
                  <a:srgbClr val="000066"/>
                </a:solidFill>
              </a:rPr>
              <a:t> (in particular: classrooms, rooms for individual studies, laboratories, libraries) should be quantitatively and qualitatively adequate to the development of the didactic activities according to what designed and planned and to actuate the established didactic methods.</a:t>
            </a:r>
            <a:endParaRPr lang="it-IT" altLang="it-IT" i="1" kern="1200" dirty="0">
              <a:solidFill>
                <a:srgbClr val="000066"/>
              </a:solidFill>
            </a:endParaRP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6147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sp>
        <p:nvSpPr>
          <p:cNvPr id="3" name="CasellaDiTesto 2"/>
          <p:cNvSpPr txBox="1"/>
          <p:nvPr/>
        </p:nvSpPr>
        <p:spPr>
          <a:xfrm>
            <a:off x="1356175" y="1340768"/>
            <a:ext cx="7776864" cy="2862322"/>
          </a:xfrm>
          <a:prstGeom prst="rect">
            <a:avLst/>
          </a:prstGeom>
          <a:noFill/>
        </p:spPr>
        <p:txBody>
          <a:bodyPr wrap="square" rtlCol="0">
            <a:spAutoFit/>
          </a:bodyPr>
          <a:lstStyle/>
          <a:p>
            <a:pPr>
              <a:defRPr/>
            </a:pPr>
            <a:r>
              <a:rPr lang="it-IT" altLang="it-IT" sz="3200" b="1" u="sng" dirty="0" err="1">
                <a:solidFill>
                  <a:srgbClr val="FF0000"/>
                </a:solidFill>
                <a:latin typeface="+mj-lt"/>
              </a:rPr>
              <a:t>Topics</a:t>
            </a:r>
            <a:r>
              <a:rPr lang="it-IT" altLang="it-IT" sz="3200" b="1" u="sng" dirty="0">
                <a:solidFill>
                  <a:srgbClr val="FF0000"/>
                </a:solidFill>
                <a:latin typeface="+mj-lt"/>
              </a:rPr>
              <a:t> of the </a:t>
            </a:r>
            <a:r>
              <a:rPr lang="it-IT" altLang="it-IT" sz="3200" b="1" u="sng" dirty="0" err="1">
                <a:solidFill>
                  <a:srgbClr val="FF0000"/>
                </a:solidFill>
                <a:latin typeface="+mj-lt"/>
              </a:rPr>
              <a:t>presentation</a:t>
            </a:r>
            <a:endParaRPr lang="it-IT" altLang="it-IT" sz="3200" b="1" u="sng" dirty="0">
              <a:solidFill>
                <a:srgbClr val="FF0000"/>
              </a:solidFill>
              <a:latin typeface="+mj-lt"/>
            </a:endParaRPr>
          </a:p>
          <a:p>
            <a:pPr>
              <a:defRPr/>
            </a:pPr>
            <a:endParaRPr lang="en-GB" altLang="it-IT" sz="2400" dirty="0">
              <a:solidFill>
                <a:srgbClr val="000066"/>
              </a:solidFill>
              <a:latin typeface="+mj-lt"/>
            </a:endParaRPr>
          </a:p>
          <a:p>
            <a:pPr marL="531813" indent="-531813">
              <a:buClr>
                <a:srgbClr val="002060"/>
              </a:buClr>
              <a:buFontTx/>
              <a:buAutoNum type="alphaLcParenR"/>
              <a:defRPr/>
            </a:pPr>
            <a:r>
              <a:rPr lang="en-GB" altLang="it-IT" sz="2800" dirty="0">
                <a:solidFill>
                  <a:srgbClr val="002060"/>
                </a:solidFill>
                <a:latin typeface="+mj-lt"/>
              </a:rPr>
              <a:t>Quality and Quality Assurance (QA) of Study Programmes (SPs)</a:t>
            </a:r>
          </a:p>
          <a:p>
            <a:pPr marL="531813" indent="-531813">
              <a:buClr>
                <a:srgbClr val="002060"/>
              </a:buClr>
              <a:buFontTx/>
              <a:buAutoNum type="alphaLcParenR"/>
              <a:defRPr/>
            </a:pPr>
            <a:endParaRPr lang="en-GB" altLang="it-IT" sz="1200" dirty="0">
              <a:solidFill>
                <a:srgbClr val="002060"/>
              </a:solidFill>
              <a:latin typeface="+mj-lt"/>
            </a:endParaRPr>
          </a:p>
          <a:p>
            <a:pPr marL="531813" indent="-531813">
              <a:buClr>
                <a:srgbClr val="002060"/>
              </a:buClr>
              <a:buFontTx/>
              <a:buAutoNum type="alphaLcParenR"/>
              <a:defRPr/>
            </a:pPr>
            <a:r>
              <a:rPr lang="en-GB" sz="2800" dirty="0">
                <a:solidFill>
                  <a:srgbClr val="002060"/>
                </a:solidFill>
                <a:latin typeface="+mj-lt"/>
              </a:rPr>
              <a:t>Standards and Guidelines for QA in the European Higher Education Area (EHEA)</a:t>
            </a: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62298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908720"/>
            <a:ext cx="7488832" cy="4104456"/>
          </a:xfrm>
        </p:spPr>
        <p:txBody>
          <a:bodyPr/>
          <a:lstStyle/>
          <a:p>
            <a:pPr eaLnBrk="1" hangingPunct="1">
              <a:spcBef>
                <a:spcPts val="0"/>
              </a:spcBef>
            </a:pPr>
            <a:r>
              <a:rPr lang="en-GB" altLang="ja-JP" sz="3200" b="1" dirty="0">
                <a:solidFill>
                  <a:srgbClr val="FF0000"/>
                </a:solidFill>
                <a:ea typeface="ＭＳ Ｐゴシック" panose="020B0600070205080204" pitchFamily="34" charset="-128"/>
              </a:rPr>
              <a:t>1.7 </a:t>
            </a:r>
            <a:r>
              <a:rPr lang="en-GB" altLang="ja-JP" sz="3200" b="1" u="sng" dirty="0">
                <a:solidFill>
                  <a:srgbClr val="FF0000"/>
                </a:solidFill>
                <a:ea typeface="ＭＳ Ｐゴシック" panose="020B0600070205080204" pitchFamily="34" charset="-128"/>
              </a:rPr>
              <a:t>Information management</a:t>
            </a:r>
          </a:p>
          <a:p>
            <a:pPr eaLnBrk="1" hangingPunct="1">
              <a:spcBef>
                <a:spcPts val="0"/>
              </a:spcBef>
            </a:pPr>
            <a:endParaRPr lang="en-GB" altLang="ja-JP" sz="1200" dirty="0">
              <a:ea typeface="ＭＳ Ｐゴシック" panose="020B0600070205080204" pitchFamily="34" charset="-128"/>
            </a:endParaRPr>
          </a:p>
          <a:p>
            <a:pPr eaLnBrk="1" hangingPunct="1">
              <a:spcBef>
                <a:spcPts val="0"/>
              </a:spcBef>
            </a:pPr>
            <a:r>
              <a:rPr lang="en-GB" altLang="en-US" sz="2800" b="1" u="sng" dirty="0"/>
              <a:t>Standard</a:t>
            </a:r>
            <a:endParaRPr lang="en-GB" altLang="en-US" sz="2800" b="1" dirty="0"/>
          </a:p>
          <a:p>
            <a:pPr eaLnBrk="1" hangingPunct="1">
              <a:spcBef>
                <a:spcPts val="0"/>
              </a:spcBef>
            </a:pPr>
            <a:r>
              <a:rPr lang="en-GB" altLang="ja-JP" sz="2800" dirty="0">
                <a:ea typeface="ＭＳ Ｐゴシック" panose="020B0600070205080204" pitchFamily="34" charset="-128"/>
              </a:rPr>
              <a:t>Institutions should ensure that they collect, analyse and use relevant information for the effective management of their programmes and other activities.</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3309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980728"/>
            <a:ext cx="7488832" cy="3384376"/>
          </a:xfrm>
        </p:spPr>
        <p:txBody>
          <a:bodyPr/>
          <a:lstStyle/>
          <a:p>
            <a:pPr lvl="0" algn="l" defTabSz="914400" eaLnBrk="1" hangingPunct="1">
              <a:spcBef>
                <a:spcPct val="0"/>
              </a:spcBef>
              <a:spcAft>
                <a:spcPts val="1200"/>
              </a:spcAft>
              <a:buClrTx/>
              <a:buSzTx/>
            </a:pPr>
            <a:r>
              <a:rPr lang="it-IT" altLang="it-IT" i="1" kern="1200" dirty="0"/>
              <a:t>The </a:t>
            </a:r>
            <a:r>
              <a:rPr lang="en-GB" altLang="it-IT" i="1" kern="1200" dirty="0"/>
              <a:t>main purpose of  the monitoring process  is that to gather, elaborate and document:</a:t>
            </a:r>
          </a:p>
          <a:p>
            <a:pPr marL="457200" lvl="0" indent="-457200" defTabSz="914400" eaLnBrk="1" hangingPunct="1">
              <a:spcBef>
                <a:spcPct val="0"/>
              </a:spcBef>
              <a:spcAft>
                <a:spcPts val="1200"/>
              </a:spcAft>
              <a:buClr>
                <a:srgbClr val="00B050"/>
              </a:buClr>
              <a:buSzTx/>
              <a:buFont typeface="Wingdings" panose="05000000000000000000" pitchFamily="2" charset="2"/>
              <a:buChar char="§"/>
            </a:pPr>
            <a:r>
              <a:rPr lang="en-GB" altLang="it-IT" i="1" kern="1200" dirty="0"/>
              <a:t>the </a:t>
            </a:r>
            <a:r>
              <a:rPr lang="en-GB" altLang="it-IT" b="1" i="1" kern="1200" dirty="0">
                <a:solidFill>
                  <a:srgbClr val="FF0000"/>
                </a:solidFill>
              </a:rPr>
              <a:t>programme outputs</a:t>
            </a:r>
            <a:r>
              <a:rPr lang="en-GB" altLang="it-IT" i="1" kern="1200" dirty="0"/>
              <a:t>, through the collection of administrative data;</a:t>
            </a:r>
          </a:p>
          <a:p>
            <a:pPr marL="457200" lvl="0" indent="-457200" defTabSz="914400" eaLnBrk="1" hangingPunct="1">
              <a:spcBef>
                <a:spcPct val="0"/>
              </a:spcBef>
              <a:spcAft>
                <a:spcPts val="1200"/>
              </a:spcAft>
              <a:buClr>
                <a:srgbClr val="00B050"/>
              </a:buClr>
              <a:buSzTx/>
              <a:buFont typeface="Wingdings" panose="05000000000000000000" pitchFamily="2" charset="2"/>
              <a:buChar char="§"/>
            </a:pPr>
            <a:r>
              <a:rPr lang="en-GB" altLang="it-IT" i="1" kern="1200" dirty="0"/>
              <a:t>the</a:t>
            </a:r>
            <a:r>
              <a:rPr lang="en-GB" altLang="it-IT" b="1" i="1" kern="1200" dirty="0"/>
              <a:t> </a:t>
            </a:r>
            <a:r>
              <a:rPr lang="en-GB" altLang="it-IT" b="1" i="1" kern="1200" dirty="0">
                <a:solidFill>
                  <a:srgbClr val="FF0000"/>
                </a:solidFill>
              </a:rPr>
              <a:t>opinions of students and academic staff on the educational process</a:t>
            </a:r>
            <a:r>
              <a:rPr lang="en-GB" altLang="it-IT" i="1" kern="1200" dirty="0"/>
              <a:t>;</a:t>
            </a:r>
          </a:p>
          <a:p>
            <a:pPr marL="457200" lvl="0" indent="-457200" defTabSz="914400" eaLnBrk="1" hangingPunct="1">
              <a:spcBef>
                <a:spcPct val="0"/>
              </a:spcBef>
              <a:buClr>
                <a:srgbClr val="00B050"/>
              </a:buClr>
              <a:buSzTx/>
              <a:buFont typeface="Wingdings" panose="05000000000000000000" pitchFamily="2" charset="2"/>
              <a:buChar char="§"/>
            </a:pPr>
            <a:r>
              <a:rPr lang="en-GB" altLang="it-IT" i="1" kern="1200" dirty="0"/>
              <a:t>information and data on the</a:t>
            </a:r>
            <a:r>
              <a:rPr lang="en-GB" altLang="it-IT" b="1" i="1" kern="1200" dirty="0"/>
              <a:t> </a:t>
            </a:r>
            <a:r>
              <a:rPr lang="en-GB" altLang="it-IT" b="1" i="1" kern="1200" dirty="0">
                <a:solidFill>
                  <a:srgbClr val="FF0000"/>
                </a:solidFill>
              </a:rPr>
              <a:t>graduate placement</a:t>
            </a:r>
            <a:r>
              <a:rPr lang="en-GB" altLang="it-IT" b="1" i="1" kern="1200" dirty="0"/>
              <a:t>.</a:t>
            </a:r>
            <a:endParaRPr lang="en-GB" i="1" dirty="0"/>
          </a:p>
          <a:p>
            <a:pPr algn="ctr">
              <a:spcBef>
                <a:spcPts val="0"/>
              </a:spcBef>
            </a:pPr>
            <a:endParaRPr lang="en-GB" sz="2800" i="1" dirty="0"/>
          </a:p>
          <a:p>
            <a:pPr algn="ctr">
              <a:spcBef>
                <a:spcPts val="0"/>
              </a:spcBef>
            </a:pPr>
            <a:endParaRPr lang="en-GB" sz="3600" i="1" dirty="0"/>
          </a:p>
          <a:p>
            <a:pPr algn="ctr">
              <a:spcBef>
                <a:spcPts val="0"/>
              </a:spcBef>
            </a:pPr>
            <a:endParaRPr lang="en-GB" sz="3600" i="1" dirty="0"/>
          </a:p>
          <a:p>
            <a:pPr algn="ctr">
              <a:spcBef>
                <a:spcPts val="0"/>
              </a:spcBef>
            </a:pPr>
            <a:endParaRPr lang="en-GB" sz="3600" i="1" dirty="0"/>
          </a:p>
          <a:p>
            <a:pPr algn="ctr">
              <a:spcBef>
                <a:spcPts val="0"/>
              </a:spcBef>
            </a:pPr>
            <a:endParaRPr lang="en-GB" sz="3600" i="1" dirty="0"/>
          </a:p>
          <a:p>
            <a:pPr algn="ctr">
              <a:spcBef>
                <a:spcPts val="0"/>
              </a:spcBef>
            </a:pPr>
            <a:endParaRPr lang="en-GB" sz="3600" i="1" dirty="0"/>
          </a:p>
          <a:p>
            <a:pPr algn="ctr">
              <a:spcBef>
                <a:spcPts val="0"/>
              </a:spcBef>
            </a:pPr>
            <a:endParaRPr lang="en-GB" sz="3600" i="1" dirty="0"/>
          </a:p>
          <a:p>
            <a:pPr algn="ctr">
              <a:spcBef>
                <a:spcPts val="0"/>
              </a:spcBef>
            </a:pPr>
            <a:endParaRPr lang="en-GB" sz="3600" i="1" dirty="0"/>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64582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404664"/>
            <a:ext cx="7632848" cy="5827563"/>
          </a:xfrm>
        </p:spPr>
        <p:txBody>
          <a:bodyPr/>
          <a:lstStyle/>
          <a:p>
            <a:pPr eaLnBrk="1" hangingPunct="1"/>
            <a:r>
              <a:rPr lang="it-IT" altLang="it-IT" sz="2800" b="1" u="sng" dirty="0" err="1">
                <a:solidFill>
                  <a:srgbClr val="FF0000"/>
                </a:solidFill>
              </a:rPr>
              <a:t>Processes</a:t>
            </a:r>
            <a:r>
              <a:rPr lang="it-IT" altLang="it-IT" sz="2800" b="1" u="sng" dirty="0">
                <a:solidFill>
                  <a:srgbClr val="FF0000"/>
                </a:solidFill>
              </a:rPr>
              <a:t> </a:t>
            </a:r>
            <a:r>
              <a:rPr lang="it-IT" altLang="it-IT" sz="2800" b="1" u="sng" dirty="0" err="1">
                <a:solidFill>
                  <a:srgbClr val="FF0000"/>
                </a:solidFill>
              </a:rPr>
              <a:t>associated</a:t>
            </a:r>
            <a:r>
              <a:rPr lang="it-IT" altLang="it-IT" sz="2800" b="1" u="sng" dirty="0">
                <a:solidFill>
                  <a:srgbClr val="FF0000"/>
                </a:solidFill>
              </a:rPr>
              <a:t> to Standard 7</a:t>
            </a:r>
          </a:p>
          <a:p>
            <a:pPr eaLnBrk="1" hangingPunct="1"/>
            <a:endParaRPr lang="it-IT" altLang="it-IT" sz="1200" dirty="0"/>
          </a:p>
          <a:p>
            <a:pPr marL="449263" indent="-449263">
              <a:spcBef>
                <a:spcPts val="0"/>
              </a:spcBef>
              <a:spcAft>
                <a:spcPts val="1200"/>
              </a:spcAft>
              <a:buClr>
                <a:srgbClr val="00B050"/>
              </a:buClr>
              <a:buFont typeface="Wingdings" panose="05000000000000000000" pitchFamily="2" charset="2"/>
              <a:buChar char="Ø"/>
            </a:pPr>
            <a:r>
              <a:rPr lang="en-GB" sz="2800" dirty="0"/>
              <a:t>Monitoring of the </a:t>
            </a:r>
            <a:r>
              <a:rPr lang="en-GB" sz="2800" b="1" dirty="0"/>
              <a:t>incoming students</a:t>
            </a:r>
            <a:endParaRPr lang="it-IT" sz="2800" b="1" dirty="0"/>
          </a:p>
          <a:p>
            <a:pPr marL="449263" indent="-449263">
              <a:spcBef>
                <a:spcPts val="0"/>
              </a:spcBef>
              <a:spcAft>
                <a:spcPts val="1200"/>
              </a:spcAft>
              <a:buClr>
                <a:srgbClr val="00B050"/>
              </a:buClr>
              <a:buFont typeface="Wingdings" panose="05000000000000000000" pitchFamily="2" charset="2"/>
              <a:buChar char="Ø"/>
            </a:pPr>
            <a:r>
              <a:rPr lang="en-GB" sz="2800" dirty="0"/>
              <a:t>Monitoring of the </a:t>
            </a:r>
            <a:r>
              <a:rPr lang="en-GB" sz="2800" b="1" dirty="0"/>
              <a:t>students’ learning</a:t>
            </a:r>
            <a:endParaRPr lang="it-IT" sz="2800" b="1" dirty="0"/>
          </a:p>
          <a:p>
            <a:pPr marL="449263" indent="-449263">
              <a:spcBef>
                <a:spcPts val="0"/>
              </a:spcBef>
              <a:spcAft>
                <a:spcPts val="1200"/>
              </a:spcAft>
              <a:buClr>
                <a:srgbClr val="00B050"/>
              </a:buClr>
              <a:buFont typeface="Wingdings" panose="05000000000000000000" pitchFamily="2" charset="2"/>
              <a:buChar char="Ø"/>
            </a:pPr>
            <a:r>
              <a:rPr lang="en-GB" sz="2800" dirty="0"/>
              <a:t>Monitoring of the </a:t>
            </a:r>
            <a:r>
              <a:rPr lang="en-GB" sz="2800" b="1" dirty="0"/>
              <a:t>students’ progression in their studies </a:t>
            </a:r>
            <a:endParaRPr lang="it-IT" sz="2800" b="1" dirty="0"/>
          </a:p>
          <a:p>
            <a:pPr marL="449263" indent="-449263">
              <a:spcBef>
                <a:spcPts val="0"/>
              </a:spcBef>
              <a:spcAft>
                <a:spcPts val="1200"/>
              </a:spcAft>
              <a:buClr>
                <a:srgbClr val="00B050"/>
              </a:buClr>
              <a:buFont typeface="Wingdings" panose="05000000000000000000" pitchFamily="2" charset="2"/>
              <a:buChar char="Ø"/>
            </a:pPr>
            <a:r>
              <a:rPr lang="en-GB" sz="2800" dirty="0"/>
              <a:t>Monitoring of the </a:t>
            </a:r>
            <a:r>
              <a:rPr lang="en-GB" sz="2800" b="1" dirty="0"/>
              <a:t>students’ opinion on the educational process</a:t>
            </a:r>
            <a:endParaRPr lang="it-IT" sz="2800" b="1" dirty="0"/>
          </a:p>
          <a:p>
            <a:pPr marL="449263" indent="-449263">
              <a:spcBef>
                <a:spcPts val="0"/>
              </a:spcBef>
              <a:spcAft>
                <a:spcPts val="1200"/>
              </a:spcAft>
              <a:buClr>
                <a:srgbClr val="00B050"/>
              </a:buClr>
              <a:buFont typeface="Wingdings" panose="05000000000000000000" pitchFamily="2" charset="2"/>
              <a:buChar char="Ø"/>
            </a:pPr>
            <a:r>
              <a:rPr lang="en-GB" sz="2800" dirty="0"/>
              <a:t>Monitoring of the </a:t>
            </a:r>
            <a:r>
              <a:rPr lang="en-GB" sz="2800" b="1" dirty="0"/>
              <a:t>graduates’ placement</a:t>
            </a:r>
            <a:endParaRPr lang="it-IT" sz="2800" b="1" dirty="0"/>
          </a:p>
          <a:p>
            <a:pPr marL="449263" indent="-449263">
              <a:buClr>
                <a:srgbClr val="00B050"/>
              </a:buClr>
              <a:buFont typeface="Wingdings" panose="05000000000000000000" pitchFamily="2" charset="2"/>
              <a:buChar char="Ø"/>
            </a:pPr>
            <a:r>
              <a:rPr lang="en-GB" sz="2800" dirty="0"/>
              <a:t>Monitoring of the </a:t>
            </a:r>
            <a:r>
              <a:rPr lang="en-GB" sz="2800" b="1" dirty="0"/>
              <a:t>employed graduates’ and employers’ opinion on the graduates’ education</a:t>
            </a:r>
            <a:endParaRPr lang="it-IT" altLang="it-IT" sz="2800" b="1" dirty="0"/>
          </a:p>
          <a:p>
            <a:pPr algn="ctr"/>
            <a:endParaRPr lang="en-GB"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13954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908720"/>
            <a:ext cx="7488832" cy="4104456"/>
          </a:xfrm>
        </p:spPr>
        <p:txBody>
          <a:bodyPr/>
          <a:lstStyle/>
          <a:p>
            <a:pPr eaLnBrk="1" hangingPunct="1">
              <a:spcBef>
                <a:spcPts val="0"/>
              </a:spcBef>
            </a:pPr>
            <a:r>
              <a:rPr lang="en-GB" altLang="ja-JP" sz="3200" b="1" dirty="0">
                <a:solidFill>
                  <a:srgbClr val="FF0000"/>
                </a:solidFill>
                <a:ea typeface="ＭＳ Ｐゴシック" panose="020B0600070205080204" pitchFamily="34" charset="-128"/>
              </a:rPr>
              <a:t>1.8 </a:t>
            </a:r>
            <a:r>
              <a:rPr lang="en-GB" altLang="ja-JP" sz="3200" b="1" u="sng" dirty="0">
                <a:solidFill>
                  <a:srgbClr val="FF0000"/>
                </a:solidFill>
                <a:ea typeface="ＭＳ Ｐゴシック" panose="020B0600070205080204" pitchFamily="34" charset="-128"/>
              </a:rPr>
              <a:t>Public information</a:t>
            </a:r>
          </a:p>
          <a:p>
            <a:pPr eaLnBrk="1" hangingPunct="1">
              <a:spcBef>
                <a:spcPts val="0"/>
              </a:spcBef>
            </a:pPr>
            <a:endParaRPr lang="en-GB" altLang="ja-JP" sz="1200" dirty="0">
              <a:ea typeface="ＭＳ Ｐゴシック" panose="020B0600070205080204" pitchFamily="34" charset="-128"/>
            </a:endParaRPr>
          </a:p>
          <a:p>
            <a:pPr eaLnBrk="1" hangingPunct="1">
              <a:spcBef>
                <a:spcPts val="0"/>
              </a:spcBef>
            </a:pPr>
            <a:r>
              <a:rPr lang="en-GB" altLang="en-US" sz="2800" b="1" u="sng" dirty="0"/>
              <a:t>Standard</a:t>
            </a:r>
            <a:endParaRPr lang="en-GB" altLang="en-US" sz="2800" b="1" dirty="0"/>
          </a:p>
          <a:p>
            <a:pPr eaLnBrk="1" hangingPunct="1">
              <a:spcBef>
                <a:spcPts val="0"/>
              </a:spcBef>
            </a:pPr>
            <a:r>
              <a:rPr lang="en-GB" altLang="ja-JP" sz="2800" dirty="0">
                <a:ea typeface="ＭＳ Ｐゴシック" panose="020B0600070205080204" pitchFamily="34" charset="-128"/>
              </a:rPr>
              <a:t>Institutions should publish information about their activities, including programmes, which is clear, accurate, objective, up-to date and readily accessible.</a:t>
            </a:r>
            <a:endParaRPr lang="it-IT" altLang="en-US"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69787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692696"/>
            <a:ext cx="7488832" cy="2016224"/>
          </a:xfrm>
        </p:spPr>
        <p:txBody>
          <a:bodyPr/>
          <a:lstStyle/>
          <a:p>
            <a:pPr eaLnBrk="1" hangingPunct="1"/>
            <a:r>
              <a:rPr lang="it-IT" altLang="it-IT" sz="2800" b="1" u="sng" dirty="0" err="1">
                <a:solidFill>
                  <a:srgbClr val="FF0000"/>
                </a:solidFill>
              </a:rPr>
              <a:t>Processes</a:t>
            </a:r>
            <a:r>
              <a:rPr lang="it-IT" altLang="it-IT" sz="2800" b="1" u="sng" dirty="0">
                <a:solidFill>
                  <a:srgbClr val="FF0000"/>
                </a:solidFill>
              </a:rPr>
              <a:t> </a:t>
            </a:r>
            <a:r>
              <a:rPr lang="it-IT" altLang="it-IT" sz="2800" b="1" u="sng" dirty="0" err="1">
                <a:solidFill>
                  <a:srgbClr val="FF0000"/>
                </a:solidFill>
              </a:rPr>
              <a:t>associated</a:t>
            </a:r>
            <a:r>
              <a:rPr lang="it-IT" altLang="it-IT" sz="2800" b="1" u="sng" dirty="0">
                <a:solidFill>
                  <a:srgbClr val="FF0000"/>
                </a:solidFill>
              </a:rPr>
              <a:t> to Standard 8</a:t>
            </a:r>
          </a:p>
          <a:p>
            <a:pPr eaLnBrk="1" hangingPunct="1"/>
            <a:endParaRPr lang="it-IT" altLang="it-IT" sz="1200" b="1" u="sng" dirty="0">
              <a:solidFill>
                <a:srgbClr val="FF0000"/>
              </a:solidFill>
            </a:endParaRPr>
          </a:p>
          <a:p>
            <a:pPr marL="449263" indent="-449263" eaLnBrk="1" hangingPunct="1">
              <a:buClr>
                <a:srgbClr val="00B050"/>
              </a:buClr>
              <a:buFont typeface="Wingdings" panose="05000000000000000000" pitchFamily="2" charset="2"/>
              <a:buChar char="Ø"/>
            </a:pPr>
            <a:r>
              <a:rPr lang="en-GB" sz="2800" dirty="0"/>
              <a:t>Provision of public access to information on the study programme</a:t>
            </a:r>
            <a:endParaRPr lang="it-IT" altLang="it-IT" sz="2800" dirty="0"/>
          </a:p>
          <a:p>
            <a:pPr algn="ctr"/>
            <a:endParaRPr lang="en-GB"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68137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620688"/>
            <a:ext cx="7488832" cy="5184576"/>
          </a:xfrm>
        </p:spPr>
        <p:txBody>
          <a:bodyPr/>
          <a:lstStyle/>
          <a:p>
            <a:pPr eaLnBrk="1" hangingPunct="1">
              <a:spcBef>
                <a:spcPts val="0"/>
              </a:spcBef>
            </a:pPr>
            <a:r>
              <a:rPr lang="en-GB" altLang="ja-JP" sz="3200" b="1" dirty="0">
                <a:solidFill>
                  <a:srgbClr val="FF0000"/>
                </a:solidFill>
                <a:ea typeface="ＭＳ Ｐゴシック" panose="020B0600070205080204" pitchFamily="34" charset="-128"/>
              </a:rPr>
              <a:t>1.9 </a:t>
            </a:r>
            <a:r>
              <a:rPr lang="en-GB" altLang="ja-JP" sz="3200" b="1" u="sng" dirty="0">
                <a:solidFill>
                  <a:srgbClr val="FF0000"/>
                </a:solidFill>
                <a:ea typeface="ＭＳ Ｐゴシック" panose="020B0600070205080204" pitchFamily="34" charset="-128"/>
              </a:rPr>
              <a:t>On-going monitoring and periodic review of programmes</a:t>
            </a:r>
          </a:p>
          <a:p>
            <a:pPr eaLnBrk="1" hangingPunct="1">
              <a:spcBef>
                <a:spcPts val="0"/>
              </a:spcBef>
            </a:pPr>
            <a:endParaRPr lang="en-GB" altLang="ja-JP" sz="1200" dirty="0">
              <a:ea typeface="ＭＳ Ｐゴシック" panose="020B0600070205080204" pitchFamily="34" charset="-128"/>
            </a:endParaRPr>
          </a:p>
          <a:p>
            <a:pPr eaLnBrk="1" hangingPunct="1">
              <a:spcBef>
                <a:spcPts val="0"/>
              </a:spcBef>
            </a:pPr>
            <a:r>
              <a:rPr lang="en-GB" altLang="en-US" sz="2800" b="1" u="sng" dirty="0"/>
              <a:t>Standard</a:t>
            </a:r>
            <a:endParaRPr lang="en-GB" altLang="en-US" sz="2800" b="1" dirty="0"/>
          </a:p>
          <a:p>
            <a:pPr eaLnBrk="1" hangingPunct="1">
              <a:spcBef>
                <a:spcPts val="0"/>
              </a:spcBef>
            </a:pPr>
            <a:r>
              <a:rPr lang="en-GB" altLang="ja-JP" sz="2800" dirty="0">
                <a:ea typeface="ＭＳ Ｐゴシック" panose="020B0600070205080204" pitchFamily="34" charset="-128"/>
              </a:rPr>
              <a:t>Institutions should monitor and periodically review their programmes to ensure that they achieve the objectives set for them and respond to the needs of students and society. These reviews should lead to continuous improvement of the programme. Any action planned or taken as a result should be communicated to all those concerned.</a:t>
            </a:r>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48943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20216" y="692696"/>
            <a:ext cx="7488832" cy="1728192"/>
          </a:xfrm>
        </p:spPr>
        <p:txBody>
          <a:bodyPr/>
          <a:lstStyle/>
          <a:p>
            <a:pPr eaLnBrk="1" hangingPunct="1"/>
            <a:r>
              <a:rPr lang="it-IT" altLang="it-IT" sz="2800" b="1" u="sng" dirty="0" err="1">
                <a:solidFill>
                  <a:srgbClr val="FF0000"/>
                </a:solidFill>
              </a:rPr>
              <a:t>Processes</a:t>
            </a:r>
            <a:r>
              <a:rPr lang="it-IT" altLang="it-IT" sz="2800" b="1" u="sng" dirty="0">
                <a:solidFill>
                  <a:srgbClr val="FF0000"/>
                </a:solidFill>
              </a:rPr>
              <a:t> </a:t>
            </a:r>
            <a:r>
              <a:rPr lang="it-IT" altLang="it-IT" sz="2800" b="1" u="sng" dirty="0" err="1">
                <a:solidFill>
                  <a:srgbClr val="FF0000"/>
                </a:solidFill>
              </a:rPr>
              <a:t>associated</a:t>
            </a:r>
            <a:r>
              <a:rPr lang="it-IT" altLang="it-IT" sz="2800" b="1" u="sng" dirty="0">
                <a:solidFill>
                  <a:srgbClr val="FF0000"/>
                </a:solidFill>
              </a:rPr>
              <a:t> to Standard 9</a:t>
            </a:r>
          </a:p>
          <a:p>
            <a:pPr eaLnBrk="1" hangingPunct="1"/>
            <a:endParaRPr lang="it-IT" altLang="it-IT" sz="1200" dirty="0">
              <a:solidFill>
                <a:srgbClr val="FF0000"/>
              </a:solidFill>
            </a:endParaRPr>
          </a:p>
          <a:p>
            <a:pPr marL="449263" indent="-449263" eaLnBrk="1" hangingPunct="1">
              <a:buClr>
                <a:srgbClr val="00B050"/>
              </a:buClr>
              <a:buFont typeface="Wingdings" panose="05000000000000000000" pitchFamily="2" charset="2"/>
              <a:buChar char="Ø"/>
            </a:pPr>
            <a:r>
              <a:rPr lang="en-GB" sz="2800" dirty="0"/>
              <a:t>Review </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89214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987" y="980728"/>
            <a:ext cx="7488832" cy="4176464"/>
          </a:xfrm>
        </p:spPr>
        <p:txBody>
          <a:bodyPr/>
          <a:lstStyle/>
          <a:p>
            <a:pPr lvl="0" defTabSz="914400" eaLnBrk="1" hangingPunct="1">
              <a:spcBef>
                <a:spcPct val="0"/>
              </a:spcBef>
              <a:buClrTx/>
              <a:buSzTx/>
            </a:pPr>
            <a:r>
              <a:rPr lang="en-GB" altLang="it-IT" sz="2800" b="1" i="1" kern="1200" dirty="0">
                <a:solidFill>
                  <a:srgbClr val="FF0000"/>
                </a:solidFill>
              </a:rPr>
              <a:t>Review process</a:t>
            </a:r>
          </a:p>
          <a:p>
            <a:pPr lvl="0" defTabSz="914400" eaLnBrk="1" hangingPunct="1">
              <a:spcBef>
                <a:spcPct val="0"/>
              </a:spcBef>
              <a:buClrTx/>
              <a:buSzTx/>
            </a:pPr>
            <a:endParaRPr lang="en-GB" altLang="it-IT" b="1" i="1" kern="1200" dirty="0">
              <a:solidFill>
                <a:srgbClr val="FF0000"/>
              </a:solidFill>
            </a:endParaRPr>
          </a:p>
          <a:p>
            <a:pPr lvl="0" defTabSz="914400" eaLnBrk="1" hangingPunct="1">
              <a:spcBef>
                <a:spcPct val="0"/>
              </a:spcBef>
              <a:buClrTx/>
              <a:buSzTx/>
            </a:pPr>
            <a:r>
              <a:rPr lang="en-GB" altLang="it-IT" i="1" kern="1200" dirty="0">
                <a:solidFill>
                  <a:srgbClr val="000066"/>
                </a:solidFill>
              </a:rPr>
              <a:t>The review process should be preceded by an </a:t>
            </a:r>
            <a:r>
              <a:rPr lang="en-GB" altLang="it-IT" b="1" i="1" kern="1200" dirty="0">
                <a:solidFill>
                  <a:srgbClr val="FF0000"/>
                </a:solidFill>
              </a:rPr>
              <a:t>analysis process</a:t>
            </a:r>
            <a:r>
              <a:rPr lang="en-GB" altLang="it-IT" i="1" kern="1200" dirty="0">
                <a:solidFill>
                  <a:srgbClr val="000066"/>
                </a:solidFill>
              </a:rPr>
              <a:t>, finalised to the </a:t>
            </a:r>
            <a:r>
              <a:rPr lang="en-GB" altLang="it-IT" b="1" i="1" kern="1200" dirty="0">
                <a:solidFill>
                  <a:srgbClr val="000066"/>
                </a:solidFill>
              </a:rPr>
              <a:t>identification of the strong and weak points</a:t>
            </a:r>
            <a:r>
              <a:rPr lang="en-GB" altLang="it-IT" i="1" kern="1200" dirty="0">
                <a:solidFill>
                  <a:srgbClr val="000066"/>
                </a:solidFill>
              </a:rPr>
              <a:t> of the study programme, through at least the comparison of the study programme’s results with those obtained in the preceding years and the results obtained by other study programmes of the same typology, if any, and to the </a:t>
            </a:r>
            <a:r>
              <a:rPr lang="en-GB" altLang="it-IT" b="1" i="1" kern="1200" dirty="0">
                <a:solidFill>
                  <a:srgbClr val="000066"/>
                </a:solidFill>
              </a:rPr>
              <a:t>identification of the causes of the weak points </a:t>
            </a:r>
            <a:r>
              <a:rPr lang="en-GB" altLang="it-IT" i="1" kern="1200" dirty="0">
                <a:solidFill>
                  <a:srgbClr val="000066"/>
                </a:solidFill>
              </a:rPr>
              <a:t>(e.g.: causes of the dropouts, motivations of delays in graduation, etc.).</a:t>
            </a:r>
            <a:endParaRPr lang="it-IT" altLang="it-IT" i="1" kern="1200" dirty="0">
              <a:solidFill>
                <a:srgbClr val="000066"/>
              </a:solidFill>
            </a:endParaRPr>
          </a:p>
          <a:p>
            <a:pPr lvl="0" algn="l" defTabSz="914400" eaLnBrk="1" hangingPunct="1">
              <a:spcBef>
                <a:spcPct val="0"/>
              </a:spcBef>
              <a:buClrTx/>
              <a:buSzTx/>
            </a:pPr>
            <a:endParaRPr lang="en-GB" altLang="it-IT" kern="1200" dirty="0">
              <a:solidFill>
                <a:srgbClr val="000066"/>
              </a:solidFill>
            </a:endParaRPr>
          </a:p>
          <a:p>
            <a:pPr lvl="0" algn="l" defTabSz="914400" eaLnBrk="1" hangingPunct="1">
              <a:spcBef>
                <a:spcPct val="0"/>
              </a:spcBef>
              <a:buClrTx/>
              <a:buSzTx/>
            </a:pPr>
            <a:endParaRPr lang="en-GB" altLang="it-IT" kern="1200" dirty="0">
              <a:solidFill>
                <a:srgbClr val="000066"/>
              </a:solidFill>
            </a:endParaRPr>
          </a:p>
          <a:p>
            <a:pPr lvl="0" algn="l" defTabSz="914400" eaLnBrk="1" hangingPunct="1">
              <a:spcBef>
                <a:spcPct val="0"/>
              </a:spcBef>
              <a:buClrTx/>
              <a:buSzTx/>
            </a:pPr>
            <a:endParaRPr lang="en-GB" altLang="it-IT" kern="1200" dirty="0">
              <a:solidFill>
                <a:srgbClr val="000066"/>
              </a:solidFill>
              <a:latin typeface="Comic Sans MS" panose="030F0702030302020204" pitchFamily="66" charset="0"/>
            </a:endParaRP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rgbClr val="2D2DB9">
                    <a:lumMod val="50000"/>
                  </a:srgbClr>
                </a:solidFill>
              </a:rPr>
              <a:t>MARUEEB  Course 1                               Genova, 17 October 2016</a:t>
            </a:r>
            <a:endParaRPr lang="it-IT" altLang="it-IT" sz="2000" dirty="0">
              <a:solidFill>
                <a:srgbClr val="2D2DB9">
                  <a:lumMod val="50000"/>
                </a:srgb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548495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908720"/>
            <a:ext cx="7488832" cy="4176464"/>
          </a:xfrm>
        </p:spPr>
        <p:txBody>
          <a:bodyPr/>
          <a:lstStyle/>
          <a:p>
            <a:pPr>
              <a:spcBef>
                <a:spcPts val="0"/>
              </a:spcBef>
              <a:spcAft>
                <a:spcPts val="600"/>
              </a:spcAft>
            </a:pPr>
            <a:r>
              <a:rPr lang="en-GB" altLang="it-IT" i="1" dirty="0">
                <a:latin typeface="+mj-lt"/>
              </a:rPr>
              <a:t>Then, in correspondence of the weaknesses, it should identify the </a:t>
            </a:r>
            <a:r>
              <a:rPr lang="en-GB" altLang="it-IT" b="1" i="1" dirty="0">
                <a:solidFill>
                  <a:srgbClr val="FF0000"/>
                </a:solidFill>
                <a:latin typeface="+mj-lt"/>
              </a:rPr>
              <a:t>improvement actions</a:t>
            </a:r>
            <a:r>
              <a:rPr lang="en-GB" altLang="it-IT" i="1" dirty="0">
                <a:solidFill>
                  <a:srgbClr val="FF0000"/>
                </a:solidFill>
                <a:latin typeface="+mj-lt"/>
              </a:rPr>
              <a:t> </a:t>
            </a:r>
            <a:r>
              <a:rPr lang="en-GB" altLang="it-IT" i="1" dirty="0">
                <a:latin typeface="+mj-lt"/>
              </a:rPr>
              <a:t>to be adopted and all the </a:t>
            </a:r>
            <a:r>
              <a:rPr lang="en-GB" altLang="it-IT" b="1" i="1" dirty="0">
                <a:solidFill>
                  <a:srgbClr val="FF0000"/>
                </a:solidFill>
                <a:latin typeface="+mj-lt"/>
              </a:rPr>
              <a:t>opportunities to correct deficiencies </a:t>
            </a:r>
            <a:r>
              <a:rPr lang="en-GB" altLang="it-IT" i="1" dirty="0">
                <a:latin typeface="+mj-lt"/>
              </a:rPr>
              <a:t>in the design and/or delivery of the curriculum, in order to improve the educational service offered by the programme and its results.</a:t>
            </a:r>
          </a:p>
          <a:p>
            <a:pPr>
              <a:spcBef>
                <a:spcPts val="0"/>
              </a:spcBef>
              <a:spcAft>
                <a:spcPts val="600"/>
              </a:spcAft>
            </a:pPr>
            <a:endParaRPr lang="en-GB" altLang="it-IT" i="1" dirty="0">
              <a:latin typeface="+mj-lt"/>
            </a:endParaRPr>
          </a:p>
          <a:p>
            <a:pPr>
              <a:spcBef>
                <a:spcPts val="0"/>
              </a:spcBef>
            </a:pPr>
            <a:r>
              <a:rPr lang="en-GB" altLang="it-IT" i="1" dirty="0">
                <a:latin typeface="+mj-lt"/>
              </a:rPr>
              <a:t>The evaluation process should also review the programme management system, in order to guarantee its constant suitability, adequacy and efficiency.</a:t>
            </a:r>
            <a:endParaRPr lang="en-GB" altLang="it-IT" i="1" kern="1200" dirty="0">
              <a:solidFill>
                <a:srgbClr val="000066"/>
              </a:solidFill>
              <a:latin typeface="+mj-lt"/>
            </a:endParaRPr>
          </a:p>
          <a:p>
            <a:pPr algn="ctr">
              <a:spcBef>
                <a:spcPts val="0"/>
              </a:spcBef>
            </a:pPr>
            <a:endParaRPr lang="en-GB" sz="3600" i="1" dirty="0"/>
          </a:p>
        </p:txBody>
      </p:sp>
      <p:sp>
        <p:nvSpPr>
          <p:cNvPr id="5" name="Segnaposto piè di pagina 4"/>
          <p:cNvSpPr>
            <a:spLocks noGrp="1"/>
          </p:cNvSpPr>
          <p:nvPr>
            <p:ph type="ftr" sz="quarter" idx="3"/>
          </p:nvPr>
        </p:nvSpPr>
        <p:spPr/>
        <p:txBody>
          <a:bodyPr/>
          <a:lstStyle/>
          <a:p>
            <a:pPr algn="r">
              <a:defRPr/>
            </a:pPr>
            <a:r>
              <a:rPr lang="en-US" altLang="it-IT" sz="2000">
                <a:solidFill>
                  <a:srgbClr val="2D2DB9">
                    <a:lumMod val="50000"/>
                  </a:srgbClr>
                </a:solidFill>
              </a:rPr>
              <a:t>MARUEEB  Course 1                               Genova, 17 October 2016</a:t>
            </a:r>
            <a:endParaRPr lang="it-IT" altLang="it-IT" sz="2000" dirty="0">
              <a:solidFill>
                <a:srgbClr val="2D2DB9">
                  <a:lumMod val="50000"/>
                </a:srgb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1622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908720"/>
            <a:ext cx="7488832" cy="2160240"/>
          </a:xfrm>
        </p:spPr>
        <p:txBody>
          <a:bodyPr/>
          <a:lstStyle/>
          <a:p>
            <a:pPr eaLnBrk="1" hangingPunct="1">
              <a:spcBef>
                <a:spcPts val="0"/>
              </a:spcBef>
            </a:pPr>
            <a:r>
              <a:rPr lang="en-GB" altLang="ja-JP" sz="3200" b="1" dirty="0">
                <a:solidFill>
                  <a:srgbClr val="FF0000"/>
                </a:solidFill>
                <a:ea typeface="ＭＳ Ｐゴシック" panose="020B0600070205080204" pitchFamily="34" charset="-128"/>
              </a:rPr>
              <a:t>1.10 </a:t>
            </a:r>
            <a:r>
              <a:rPr lang="en-GB" altLang="ja-JP" sz="3200" b="1" u="sng" dirty="0">
                <a:solidFill>
                  <a:srgbClr val="FF0000"/>
                </a:solidFill>
                <a:ea typeface="ＭＳ Ｐゴシック" panose="020B0600070205080204" pitchFamily="34" charset="-128"/>
              </a:rPr>
              <a:t>Cyclical external quality assurance</a:t>
            </a:r>
          </a:p>
          <a:p>
            <a:pPr eaLnBrk="1" hangingPunct="1">
              <a:spcBef>
                <a:spcPts val="0"/>
              </a:spcBef>
            </a:pPr>
            <a:endParaRPr lang="en-GB" altLang="ja-JP" sz="1200" dirty="0">
              <a:solidFill>
                <a:srgbClr val="FF0000"/>
              </a:solidFill>
              <a:ea typeface="ＭＳ Ｐゴシック" panose="020B0600070205080204" pitchFamily="34" charset="-128"/>
            </a:endParaRPr>
          </a:p>
          <a:p>
            <a:pPr eaLnBrk="1" hangingPunct="1">
              <a:spcBef>
                <a:spcPts val="0"/>
              </a:spcBef>
            </a:pPr>
            <a:r>
              <a:rPr lang="en-GB" altLang="en-US" sz="2800" b="1" u="sng" dirty="0"/>
              <a:t>Standard</a:t>
            </a:r>
            <a:endParaRPr lang="en-GB" altLang="en-US" sz="2800" b="1" dirty="0"/>
          </a:p>
          <a:p>
            <a:pPr eaLnBrk="1" hangingPunct="1">
              <a:spcBef>
                <a:spcPts val="0"/>
              </a:spcBef>
            </a:pPr>
            <a:r>
              <a:rPr lang="en-GB" altLang="ja-JP" sz="2800" dirty="0">
                <a:ea typeface="ＭＳ Ｐゴシック" panose="020B0600070205080204" pitchFamily="34" charset="-128"/>
              </a:rPr>
              <a:t>Institutions should undergo external quality assurance in line with the ESG on a cyclical basis.</a:t>
            </a:r>
            <a:endParaRPr lang="it-IT" altLang="en-US" sz="2800" dirty="0"/>
          </a:p>
          <a:p>
            <a:pPr eaLnBrk="1" hangingPunct="1">
              <a:spcBef>
                <a:spcPts val="0"/>
              </a:spcBef>
            </a:pPr>
            <a:endParaRPr lang="en-GB" altLang="ja-JP" sz="1200" dirty="0">
              <a:ea typeface="ＭＳ Ｐゴシック" panose="020B0600070205080204" pitchFamily="34" charset="-128"/>
            </a:endParaRPr>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6978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764704"/>
            <a:ext cx="7488832" cy="4968552"/>
          </a:xfrm>
        </p:spPr>
        <p:txBody>
          <a:bodyPr/>
          <a:lstStyle/>
          <a:p>
            <a:pPr algn="ctr" eaLnBrk="1" hangingPunct="1">
              <a:spcBef>
                <a:spcPts val="0"/>
              </a:spcBef>
            </a:pPr>
            <a:r>
              <a:rPr lang="en-GB" altLang="it-IT" sz="3600" b="1" i="1" dirty="0">
                <a:solidFill>
                  <a:srgbClr val="FF0000"/>
                </a:solidFill>
                <a:effectLst>
                  <a:outerShdw blurRad="38100" dist="38100" dir="2700000" algn="tl">
                    <a:srgbClr val="000000">
                      <a:alpha val="43137"/>
                    </a:srgbClr>
                  </a:outerShdw>
                </a:effectLst>
              </a:rPr>
              <a:t>a) Quality and QA of SPs</a:t>
            </a:r>
            <a:endParaRPr lang="en-GB" altLang="it-IT" sz="3600" i="1" dirty="0">
              <a:solidFill>
                <a:srgbClr val="FF0000"/>
              </a:solidFill>
              <a:effectLst>
                <a:outerShdw blurRad="38100" dist="38100" dir="2700000" algn="tl">
                  <a:srgbClr val="000000">
                    <a:alpha val="43137"/>
                  </a:srgbClr>
                </a:outerShdw>
              </a:effectLst>
            </a:endParaRPr>
          </a:p>
          <a:p>
            <a:pPr eaLnBrk="1" hangingPunct="1">
              <a:spcBef>
                <a:spcPts val="0"/>
              </a:spcBef>
            </a:pPr>
            <a:endParaRPr lang="en-GB" altLang="it-IT" dirty="0"/>
          </a:p>
          <a:p>
            <a:pPr eaLnBrk="1" hangingPunct="1">
              <a:spcBef>
                <a:spcPts val="0"/>
              </a:spcBef>
            </a:pPr>
            <a:r>
              <a:rPr lang="en-GB" altLang="it-IT" sz="3200" b="1" dirty="0">
                <a:solidFill>
                  <a:srgbClr val="FF0000"/>
                </a:solidFill>
              </a:rPr>
              <a:t>Quality of SPs</a:t>
            </a:r>
          </a:p>
          <a:p>
            <a:pPr eaLnBrk="1" hangingPunct="1">
              <a:spcBef>
                <a:spcPts val="0"/>
              </a:spcBef>
            </a:pPr>
            <a:endParaRPr lang="en-GB" altLang="it-IT" sz="1200" dirty="0">
              <a:solidFill>
                <a:srgbClr val="FF0000"/>
              </a:solidFill>
            </a:endParaRPr>
          </a:p>
          <a:p>
            <a:pPr eaLnBrk="1" hangingPunct="1">
              <a:spcBef>
                <a:spcPts val="0"/>
              </a:spcBef>
            </a:pPr>
            <a:r>
              <a:rPr lang="en-GB" altLang="it-IT" sz="2800" dirty="0"/>
              <a:t>Coherently with the ISO 9000 definition of quality, for ‘</a:t>
            </a:r>
            <a:r>
              <a:rPr lang="en-GB" altLang="it-IT" sz="2800" b="1" dirty="0"/>
              <a:t>study programme quality</a:t>
            </a:r>
            <a:r>
              <a:rPr lang="en-GB" altLang="it-IT" sz="2800" dirty="0"/>
              <a:t>’ it is intended</a:t>
            </a:r>
          </a:p>
          <a:p>
            <a:pPr eaLnBrk="1" hangingPunct="1">
              <a:spcBef>
                <a:spcPts val="0"/>
              </a:spcBef>
            </a:pPr>
            <a:r>
              <a:rPr lang="en-GB" altLang="it-IT" sz="2800" b="1" i="1" dirty="0"/>
              <a:t>the grade (level) of achievement of the objectives established coherently with the needs and expectations of all those who are interested in the educational service provided, that is the ‘interested parties’ or stakeholders</a:t>
            </a:r>
            <a:r>
              <a:rPr lang="en-GB" altLang="it-IT" sz="2800" dirty="0"/>
              <a:t>,…</a:t>
            </a:r>
            <a:endParaRPr lang="en-GB"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061334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980728"/>
            <a:ext cx="7488832" cy="2592288"/>
          </a:xfrm>
        </p:spPr>
        <p:txBody>
          <a:bodyPr/>
          <a:lstStyle/>
          <a:p>
            <a:pPr eaLnBrk="1" hangingPunct="1"/>
            <a:r>
              <a:rPr lang="it-IT" altLang="it-IT" sz="2800" b="1" u="sng" dirty="0" err="1">
                <a:solidFill>
                  <a:srgbClr val="FF0000"/>
                </a:solidFill>
              </a:rPr>
              <a:t>Processes</a:t>
            </a:r>
            <a:r>
              <a:rPr lang="it-IT" altLang="it-IT" sz="2800" b="1" u="sng" dirty="0">
                <a:solidFill>
                  <a:srgbClr val="FF0000"/>
                </a:solidFill>
              </a:rPr>
              <a:t> </a:t>
            </a:r>
            <a:r>
              <a:rPr lang="it-IT" altLang="it-IT" sz="2800" b="1" u="sng" dirty="0" err="1">
                <a:solidFill>
                  <a:srgbClr val="FF0000"/>
                </a:solidFill>
              </a:rPr>
              <a:t>associated</a:t>
            </a:r>
            <a:r>
              <a:rPr lang="it-IT" altLang="it-IT" sz="2800" b="1" u="sng" dirty="0">
                <a:solidFill>
                  <a:srgbClr val="FF0000"/>
                </a:solidFill>
              </a:rPr>
              <a:t> to Standard 10</a:t>
            </a:r>
          </a:p>
          <a:p>
            <a:pPr eaLnBrk="1" hangingPunct="1"/>
            <a:endParaRPr lang="it-IT" altLang="it-IT" sz="1200" dirty="0"/>
          </a:p>
          <a:p>
            <a:pPr marL="457200" indent="-457200" eaLnBrk="1" hangingPunct="1">
              <a:spcBef>
                <a:spcPts val="0"/>
              </a:spcBef>
              <a:spcAft>
                <a:spcPts val="1200"/>
              </a:spcAft>
              <a:buClr>
                <a:srgbClr val="00B050"/>
              </a:buClr>
              <a:buFont typeface="Wingdings" panose="05000000000000000000" pitchFamily="2" charset="2"/>
              <a:buChar char="Ø"/>
            </a:pPr>
            <a:r>
              <a:rPr lang="it-IT" altLang="it-IT" sz="2800" dirty="0" err="1"/>
              <a:t>External</a:t>
            </a:r>
            <a:r>
              <a:rPr lang="it-IT" altLang="it-IT" sz="2800" dirty="0"/>
              <a:t> </a:t>
            </a:r>
            <a:r>
              <a:rPr lang="it-IT" altLang="it-IT" sz="2800" dirty="0" err="1"/>
              <a:t>assessment</a:t>
            </a:r>
            <a:r>
              <a:rPr lang="it-IT" altLang="it-IT" sz="2800" dirty="0"/>
              <a:t> of </a:t>
            </a:r>
            <a:r>
              <a:rPr lang="it-IT" altLang="it-IT" sz="2800" dirty="0" err="1"/>
              <a:t>SP’s</a:t>
            </a:r>
            <a:r>
              <a:rPr lang="it-IT" altLang="it-IT" sz="2800" dirty="0"/>
              <a:t> QA </a:t>
            </a:r>
          </a:p>
          <a:p>
            <a:pPr algn="ctr"/>
            <a:endParaRPr lang="en-GB" sz="2800"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72624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51620" y="2564904"/>
            <a:ext cx="7524836" cy="792088"/>
          </a:xfrm>
        </p:spPr>
        <p:txBody>
          <a:bodyPr/>
          <a:lstStyle/>
          <a:p>
            <a:pPr algn="ctr">
              <a:spcBef>
                <a:spcPts val="0"/>
              </a:spcBef>
            </a:pPr>
            <a:r>
              <a:rPr lang="en-GB" sz="4400" b="1" i="1" dirty="0">
                <a:solidFill>
                  <a:srgbClr val="00B050"/>
                </a:solidFill>
              </a:rPr>
              <a:t>The End</a:t>
            </a:r>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767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124744"/>
            <a:ext cx="7488832" cy="1368152"/>
          </a:xfrm>
        </p:spPr>
        <p:txBody>
          <a:bodyPr/>
          <a:lstStyle/>
          <a:p>
            <a:pPr algn="l"/>
            <a:r>
              <a:rPr lang="en-GB" altLang="it-IT" sz="2800" dirty="0"/>
              <a:t>… or, in other words, </a:t>
            </a:r>
            <a:r>
              <a:rPr lang="en-GB" altLang="it-IT" sz="2800" b="1" i="1" dirty="0"/>
              <a:t>the level of accomplishment of the quality requirements established coherently with the needs and expectations of all the interested parties</a:t>
            </a:r>
            <a:r>
              <a:rPr lang="en-GB" altLang="it-IT" sz="2800" dirty="0"/>
              <a:t>.</a:t>
            </a:r>
            <a:endParaRPr lang="it-IT" altLang="it-IT" sz="2800" dirty="0"/>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9891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980728"/>
            <a:ext cx="7488832" cy="4392488"/>
          </a:xfrm>
        </p:spPr>
        <p:txBody>
          <a:bodyPr/>
          <a:lstStyle/>
          <a:p>
            <a:pPr algn="l">
              <a:spcBef>
                <a:spcPts val="0"/>
              </a:spcBef>
            </a:pPr>
            <a:r>
              <a:rPr lang="en-GB" altLang="it-IT" sz="3200" b="1" dirty="0">
                <a:solidFill>
                  <a:srgbClr val="FF0000"/>
                </a:solidFill>
              </a:rPr>
              <a:t>Quality assurance of SPs</a:t>
            </a:r>
          </a:p>
          <a:p>
            <a:pPr algn="l">
              <a:spcBef>
                <a:spcPts val="0"/>
              </a:spcBef>
            </a:pPr>
            <a:endParaRPr lang="en-GB" altLang="it-IT" sz="1200" dirty="0"/>
          </a:p>
          <a:p>
            <a:pPr algn="l">
              <a:spcBef>
                <a:spcPts val="0"/>
              </a:spcBef>
            </a:pPr>
            <a:r>
              <a:rPr lang="en-GB" altLang="it-IT" sz="2800" dirty="0"/>
              <a:t>Always coherently with the ISO 9000 definition of quality assurance, for ‘</a:t>
            </a:r>
            <a:r>
              <a:rPr lang="en-GB" altLang="it-IT" sz="2800" b="1" dirty="0"/>
              <a:t>study programme quality assurance</a:t>
            </a:r>
            <a:r>
              <a:rPr lang="en-GB" altLang="it-IT" sz="2800" dirty="0"/>
              <a:t>’ it is intended </a:t>
            </a:r>
            <a:r>
              <a:rPr lang="en-GB" altLang="it-IT" sz="2800" b="1" i="1" dirty="0"/>
              <a:t>the whole of the activities (processes) for the management of the educational service aimed at achieving the established educational objectives and then at ‘ensuring trust’ in meeting the quality requirements to all interested parties</a:t>
            </a:r>
            <a:r>
              <a:rPr lang="en-GB" altLang="it-IT" sz="2800" dirty="0"/>
              <a:t>. </a:t>
            </a:r>
            <a:endParaRPr lang="it-IT" altLang="it-IT" sz="2800" dirty="0"/>
          </a:p>
          <a:p>
            <a:pPr algn="l"/>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9473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187624" y="1340768"/>
            <a:ext cx="7488832" cy="2475030"/>
          </a:xfrm>
        </p:spPr>
        <p:txBody>
          <a:bodyPr/>
          <a:lstStyle/>
          <a:p>
            <a:pPr eaLnBrk="1" hangingPunct="1">
              <a:spcBef>
                <a:spcPts val="0"/>
              </a:spcBef>
            </a:pPr>
            <a:r>
              <a:rPr lang="en-GB" altLang="it-IT" sz="2800" dirty="0"/>
              <a:t>Consequently, the definition of a QA system of a SP requires the </a:t>
            </a:r>
            <a:r>
              <a:rPr lang="en-GB" altLang="it-IT" sz="2800" b="1" dirty="0"/>
              <a:t>identification of the whole of the activities (processes) for the management of the educational service aimed at achieving the established educational objective</a:t>
            </a:r>
            <a:r>
              <a:rPr lang="en-GB" altLang="it-IT" sz="2800" b="1" i="1" dirty="0"/>
              <a:t>s</a:t>
            </a:r>
            <a:r>
              <a:rPr lang="en-US" altLang="it-IT" sz="2800" dirty="0"/>
              <a:t>.</a:t>
            </a:r>
            <a:endParaRPr lang="en-GB" altLang="it-IT" sz="2800" dirty="0"/>
          </a:p>
          <a:p>
            <a:pPr eaLnBrk="1" hangingPunct="1">
              <a:spcBef>
                <a:spcPts val="0"/>
              </a:spcBef>
            </a:pPr>
            <a:r>
              <a:rPr lang="en-GB" altLang="it-IT" sz="2800" dirty="0"/>
              <a:t> </a:t>
            </a:r>
            <a:endParaRPr lang="it-IT" altLang="it-IT" sz="2800" dirty="0"/>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0175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221532" y="692696"/>
            <a:ext cx="7488832" cy="5400600"/>
          </a:xfrm>
        </p:spPr>
        <p:txBody>
          <a:bodyPr/>
          <a:lstStyle/>
          <a:p>
            <a:pPr algn="ctr">
              <a:spcBef>
                <a:spcPts val="0"/>
              </a:spcBef>
            </a:pPr>
            <a:r>
              <a:rPr lang="en-GB" sz="3600" b="1" i="1" dirty="0">
                <a:solidFill>
                  <a:srgbClr val="FF0000"/>
                </a:solidFill>
                <a:effectLst>
                  <a:outerShdw blurRad="38100" dist="38100" dir="2700000" algn="tl">
                    <a:srgbClr val="000000">
                      <a:alpha val="43137"/>
                    </a:srgbClr>
                  </a:outerShdw>
                </a:effectLst>
              </a:rPr>
              <a:t>b) Standards and Guidelines </a:t>
            </a:r>
          </a:p>
          <a:p>
            <a:pPr algn="ctr">
              <a:spcBef>
                <a:spcPts val="0"/>
              </a:spcBef>
            </a:pPr>
            <a:r>
              <a:rPr lang="en-GB" sz="3600" b="1" i="1" dirty="0">
                <a:solidFill>
                  <a:srgbClr val="FF0000"/>
                </a:solidFill>
                <a:effectLst>
                  <a:outerShdw blurRad="38100" dist="38100" dir="2700000" algn="tl">
                    <a:srgbClr val="000000">
                      <a:alpha val="43137"/>
                    </a:srgbClr>
                  </a:outerShdw>
                </a:effectLst>
              </a:rPr>
              <a:t>for QA in the EHEA</a:t>
            </a:r>
          </a:p>
          <a:p>
            <a:pPr algn="ctr" eaLnBrk="1" hangingPunct="1">
              <a:spcBef>
                <a:spcPts val="0"/>
              </a:spcBef>
            </a:pPr>
            <a:endParaRPr lang="en-GB" altLang="it-IT" b="1" dirty="0">
              <a:solidFill>
                <a:srgbClr val="FF0000"/>
              </a:solidFill>
            </a:endParaRPr>
          </a:p>
          <a:p>
            <a:pPr eaLnBrk="1" hangingPunct="1">
              <a:spcBef>
                <a:spcPts val="0"/>
              </a:spcBef>
            </a:pPr>
            <a:r>
              <a:rPr lang="en-GB" altLang="it-IT" sz="2800" dirty="0"/>
              <a:t>Today the definition of suitable academic strategies in order to promote SP quality can rely on the standards and guidelines for QA established in the document </a:t>
            </a:r>
          </a:p>
          <a:p>
            <a:pPr algn="ctr" eaLnBrk="1" hangingPunct="1">
              <a:spcBef>
                <a:spcPts val="0"/>
              </a:spcBef>
            </a:pPr>
            <a:r>
              <a:rPr lang="en-GB" altLang="it-IT" sz="2800" b="1" i="1" dirty="0"/>
              <a:t>Standards and Guidelines for Quality Assurance in the European Higher Education Area</a:t>
            </a:r>
            <a:r>
              <a:rPr lang="en-GB" altLang="it-IT" sz="2800" i="1" dirty="0"/>
              <a:t> </a:t>
            </a:r>
            <a:r>
              <a:rPr lang="en-GB" altLang="it-IT" sz="2800" dirty="0"/>
              <a:t>(</a:t>
            </a:r>
            <a:r>
              <a:rPr lang="en-GB" altLang="it-IT" sz="2800" b="1" dirty="0"/>
              <a:t>ESG</a:t>
            </a:r>
            <a:r>
              <a:rPr lang="en-GB" altLang="it-IT" sz="2800" dirty="0"/>
              <a:t>) </a:t>
            </a:r>
          </a:p>
          <a:p>
            <a:pPr algn="ctr" eaLnBrk="1" hangingPunct="1">
              <a:spcBef>
                <a:spcPts val="0"/>
              </a:spcBef>
            </a:pPr>
            <a:r>
              <a:rPr lang="en-GB" altLang="it-IT" sz="2800" dirty="0"/>
              <a:t>(</a:t>
            </a:r>
            <a:r>
              <a:rPr lang="en-GB" sz="2800" dirty="0">
                <a:solidFill>
                  <a:schemeClr val="tx1"/>
                </a:solidFill>
                <a:hlinkClick r:id="rId3"/>
              </a:rPr>
              <a:t>http://www.enqa.eu/wp-content/uploads/2015/11/ESG_2015.pdf</a:t>
            </a:r>
            <a:r>
              <a:rPr lang="en-GB" sz="2800" dirty="0">
                <a:solidFill>
                  <a:schemeClr val="tx1"/>
                </a:solidFill>
              </a:rPr>
              <a:t> </a:t>
            </a:r>
            <a:r>
              <a:rPr lang="en-GB" altLang="it-IT" sz="2800" dirty="0"/>
              <a:t>). </a:t>
            </a:r>
            <a:endParaRPr lang="it-IT" altLang="it-IT" sz="2800" dirty="0"/>
          </a:p>
          <a:p>
            <a:pPr algn="ctr"/>
            <a:endParaRPr lang="en-GB" dirty="0"/>
          </a:p>
        </p:txBody>
      </p:sp>
      <p:sp>
        <p:nvSpPr>
          <p:cNvPr id="5" name="Segnaposto piè di pagina 4"/>
          <p:cNvSpPr>
            <a:spLocks noGrp="1"/>
          </p:cNvSpPr>
          <p:nvPr>
            <p:ph type="ftr" sz="quarter" idx="3"/>
          </p:nvPr>
        </p:nvSpPr>
        <p:spPr/>
        <p:txBody>
          <a:bodyPr/>
          <a:lstStyle/>
          <a:p>
            <a:pPr algn="r">
              <a:defRPr/>
            </a:pPr>
            <a:r>
              <a:rPr lang="en-US" altLang="it-IT" sz="2000">
                <a:solidFill>
                  <a:schemeClr val="accent6">
                    <a:lumMod val="50000"/>
                  </a:schemeClr>
                </a:solidFill>
              </a:rPr>
              <a:t>MARUEEB  Course 1                               Genova, 17 October 2016</a:t>
            </a:r>
            <a:endParaRPr lang="it-IT" altLang="it-IT" sz="2000" dirty="0">
              <a:solidFill>
                <a:schemeClr val="accent6">
                  <a:lumMod val="50000"/>
                </a:schemeClr>
              </a:solidFill>
            </a:endParaRPr>
          </a:p>
        </p:txBody>
      </p:sp>
      <p:pic>
        <p:nvPicPr>
          <p:cNvPr id="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5805263"/>
            <a:ext cx="504056" cy="666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3982033"/>
      </p:ext>
    </p:extLst>
  </p:cSld>
  <p:clrMapOvr>
    <a:masterClrMapping/>
  </p:clrMapOvr>
</p:sld>
</file>

<file path=ppt/theme/theme1.xml><?xml version="1.0" encoding="utf-8"?>
<a:theme xmlns:a="http://schemas.openxmlformats.org/drawingml/2006/main" name="Tema di Office">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Calibri"/>
        <a:ea typeface="DejaVu Sans"/>
        <a:cs typeface="DejaVu Sans"/>
      </a:majorFont>
      <a:minorFont>
        <a:latin typeface="Cambria"/>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7733</TotalTime>
  <Words>2920</Words>
  <Application>Microsoft Office PowerPoint</Application>
  <PresentationFormat>Presentazione su schermo (4:3)</PresentationFormat>
  <Paragraphs>274</Paragraphs>
  <Slides>51</Slides>
  <Notes>51</Notes>
  <HiddenSlides>0</HiddenSlides>
  <MMClips>0</MMClips>
  <ScaleCrop>false</ScaleCrop>
  <HeadingPairs>
    <vt:vector size="4" baseType="variant">
      <vt:variant>
        <vt:lpstr>Tema</vt:lpstr>
      </vt:variant>
      <vt:variant>
        <vt:i4>1</vt:i4>
      </vt:variant>
      <vt:variant>
        <vt:lpstr>Titoli diapositive</vt:lpstr>
      </vt:variant>
      <vt:variant>
        <vt:i4>51</vt:i4>
      </vt:variant>
    </vt:vector>
  </HeadingPairs>
  <TitlesOfParts>
    <vt:vector size="52"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braghin</dc:creator>
  <cp:lastModifiedBy>unige</cp:lastModifiedBy>
  <cp:revision>734</cp:revision>
  <cp:lastPrinted>2014-05-19T09:06:22Z</cp:lastPrinted>
  <dcterms:created xsi:type="dcterms:W3CDTF">2010-03-23T13:39:52Z</dcterms:created>
  <dcterms:modified xsi:type="dcterms:W3CDTF">2016-10-17T09:19:53Z</dcterms:modified>
</cp:coreProperties>
</file>