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0"/>
  </p:notesMasterIdLst>
  <p:handoutMasterIdLst>
    <p:handoutMasterId r:id="rId81"/>
  </p:handoutMasterIdLst>
  <p:sldIdLst>
    <p:sldId id="604" r:id="rId2"/>
    <p:sldId id="628" r:id="rId3"/>
    <p:sldId id="629" r:id="rId4"/>
    <p:sldId id="627" r:id="rId5"/>
    <p:sldId id="486" r:id="rId6"/>
    <p:sldId id="460" r:id="rId7"/>
    <p:sldId id="461" r:id="rId8"/>
    <p:sldId id="462" r:id="rId9"/>
    <p:sldId id="465" r:id="rId10"/>
    <p:sldId id="482" r:id="rId11"/>
    <p:sldId id="517" r:id="rId12"/>
    <p:sldId id="518" r:id="rId13"/>
    <p:sldId id="519" r:id="rId14"/>
    <p:sldId id="520" r:id="rId15"/>
    <p:sldId id="521" r:id="rId16"/>
    <p:sldId id="490" r:id="rId17"/>
    <p:sldId id="493" r:id="rId18"/>
    <p:sldId id="708" r:id="rId19"/>
    <p:sldId id="709" r:id="rId20"/>
    <p:sldId id="576" r:id="rId21"/>
    <p:sldId id="675" r:id="rId22"/>
    <p:sldId id="676" r:id="rId23"/>
    <p:sldId id="684" r:id="rId24"/>
    <p:sldId id="706" r:id="rId25"/>
    <p:sldId id="707" r:id="rId26"/>
    <p:sldId id="685" r:id="rId27"/>
    <p:sldId id="686" r:id="rId28"/>
    <p:sldId id="687" r:id="rId29"/>
    <p:sldId id="688" r:id="rId30"/>
    <p:sldId id="710" r:id="rId31"/>
    <p:sldId id="689" r:id="rId32"/>
    <p:sldId id="690" r:id="rId33"/>
    <p:sldId id="691" r:id="rId34"/>
    <p:sldId id="692" r:id="rId35"/>
    <p:sldId id="693" r:id="rId36"/>
    <p:sldId id="694" r:id="rId37"/>
    <p:sldId id="695" r:id="rId38"/>
    <p:sldId id="696" r:id="rId39"/>
    <p:sldId id="697" r:id="rId40"/>
    <p:sldId id="698" r:id="rId41"/>
    <p:sldId id="699" r:id="rId42"/>
    <p:sldId id="700" r:id="rId43"/>
    <p:sldId id="701" r:id="rId44"/>
    <p:sldId id="702" r:id="rId45"/>
    <p:sldId id="703" r:id="rId46"/>
    <p:sldId id="704" r:id="rId47"/>
    <p:sldId id="705" r:id="rId48"/>
    <p:sldId id="677" r:id="rId49"/>
    <p:sldId id="679" r:id="rId50"/>
    <p:sldId id="323" r:id="rId51"/>
    <p:sldId id="522" r:id="rId52"/>
    <p:sldId id="544" r:id="rId53"/>
    <p:sldId id="545" r:id="rId54"/>
    <p:sldId id="540" r:id="rId55"/>
    <p:sldId id="537" r:id="rId56"/>
    <p:sldId id="680" r:id="rId57"/>
    <p:sldId id="541" r:id="rId58"/>
    <p:sldId id="542" r:id="rId59"/>
    <p:sldId id="543" r:id="rId60"/>
    <p:sldId id="546" r:id="rId61"/>
    <p:sldId id="547" r:id="rId62"/>
    <p:sldId id="672" r:id="rId63"/>
    <p:sldId id="555" r:id="rId64"/>
    <p:sldId id="558" r:id="rId65"/>
    <p:sldId id="560" r:id="rId66"/>
    <p:sldId id="561" r:id="rId67"/>
    <p:sldId id="562" r:id="rId68"/>
    <p:sldId id="660" r:id="rId69"/>
    <p:sldId id="661" r:id="rId70"/>
    <p:sldId id="662" r:id="rId71"/>
    <p:sldId id="673" r:id="rId72"/>
    <p:sldId id="674" r:id="rId73"/>
    <p:sldId id="570" r:id="rId74"/>
    <p:sldId id="571" r:id="rId75"/>
    <p:sldId id="572" r:id="rId76"/>
    <p:sldId id="573" r:id="rId77"/>
    <p:sldId id="644" r:id="rId78"/>
    <p:sldId id="665" r:id="rId79"/>
  </p:sldIdLst>
  <p:sldSz cx="9144000" cy="6858000" type="screen4x3"/>
  <p:notesSz cx="9926638" cy="6797675"/>
  <p:defaultTextStyle>
    <a:defPPr>
      <a:defRPr lang="en-GB"/>
    </a:defPPr>
    <a:lvl1pPr algn="l" defTabSz="449263" rtl="0" fontAlgn="base">
      <a:spcBef>
        <a:spcPct val="0"/>
      </a:spcBef>
      <a:spcAft>
        <a:spcPct val="0"/>
      </a:spcAft>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1913">
          <p15:clr>
            <a:srgbClr val="A4A3A4"/>
          </p15:clr>
        </p15:guide>
        <p15:guide id="2" pos="302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ile con tema 1 - Color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76" autoAdjust="0"/>
    <p:restoredTop sz="94910" autoAdjust="0"/>
  </p:normalViewPr>
  <p:slideViewPr>
    <p:cSldViewPr>
      <p:cViewPr>
        <p:scale>
          <a:sx n="60" d="100"/>
          <a:sy n="60" d="100"/>
        </p:scale>
        <p:origin x="-236" y="-164"/>
      </p:cViewPr>
      <p:guideLst>
        <p:guide orient="horz" pos="2160"/>
        <p:guide pos="2880"/>
      </p:guideLst>
    </p:cSldViewPr>
  </p:slideViewPr>
  <p:outlineViewPr>
    <p:cViewPr varScale="1">
      <p:scale>
        <a:sx n="170" d="200"/>
        <a:sy n="170" d="200"/>
      </p:scale>
      <p:origin x="0" y="-65747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1913"/>
        <p:guide pos="302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1"/>
            <a:ext cx="4302317" cy="339451"/>
          </a:xfrm>
          <a:prstGeom prst="rect">
            <a:avLst/>
          </a:prstGeom>
        </p:spPr>
        <p:txBody>
          <a:bodyPr vert="horz" lIns="88496" tIns="44248" rIns="88496" bIns="44248" rtlCol="0"/>
          <a:lstStyle>
            <a:lvl1pPr algn="l">
              <a:buClr>
                <a:srgbClr val="000000"/>
              </a:buClr>
              <a:buSzPct val="100000"/>
              <a:buFont typeface="Times New Roman" pitchFamily="16" charset="0"/>
              <a:buNone/>
              <a:defRPr sz="1200">
                <a:latin typeface="Calibri" pitchFamily="34" charset="0"/>
                <a:cs typeface="+mn-cs"/>
              </a:defRPr>
            </a:lvl1pPr>
          </a:lstStyle>
          <a:p>
            <a:pPr>
              <a:defRPr/>
            </a:pPr>
            <a:endParaRPr lang="it-IT"/>
          </a:p>
        </p:txBody>
      </p:sp>
      <p:sp>
        <p:nvSpPr>
          <p:cNvPr id="3" name="Segnaposto data 2"/>
          <p:cNvSpPr>
            <a:spLocks noGrp="1"/>
          </p:cNvSpPr>
          <p:nvPr>
            <p:ph type="dt" sz="quarter" idx="1"/>
          </p:nvPr>
        </p:nvSpPr>
        <p:spPr>
          <a:xfrm>
            <a:off x="5622004" y="1"/>
            <a:ext cx="4302317" cy="339451"/>
          </a:xfrm>
          <a:prstGeom prst="rect">
            <a:avLst/>
          </a:prstGeom>
        </p:spPr>
        <p:txBody>
          <a:bodyPr vert="horz" lIns="88496" tIns="44248" rIns="88496" bIns="44248" rtlCol="0"/>
          <a:lstStyle>
            <a:lvl1pPr algn="r">
              <a:buClr>
                <a:srgbClr val="000000"/>
              </a:buClr>
              <a:buSzPct val="100000"/>
              <a:buFont typeface="Times New Roman" pitchFamily="16" charset="0"/>
              <a:buNone/>
              <a:defRPr sz="1200">
                <a:latin typeface="Calibri" pitchFamily="34" charset="0"/>
                <a:cs typeface="+mn-cs"/>
              </a:defRPr>
            </a:lvl1pPr>
          </a:lstStyle>
          <a:p>
            <a:pPr>
              <a:defRPr/>
            </a:pPr>
            <a:fld id="{8CA6D30B-3893-46D9-B51F-7F7492210821}" type="datetimeFigureOut">
              <a:rPr lang="it-IT"/>
              <a:pPr>
                <a:defRPr/>
              </a:pPr>
              <a:t>17/10/2016</a:t>
            </a:fld>
            <a:endParaRPr lang="it-IT" dirty="0"/>
          </a:p>
        </p:txBody>
      </p:sp>
      <p:sp>
        <p:nvSpPr>
          <p:cNvPr id="4" name="Segnaposto piè di pagina 3"/>
          <p:cNvSpPr>
            <a:spLocks noGrp="1"/>
          </p:cNvSpPr>
          <p:nvPr>
            <p:ph type="ftr" sz="quarter" idx="2"/>
          </p:nvPr>
        </p:nvSpPr>
        <p:spPr>
          <a:xfrm>
            <a:off x="4" y="6457144"/>
            <a:ext cx="4302317" cy="339451"/>
          </a:xfrm>
          <a:prstGeom prst="rect">
            <a:avLst/>
          </a:prstGeom>
        </p:spPr>
        <p:txBody>
          <a:bodyPr vert="horz" lIns="88496" tIns="44248" rIns="88496" bIns="44248" rtlCol="0" anchor="b"/>
          <a:lstStyle>
            <a:lvl1pPr algn="l">
              <a:buClr>
                <a:srgbClr val="000000"/>
              </a:buClr>
              <a:buSzPct val="100000"/>
              <a:buFont typeface="Times New Roman" pitchFamily="16" charset="0"/>
              <a:buNone/>
              <a:defRPr sz="1200">
                <a:latin typeface="Calibri" pitchFamily="34" charset="0"/>
                <a:cs typeface="+mn-cs"/>
              </a:defRPr>
            </a:lvl1pPr>
          </a:lstStyle>
          <a:p>
            <a:pPr>
              <a:defRPr/>
            </a:pPr>
            <a:endParaRPr lang="it-IT"/>
          </a:p>
        </p:txBody>
      </p:sp>
      <p:sp>
        <p:nvSpPr>
          <p:cNvPr id="5" name="Segnaposto numero diapositiva 4"/>
          <p:cNvSpPr>
            <a:spLocks noGrp="1"/>
          </p:cNvSpPr>
          <p:nvPr>
            <p:ph type="sldNum" sz="quarter" idx="3"/>
          </p:nvPr>
        </p:nvSpPr>
        <p:spPr>
          <a:xfrm>
            <a:off x="5622004" y="6457144"/>
            <a:ext cx="4302317" cy="339451"/>
          </a:xfrm>
          <a:prstGeom prst="rect">
            <a:avLst/>
          </a:prstGeom>
        </p:spPr>
        <p:txBody>
          <a:bodyPr vert="horz" lIns="88496" tIns="44248" rIns="88496" bIns="44248" rtlCol="0" anchor="b"/>
          <a:lstStyle>
            <a:lvl1pPr algn="r">
              <a:buClr>
                <a:srgbClr val="000000"/>
              </a:buClr>
              <a:buSzPct val="100000"/>
              <a:buFont typeface="Times New Roman" pitchFamily="16" charset="0"/>
              <a:buNone/>
              <a:defRPr sz="1200">
                <a:latin typeface="Calibri" pitchFamily="34" charset="0"/>
                <a:cs typeface="+mn-cs"/>
              </a:defRPr>
            </a:lvl1pPr>
          </a:lstStyle>
          <a:p>
            <a:pPr>
              <a:defRPr/>
            </a:pPr>
            <a:fld id="{2FAF73FF-5F86-4B5A-827A-32B5429BA440}" type="slidenum">
              <a:rPr lang="it-IT"/>
              <a:pPr>
                <a:defRPr/>
              </a:pPr>
              <a:t>‹N›</a:t>
            </a:fld>
            <a:endParaRPr lang="it-IT" dirty="0"/>
          </a:p>
        </p:txBody>
      </p:sp>
    </p:spTree>
    <p:extLst>
      <p:ext uri="{BB962C8B-B14F-4D97-AF65-F5344CB8AC3E}">
        <p14:creationId xmlns:p14="http://schemas.microsoft.com/office/powerpoint/2010/main" val="106132671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1" y="0"/>
            <a:ext cx="9926638" cy="6797675"/>
          </a:xfrm>
          <a:prstGeom prst="roundRect">
            <a:avLst>
              <a:gd name="adj" fmla="val 19"/>
            </a:avLst>
          </a:prstGeom>
          <a:solidFill>
            <a:srgbClr val="FFFFFF"/>
          </a:solidFill>
          <a:ln w="9360">
            <a:noFill/>
            <a:miter lim="800000"/>
            <a:headEnd/>
            <a:tailEnd/>
          </a:ln>
          <a:effectLst/>
        </p:spPr>
        <p:txBody>
          <a:bodyPr wrap="none" lIns="88496" tIns="44248" rIns="88496" bIns="44248" anchor="ctr"/>
          <a:lstStyle/>
          <a:p>
            <a:pPr>
              <a:buClr>
                <a:srgbClr val="000000"/>
              </a:buClr>
              <a:buSzPct val="100000"/>
              <a:buFont typeface="Times New Roman" pitchFamily="16" charset="0"/>
              <a:buNone/>
              <a:defRPr/>
            </a:pPr>
            <a:endParaRPr lang="it-IT" dirty="0">
              <a:latin typeface="Calibri" pitchFamily="34" charset="0"/>
              <a:cs typeface="+mn-cs"/>
            </a:endParaRPr>
          </a:p>
        </p:txBody>
      </p:sp>
      <p:sp>
        <p:nvSpPr>
          <p:cNvPr id="2050" name="AutoShape 2"/>
          <p:cNvSpPr>
            <a:spLocks noChangeArrowheads="1"/>
          </p:cNvSpPr>
          <p:nvPr/>
        </p:nvSpPr>
        <p:spPr bwMode="auto">
          <a:xfrm>
            <a:off x="1" y="0"/>
            <a:ext cx="9926638" cy="6797675"/>
          </a:xfrm>
          <a:prstGeom prst="roundRect">
            <a:avLst>
              <a:gd name="adj" fmla="val 19"/>
            </a:avLst>
          </a:prstGeom>
          <a:solidFill>
            <a:srgbClr val="FFFFFF"/>
          </a:solidFill>
          <a:ln w="9525">
            <a:noFill/>
            <a:round/>
            <a:headEnd/>
            <a:tailEnd/>
          </a:ln>
          <a:effectLst/>
        </p:spPr>
        <p:txBody>
          <a:bodyPr wrap="none" lIns="88496" tIns="44248" rIns="88496" bIns="44248" anchor="ctr"/>
          <a:lstStyle/>
          <a:p>
            <a:pPr>
              <a:buClr>
                <a:srgbClr val="000000"/>
              </a:buClr>
              <a:buSzPct val="100000"/>
              <a:buFont typeface="Times New Roman" pitchFamily="16" charset="0"/>
              <a:buNone/>
              <a:defRPr/>
            </a:pPr>
            <a:endParaRPr lang="it-IT" dirty="0">
              <a:latin typeface="Calibri" pitchFamily="34" charset="0"/>
              <a:cs typeface="+mn-cs"/>
            </a:endParaRPr>
          </a:p>
        </p:txBody>
      </p:sp>
      <p:sp>
        <p:nvSpPr>
          <p:cNvPr id="2051" name="Rectangle 3"/>
          <p:cNvSpPr>
            <a:spLocks noGrp="1" noChangeArrowheads="1"/>
          </p:cNvSpPr>
          <p:nvPr>
            <p:ph type="hdr"/>
          </p:nvPr>
        </p:nvSpPr>
        <p:spPr bwMode="auto">
          <a:xfrm>
            <a:off x="1" y="0"/>
            <a:ext cx="4297679" cy="337289"/>
          </a:xfrm>
          <a:prstGeom prst="rect">
            <a:avLst/>
          </a:prstGeom>
          <a:noFill/>
          <a:ln w="9525">
            <a:noFill/>
            <a:round/>
            <a:headEnd/>
            <a:tailEnd/>
          </a:ln>
          <a:effectLst/>
        </p:spPr>
        <p:txBody>
          <a:bodyPr vert="horz" wrap="square" lIns="87102" tIns="45293" rIns="87102" bIns="45293" numCol="1" anchor="t" anchorCtr="0" compatLnSpc="1">
            <a:prstTxWarp prst="textNoShape">
              <a:avLst/>
            </a:prstTxWarp>
          </a:bodyPr>
          <a:lstStyle>
            <a:lvl1pPr>
              <a:buClrTx/>
              <a:buSzPct val="100000"/>
              <a:buFontTx/>
              <a:buNone/>
              <a:tabLst>
                <a:tab pos="0" algn="l"/>
                <a:tab pos="433260" algn="l"/>
                <a:tab pos="868057" algn="l"/>
                <a:tab pos="1302852" algn="l"/>
                <a:tab pos="1737649" algn="l"/>
                <a:tab pos="2172445" algn="l"/>
                <a:tab pos="2607242" algn="l"/>
                <a:tab pos="3042037" algn="l"/>
                <a:tab pos="3476834" algn="l"/>
                <a:tab pos="3911630" algn="l"/>
                <a:tab pos="4346427" algn="l"/>
                <a:tab pos="4781222" algn="l"/>
                <a:tab pos="5216019" algn="l"/>
                <a:tab pos="5650815" algn="l"/>
                <a:tab pos="6085612" algn="l"/>
                <a:tab pos="6520407" algn="l"/>
                <a:tab pos="6955204" algn="l"/>
                <a:tab pos="7390000" algn="l"/>
                <a:tab pos="7824797" algn="l"/>
                <a:tab pos="8259592" algn="l"/>
                <a:tab pos="8694389" algn="l"/>
              </a:tabLst>
              <a:defRPr sz="1200">
                <a:solidFill>
                  <a:srgbClr val="000000"/>
                </a:solidFill>
                <a:latin typeface="Calibri" pitchFamily="32" charset="0"/>
                <a:ea typeface="DejaVu Sans" charset="0"/>
                <a:cs typeface="DejaVu Sans" charset="0"/>
              </a:defRPr>
            </a:lvl1pPr>
          </a:lstStyle>
          <a:p>
            <a:pPr>
              <a:defRPr/>
            </a:pPr>
            <a:endParaRPr lang="it-IT"/>
          </a:p>
        </p:txBody>
      </p:sp>
      <p:sp>
        <p:nvSpPr>
          <p:cNvPr id="2052" name="Rectangle 4"/>
          <p:cNvSpPr>
            <a:spLocks noGrp="1" noChangeArrowheads="1"/>
          </p:cNvSpPr>
          <p:nvPr>
            <p:ph type="dt"/>
          </p:nvPr>
        </p:nvSpPr>
        <p:spPr bwMode="auto">
          <a:xfrm>
            <a:off x="5622003" y="0"/>
            <a:ext cx="4297679" cy="337289"/>
          </a:xfrm>
          <a:prstGeom prst="rect">
            <a:avLst/>
          </a:prstGeom>
          <a:noFill/>
          <a:ln w="9525">
            <a:noFill/>
            <a:round/>
            <a:headEnd/>
            <a:tailEnd/>
          </a:ln>
          <a:effectLst/>
        </p:spPr>
        <p:txBody>
          <a:bodyPr vert="horz" wrap="square" lIns="87102" tIns="45293" rIns="87102" bIns="45293" numCol="1" anchor="t" anchorCtr="0" compatLnSpc="1">
            <a:prstTxWarp prst="textNoShape">
              <a:avLst/>
            </a:prstTxWarp>
          </a:bodyPr>
          <a:lstStyle>
            <a:lvl1pPr algn="r">
              <a:buClrTx/>
              <a:buSzPct val="100000"/>
              <a:buFontTx/>
              <a:buNone/>
              <a:tabLst>
                <a:tab pos="0" algn="l"/>
                <a:tab pos="433260" algn="l"/>
                <a:tab pos="868057" algn="l"/>
                <a:tab pos="1302852" algn="l"/>
                <a:tab pos="1737649" algn="l"/>
                <a:tab pos="2172445" algn="l"/>
                <a:tab pos="2607242" algn="l"/>
                <a:tab pos="3042037" algn="l"/>
                <a:tab pos="3476834" algn="l"/>
                <a:tab pos="3911630" algn="l"/>
                <a:tab pos="4346427" algn="l"/>
                <a:tab pos="4781222" algn="l"/>
                <a:tab pos="5216019" algn="l"/>
                <a:tab pos="5650815" algn="l"/>
                <a:tab pos="6085612" algn="l"/>
                <a:tab pos="6520407" algn="l"/>
                <a:tab pos="6955204" algn="l"/>
                <a:tab pos="7390000" algn="l"/>
                <a:tab pos="7824797" algn="l"/>
                <a:tab pos="8259592" algn="l"/>
                <a:tab pos="8694389" algn="l"/>
              </a:tabLst>
              <a:defRPr sz="1200">
                <a:solidFill>
                  <a:srgbClr val="000000"/>
                </a:solidFill>
                <a:latin typeface="Calibri" pitchFamily="32" charset="0"/>
                <a:ea typeface="DejaVu Sans" charset="0"/>
                <a:cs typeface="DejaVu Sans" charset="0"/>
              </a:defRPr>
            </a:lvl1pPr>
          </a:lstStyle>
          <a:p>
            <a:pPr>
              <a:defRPr/>
            </a:pPr>
            <a:endParaRPr lang="it-IT"/>
          </a:p>
        </p:txBody>
      </p:sp>
      <p:sp>
        <p:nvSpPr>
          <p:cNvPr id="14342" name="Rectangle 5"/>
          <p:cNvSpPr>
            <a:spLocks noGrp="1" noRot="1" noChangeAspect="1" noChangeArrowheads="1"/>
          </p:cNvSpPr>
          <p:nvPr>
            <p:ph type="sldImg"/>
          </p:nvPr>
        </p:nvSpPr>
        <p:spPr bwMode="auto">
          <a:xfrm>
            <a:off x="3262313" y="509588"/>
            <a:ext cx="3397250" cy="2547937"/>
          </a:xfrm>
          <a:prstGeom prst="rect">
            <a:avLst/>
          </a:prstGeom>
          <a:noFill/>
          <a:ln w="12600">
            <a:solidFill>
              <a:srgbClr val="000000"/>
            </a:solidFill>
            <a:miter lim="800000"/>
            <a:headEnd/>
            <a:tailEnd/>
          </a:ln>
        </p:spPr>
      </p:sp>
      <p:sp>
        <p:nvSpPr>
          <p:cNvPr id="2054" name="Rectangle 6"/>
          <p:cNvSpPr>
            <a:spLocks noGrp="1" noChangeArrowheads="1"/>
          </p:cNvSpPr>
          <p:nvPr>
            <p:ph type="body"/>
          </p:nvPr>
        </p:nvSpPr>
        <p:spPr bwMode="auto">
          <a:xfrm>
            <a:off x="992666" y="3228031"/>
            <a:ext cx="7936672" cy="3057224"/>
          </a:xfrm>
          <a:prstGeom prst="rect">
            <a:avLst/>
          </a:prstGeom>
          <a:noFill/>
          <a:ln w="9525">
            <a:noFill/>
            <a:round/>
            <a:headEnd/>
            <a:tailEnd/>
          </a:ln>
          <a:effectLst/>
        </p:spPr>
        <p:txBody>
          <a:bodyPr vert="horz" wrap="square" lIns="87102" tIns="45293" rIns="87102" bIns="45293" numCol="1" anchor="t" anchorCtr="0" compatLnSpc="1">
            <a:prstTxWarp prst="textNoShape">
              <a:avLst/>
            </a:prstTxWarp>
          </a:bodyPr>
          <a:lstStyle/>
          <a:p>
            <a:pPr lvl="0"/>
            <a:endParaRPr lang="it-IT" noProof="0"/>
          </a:p>
        </p:txBody>
      </p:sp>
      <p:sp>
        <p:nvSpPr>
          <p:cNvPr id="2055" name="Text Box 7"/>
          <p:cNvSpPr txBox="1">
            <a:spLocks noChangeArrowheads="1"/>
          </p:cNvSpPr>
          <p:nvPr/>
        </p:nvSpPr>
        <p:spPr bwMode="auto">
          <a:xfrm>
            <a:off x="4" y="6457144"/>
            <a:ext cx="4302317" cy="339451"/>
          </a:xfrm>
          <a:prstGeom prst="rect">
            <a:avLst/>
          </a:prstGeom>
          <a:noFill/>
          <a:ln w="9525">
            <a:noFill/>
            <a:round/>
            <a:headEnd/>
            <a:tailEnd/>
          </a:ln>
          <a:effectLst/>
        </p:spPr>
        <p:txBody>
          <a:bodyPr wrap="none" lIns="88496" tIns="44248" rIns="88496" bIns="44248" anchor="ctr"/>
          <a:lstStyle/>
          <a:p>
            <a:pPr>
              <a:buClr>
                <a:srgbClr val="000000"/>
              </a:buClr>
              <a:buSzPct val="100000"/>
              <a:buFont typeface="Times New Roman" pitchFamily="16" charset="0"/>
              <a:buNone/>
              <a:defRPr/>
            </a:pPr>
            <a:endParaRPr lang="it-IT" dirty="0">
              <a:latin typeface="Calibri" pitchFamily="34" charset="0"/>
              <a:cs typeface="+mn-cs"/>
            </a:endParaRPr>
          </a:p>
        </p:txBody>
      </p:sp>
      <p:sp>
        <p:nvSpPr>
          <p:cNvPr id="2056" name="Rectangle 8"/>
          <p:cNvSpPr>
            <a:spLocks noGrp="1" noChangeArrowheads="1"/>
          </p:cNvSpPr>
          <p:nvPr>
            <p:ph type="sldNum"/>
          </p:nvPr>
        </p:nvSpPr>
        <p:spPr bwMode="auto">
          <a:xfrm>
            <a:off x="5622003" y="6457143"/>
            <a:ext cx="4297679" cy="337289"/>
          </a:xfrm>
          <a:prstGeom prst="rect">
            <a:avLst/>
          </a:prstGeom>
          <a:noFill/>
          <a:ln w="9525">
            <a:noFill/>
            <a:round/>
            <a:headEnd/>
            <a:tailEnd/>
          </a:ln>
          <a:effectLst/>
        </p:spPr>
        <p:txBody>
          <a:bodyPr vert="horz" wrap="square" lIns="87102" tIns="45293" rIns="87102" bIns="45293" numCol="1" anchor="b" anchorCtr="0" compatLnSpc="1">
            <a:prstTxWarp prst="textNoShape">
              <a:avLst/>
            </a:prstTxWarp>
          </a:bodyPr>
          <a:lstStyle>
            <a:lvl1pPr algn="r">
              <a:buClrTx/>
              <a:buSzPct val="100000"/>
              <a:buFontTx/>
              <a:buNone/>
              <a:tabLst>
                <a:tab pos="0" algn="l"/>
                <a:tab pos="433260" algn="l"/>
                <a:tab pos="868057" algn="l"/>
                <a:tab pos="1302852" algn="l"/>
                <a:tab pos="1737649" algn="l"/>
                <a:tab pos="2172445" algn="l"/>
                <a:tab pos="2607242" algn="l"/>
                <a:tab pos="3042037" algn="l"/>
                <a:tab pos="3476834" algn="l"/>
                <a:tab pos="3911630" algn="l"/>
                <a:tab pos="4346427" algn="l"/>
                <a:tab pos="4781222" algn="l"/>
                <a:tab pos="5216019" algn="l"/>
                <a:tab pos="5650815" algn="l"/>
                <a:tab pos="6085612" algn="l"/>
                <a:tab pos="6520407" algn="l"/>
                <a:tab pos="6955204" algn="l"/>
                <a:tab pos="7390000" algn="l"/>
                <a:tab pos="7824797" algn="l"/>
                <a:tab pos="8259592" algn="l"/>
                <a:tab pos="8694389" algn="l"/>
              </a:tabLst>
              <a:defRPr sz="1200">
                <a:solidFill>
                  <a:srgbClr val="000000"/>
                </a:solidFill>
                <a:latin typeface="Calibri" pitchFamily="32" charset="0"/>
                <a:ea typeface="DejaVu Sans" charset="0"/>
                <a:cs typeface="DejaVu Sans" charset="0"/>
              </a:defRPr>
            </a:lvl1pPr>
          </a:lstStyle>
          <a:p>
            <a:pPr>
              <a:defRPr/>
            </a:pPr>
            <a:fld id="{CEB173F8-BBD6-443E-BD1A-682E028A4C43}" type="slidenum">
              <a:rPr lang="it-IT"/>
              <a:pPr>
                <a:defRPr/>
              </a:pPr>
              <a:t>‹N›</a:t>
            </a:fld>
            <a:endParaRPr lang="it-IT"/>
          </a:p>
        </p:txBody>
      </p:sp>
    </p:spTree>
    <p:extLst>
      <p:ext uri="{BB962C8B-B14F-4D97-AF65-F5344CB8AC3E}">
        <p14:creationId xmlns:p14="http://schemas.microsoft.com/office/powerpoint/2010/main" val="243590924"/>
      </p:ext>
    </p:extLst>
  </p:cSld>
  <p:clrMap bg1="lt1" tx1="dk1" bg2="lt2" tx2="dk2" accent1="accent1" accent2="accent2" accent3="accent3" accent4="accent4" accent5="accent5" accent6="accent6" hlink="hlink" folHlink="folHlink"/>
  <p:hf sldNum="0" ftr="0" dt="0"/>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53233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994261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538623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039222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22433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5551630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486387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91762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757352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806647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575538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altLang="it-IT" sz="1200" b="1" dirty="0">
                <a:solidFill>
                  <a:srgbClr val="000066"/>
                </a:solidFill>
                <a:latin typeface="+mj-lt"/>
              </a:rPr>
              <a:t>European </a:t>
            </a:r>
            <a:endParaRPr lang="it-IT" dirty="0"/>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670514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4910260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3242973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8921010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5604688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55680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138057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83518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263731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3943496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739785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7368833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534728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305952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0076037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6935937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9536535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7942377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2988708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6092635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9448524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162374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6465028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4562040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0008086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563132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0305573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2560864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7274079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7430277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6742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83322041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127543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39636768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3151577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71456438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9213550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39321758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0617485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22384143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83123933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2238593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90286140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08631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3087598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8570211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13032726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27630021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59659265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2628130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7247822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43723201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3408762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2182503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036239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71560755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7714128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64175914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85419691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93313369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35209898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75050034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99598311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57084993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318666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33833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113319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043608" y="188640"/>
            <a:ext cx="7992888" cy="864097"/>
          </a:xfrm>
          <a:prstGeom prst="rect">
            <a:avLst/>
          </a:prstGeom>
        </p:spPr>
        <p:txBody>
          <a:bodyPr anchor="ctr"/>
          <a:lstStyle>
            <a:lvl1pPr algn="l">
              <a:defRPr sz="2600" b="1">
                <a:solidFill>
                  <a:srgbClr val="00B0F0"/>
                </a:solidFill>
              </a:defRPr>
            </a:lvl1pPr>
          </a:lstStyle>
          <a:p>
            <a:r>
              <a:rPr lang="it-IT"/>
              <a:t>Fare clic per modificare lo stile del titolo</a:t>
            </a:r>
          </a:p>
        </p:txBody>
      </p:sp>
      <p:sp>
        <p:nvSpPr>
          <p:cNvPr id="3" name="Sottotitolo 2"/>
          <p:cNvSpPr>
            <a:spLocks noGrp="1"/>
          </p:cNvSpPr>
          <p:nvPr>
            <p:ph type="subTitle" idx="1"/>
          </p:nvPr>
        </p:nvSpPr>
        <p:spPr>
          <a:xfrm>
            <a:off x="1043608" y="1314450"/>
            <a:ext cx="7992888" cy="5138886"/>
          </a:xfrm>
          <a:prstGeom prst="rect">
            <a:avLst/>
          </a:prstGeom>
        </p:spPr>
        <p:txBody>
          <a:bodyPr/>
          <a:lstStyle>
            <a:lvl1pPr marL="0" indent="0" algn="just">
              <a:buNone/>
              <a:defRPr sz="2400">
                <a:solidFill>
                  <a:srgbClr val="002060"/>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Segnaposto piè di pagina 4"/>
          <p:cNvSpPr>
            <a:spLocks noGrp="1"/>
          </p:cNvSpPr>
          <p:nvPr>
            <p:ph type="ftr" sz="quarter" idx="3"/>
          </p:nvPr>
        </p:nvSpPr>
        <p:spPr>
          <a:xfrm>
            <a:off x="827584" y="6520259"/>
            <a:ext cx="7848872" cy="365125"/>
          </a:xfrm>
          <a:prstGeom prst="rect">
            <a:avLst/>
          </a:prstGeom>
        </p:spPr>
        <p:txBody>
          <a:bodyPr vert="horz" lIns="91440" tIns="45720" rIns="91440" bIns="45720" rtlCol="0" anchor="ctr"/>
          <a:lstStyle>
            <a:lvl1pPr marL="0" marR="0" indent="0" algn="l" defTabSz="914400" rtl="0" eaLnBrk="1" fontAlgn="auto" latinLnBrk="0" hangingPunct="1">
              <a:lnSpc>
                <a:spcPct val="100000"/>
              </a:lnSpc>
              <a:spcBef>
                <a:spcPts val="0"/>
              </a:spcBef>
              <a:spcAft>
                <a:spcPts val="0"/>
              </a:spcAft>
              <a:buClrTx/>
              <a:buSzTx/>
              <a:buFontTx/>
              <a:buNone/>
              <a:tabLst/>
              <a:defRPr sz="1000" b="0">
                <a:solidFill>
                  <a:srgbClr val="002060"/>
                </a:solidFill>
                <a:latin typeface="+mj-lt"/>
              </a:defRPr>
            </a:lvl1pPr>
          </a:lstStyle>
          <a:p>
            <a:r>
              <a:rPr lang="en-US"/>
              <a:t>MARUEEB  Course 1                          Genova, 17 October 2016</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28588"/>
            <a:ext cx="8226425" cy="1433512"/>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6425" cy="4522788"/>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3"/>
          <p:cNvSpPr>
            <a:spLocks noGrp="1" noChangeArrowheads="1"/>
          </p:cNvSpPr>
          <p:nvPr>
            <p:ph type="dt" idx="10"/>
          </p:nvPr>
        </p:nvSpPr>
        <p:spPr>
          <a:xfrm>
            <a:off x="457200" y="6353175"/>
            <a:ext cx="2130425" cy="366713"/>
          </a:xfrm>
          <a:prstGeom prst="rect">
            <a:avLst/>
          </a:prstGeom>
          <a:ln/>
        </p:spPr>
        <p:txBody>
          <a:bodyPr/>
          <a:lstStyle>
            <a:lvl1pPr>
              <a:defRPr/>
            </a:lvl1pPr>
          </a:lstStyle>
          <a:p>
            <a:pPr>
              <a:defRPr/>
            </a:pPr>
            <a:endParaRPr lang="it-IT"/>
          </a:p>
        </p:txBody>
      </p:sp>
      <p:sp>
        <p:nvSpPr>
          <p:cNvPr id="5" name="Rectangle 5"/>
          <p:cNvSpPr>
            <a:spLocks noGrp="1" noChangeArrowheads="1"/>
          </p:cNvSpPr>
          <p:nvPr>
            <p:ph type="sldNum" idx="11"/>
          </p:nvPr>
        </p:nvSpPr>
        <p:spPr>
          <a:xfrm>
            <a:off x="6553200" y="6353175"/>
            <a:ext cx="2130425" cy="366713"/>
          </a:xfrm>
          <a:prstGeom prst="rect">
            <a:avLst/>
          </a:prstGeom>
          <a:ln/>
        </p:spPr>
        <p:txBody>
          <a:bodyPr/>
          <a:lstStyle>
            <a:lvl1pPr>
              <a:defRPr/>
            </a:lvl1pPr>
          </a:lstStyle>
          <a:p>
            <a:pPr>
              <a:defRPr/>
            </a:pPr>
            <a:fld id="{E9A2B563-036E-48AF-903F-07528DCF8555}" type="slidenum">
              <a:rPr lang="it-IT"/>
              <a:pPr>
                <a:defRPr/>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xfrm>
            <a:off x="457200" y="6353175"/>
            <a:ext cx="2130425" cy="366713"/>
          </a:xfrm>
          <a:prstGeom prst="rect">
            <a:avLst/>
          </a:prstGeom>
          <a:ln/>
        </p:spPr>
        <p:txBody>
          <a:bodyPr/>
          <a:lstStyle>
            <a:lvl1pPr>
              <a:defRPr/>
            </a:lvl1pPr>
          </a:lstStyle>
          <a:p>
            <a:pPr>
              <a:defRPr/>
            </a:pPr>
            <a:endParaRPr lang="it-IT"/>
          </a:p>
        </p:txBody>
      </p:sp>
      <p:sp>
        <p:nvSpPr>
          <p:cNvPr id="3" name="Rectangle 5"/>
          <p:cNvSpPr>
            <a:spLocks noGrp="1" noChangeArrowheads="1"/>
          </p:cNvSpPr>
          <p:nvPr>
            <p:ph type="sldNum" idx="11"/>
          </p:nvPr>
        </p:nvSpPr>
        <p:spPr>
          <a:xfrm>
            <a:off x="6588224" y="6381328"/>
            <a:ext cx="2130425" cy="366713"/>
          </a:xfrm>
          <a:prstGeom prst="rect">
            <a:avLst/>
          </a:prstGeom>
          <a:ln/>
        </p:spPr>
        <p:txBody>
          <a:bodyPr/>
          <a:lstStyle>
            <a:lvl1pPr>
              <a:defRPr/>
            </a:lvl1pPr>
          </a:lstStyle>
          <a:p>
            <a:pPr>
              <a:defRPr/>
            </a:pPr>
            <a:fld id="{097975A4-AAB1-4A7D-9FFC-F6F76C7CFEA7}" type="slidenum">
              <a:rPr lang="it-IT"/>
              <a:pPr>
                <a:defRPr/>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28588"/>
            <a:ext cx="8226425" cy="1433512"/>
          </a:xfrm>
          <a:prstGeom prst="rect">
            <a:avLst/>
          </a:prstGeom>
        </p:spPr>
        <p:txBody>
          <a:bodyPr/>
          <a:lstStyle/>
          <a:p>
            <a:r>
              <a:rPr lang="it-IT"/>
              <a:t>Fare clic per modificare lo stile del titolo</a:t>
            </a:r>
          </a:p>
        </p:txBody>
      </p:sp>
      <p:sp>
        <p:nvSpPr>
          <p:cNvPr id="3" name="Rectangle 3"/>
          <p:cNvSpPr>
            <a:spLocks noGrp="1" noChangeArrowheads="1"/>
          </p:cNvSpPr>
          <p:nvPr>
            <p:ph type="dt" idx="10"/>
          </p:nvPr>
        </p:nvSpPr>
        <p:spPr>
          <a:xfrm>
            <a:off x="457200" y="6353175"/>
            <a:ext cx="2130425" cy="366713"/>
          </a:xfrm>
          <a:prstGeom prst="rect">
            <a:avLst/>
          </a:prstGeom>
          <a:ln/>
        </p:spPr>
        <p:txBody>
          <a:bodyPr/>
          <a:lstStyle>
            <a:lvl1pPr>
              <a:defRPr/>
            </a:lvl1pPr>
          </a:lstStyle>
          <a:p>
            <a:pPr>
              <a:defRPr/>
            </a:pPr>
            <a:endParaRPr lang="it-IT"/>
          </a:p>
        </p:txBody>
      </p:sp>
      <p:sp>
        <p:nvSpPr>
          <p:cNvPr id="4" name="Rectangle 5"/>
          <p:cNvSpPr>
            <a:spLocks noGrp="1" noChangeArrowheads="1"/>
          </p:cNvSpPr>
          <p:nvPr>
            <p:ph type="sldNum" idx="11"/>
          </p:nvPr>
        </p:nvSpPr>
        <p:spPr>
          <a:xfrm>
            <a:off x="6553200" y="6353175"/>
            <a:ext cx="2130425" cy="366713"/>
          </a:xfrm>
          <a:prstGeom prst="rect">
            <a:avLst/>
          </a:prstGeom>
          <a:ln/>
        </p:spPr>
        <p:txBody>
          <a:bodyPr/>
          <a:lstStyle>
            <a:lvl1pPr>
              <a:defRPr/>
            </a:lvl1pPr>
          </a:lstStyle>
          <a:p>
            <a:pPr>
              <a:defRPr/>
            </a:pPr>
            <a:fld id="{64FFFB22-C4CC-462D-B61B-96CAFC5B9BC6}" type="slidenum">
              <a:rPr lang="it-IT"/>
              <a:pPr>
                <a:defRPr/>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Segnaposto numero diapositiva 5"/>
          <p:cNvSpPr txBox="1">
            <a:spLocks/>
          </p:cNvSpPr>
          <p:nvPr userDrawn="1"/>
        </p:nvSpPr>
        <p:spPr>
          <a:xfrm>
            <a:off x="6948264" y="64928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rgbClr val="F3BC7C"/>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6FD79F8-FD78-4546-A3A2-245013CE45DD}" type="slidenum">
              <a:rPr lang="en-US" smtClean="0">
                <a:solidFill>
                  <a:srgbClr val="00B0F0"/>
                </a:solidFill>
              </a:rPr>
              <a:pPr/>
              <a:t>‹N›</a:t>
            </a:fld>
            <a:endParaRPr lang="en-US" dirty="0">
              <a:solidFill>
                <a:srgbClr val="00B0F0"/>
              </a:solidFill>
            </a:endParaRPr>
          </a:p>
        </p:txBody>
      </p:sp>
      <p:pic>
        <p:nvPicPr>
          <p:cNvPr id="9" name="Picture 7" descr="logo con tramonto"/>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7191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tangolo 9"/>
          <p:cNvSpPr/>
          <p:nvPr userDrawn="1"/>
        </p:nvSpPr>
        <p:spPr>
          <a:xfrm flipH="1">
            <a:off x="0" y="0"/>
            <a:ext cx="827584"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onnettore 1 10"/>
          <p:cNvCxnSpPr/>
          <p:nvPr userDrawn="1"/>
        </p:nvCxnSpPr>
        <p:spPr>
          <a:xfrm>
            <a:off x="827584" y="6525344"/>
            <a:ext cx="432048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Connettore 1 11"/>
          <p:cNvCxnSpPr/>
          <p:nvPr userDrawn="1"/>
        </p:nvCxnSpPr>
        <p:spPr>
          <a:xfrm flipH="1">
            <a:off x="0" y="6525344"/>
            <a:ext cx="82758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CasellaDiTesto 12"/>
          <p:cNvSpPr txBox="1"/>
          <p:nvPr userDrawn="1"/>
        </p:nvSpPr>
        <p:spPr>
          <a:xfrm>
            <a:off x="-36195" y="6562263"/>
            <a:ext cx="912429" cy="246221"/>
          </a:xfrm>
          <a:prstGeom prst="rect">
            <a:avLst/>
          </a:prstGeom>
          <a:noFill/>
        </p:spPr>
        <p:txBody>
          <a:bodyPr wrap="none" rtlCol="0">
            <a:spAutoFit/>
          </a:bodyPr>
          <a:lstStyle/>
          <a:p>
            <a:r>
              <a:rPr lang="it-IT" sz="1000" b="1" dirty="0">
                <a:solidFill>
                  <a:srgbClr val="FDFEF0"/>
                </a:solidFill>
                <a:latin typeface="+mj-lt"/>
              </a:rPr>
              <a:t>www.unige.it</a:t>
            </a:r>
            <a:endParaRPr lang="en-US" sz="1000" b="1" dirty="0">
              <a:solidFill>
                <a:srgbClr val="FDFEF0"/>
              </a:solidFill>
              <a:latin typeface="+mj-lt"/>
            </a:endParaRPr>
          </a:p>
        </p:txBody>
      </p:sp>
      <p:sp>
        <p:nvSpPr>
          <p:cNvPr id="14" name="Rettangolo 13"/>
          <p:cNvSpPr/>
          <p:nvPr userDrawn="1"/>
        </p:nvSpPr>
        <p:spPr>
          <a:xfrm>
            <a:off x="179511" y="187870"/>
            <a:ext cx="864097" cy="864097"/>
          </a:xfrm>
          <a:prstGeom prst="rect">
            <a:avLst/>
          </a:prstGeom>
          <a:solidFill>
            <a:srgbClr val="00B0F0">
              <a:alpha val="50000"/>
            </a:srgb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4" r:id="rId3"/>
    <p:sldLayoutId id="2147483649" r:id="rId4"/>
  </p:sldLayoutIdLst>
  <p:hf sldNum="0" hdr="0" dt="0"/>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Calibri" pitchFamily="34" charset="0"/>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Calibri" pitchFamily="34" charset="0"/>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Calibri" pitchFamily="34" charset="0"/>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Calibri" pitchFamily="34" charset="0"/>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Calibri" pitchFamily="34" charset="0"/>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bdp.it/lucabas/lookmyweb/templates/up_files/Processo_Bologna/Doc%20Qualification%20Framework.pdf"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eur-lex.europa.eu/legal-content/EN/TXT/PDF/?uri=CELEX:32008H0506(01)&amp;from=EN"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enaee.eu/wp-assets-enaee/uploads/2015/04/EUR-ACE-Framework-Standards-and-Guidelines-Mar-2015.pdf"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http://www.ieagreements.org/IEA-Grad-Attr-Prof-Competencies.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enaee.eu/"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hyperlink" Target="http://www.ieagreements.org/"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www.bdp.it/lucabas/lookmyweb/templates/up_files/Processo_Bologna/Doc%20Qualification%20Framework.pdf" TargetMode="External"/><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hyperlink" Target="http://eur-lex.europa.eu/legal-content/EN/TXT/PDF/?uri=CELEX:32008H0506(01)&amp;from=EN"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http://ec.europa.eu/education/library/publications/2015/ects-users-guide_en.pdf" TargetMode="External"/><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hyperlink" Target="http://www.unideusto.org/tuningeu/" TargetMode="External"/><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2.xml.rels><?xml version="1.0" encoding="UTF-8" standalone="yes"?>
<Relationships xmlns="http://schemas.openxmlformats.org/package/2006/relationships"><Relationship Id="rId3" Type="http://schemas.openxmlformats.org/officeDocument/2006/relationships/hyperlink" Target="http://www.enaee.eu/" TargetMode="External"/><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3.xml.rels><?xml version="1.0" encoding="UTF-8" standalone="yes"?>
<Relationships xmlns="http://schemas.openxmlformats.org/package/2006/relationships"><Relationship Id="rId3" Type="http://schemas.openxmlformats.org/officeDocument/2006/relationships/hyperlink" Target="http://www.enaee.eu/wp-assets-enaee/uploads/2012/02/EAFSG_full_nov_voruebergehend.pdf" TargetMode="External"/><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909936" y="1507622"/>
            <a:ext cx="8208912" cy="4893647"/>
          </a:xfrm>
          <a:prstGeom prst="rect">
            <a:avLst/>
          </a:prstGeom>
          <a:noFill/>
        </p:spPr>
        <p:txBody>
          <a:bodyPr wrap="square" rtlCol="0">
            <a:spAutoFit/>
          </a:bodyPr>
          <a:lstStyle/>
          <a:p>
            <a:pPr algn="ctr">
              <a:buClrTx/>
              <a:defRPr/>
            </a:pPr>
            <a:r>
              <a:rPr lang="it-IT" sz="2800" b="1" dirty="0">
                <a:solidFill>
                  <a:srgbClr val="002060"/>
                </a:solidFill>
                <a:latin typeface="+mj-lt"/>
              </a:rPr>
              <a:t>Master </a:t>
            </a:r>
            <a:r>
              <a:rPr lang="it-IT" sz="2800" b="1" dirty="0" err="1">
                <a:solidFill>
                  <a:srgbClr val="002060"/>
                </a:solidFill>
                <a:latin typeface="+mj-lt"/>
              </a:rPr>
              <a:t>Degree</a:t>
            </a:r>
            <a:r>
              <a:rPr lang="it-IT" sz="2800" b="1" dirty="0">
                <a:solidFill>
                  <a:srgbClr val="002060"/>
                </a:solidFill>
                <a:latin typeface="+mj-lt"/>
              </a:rPr>
              <a:t> </a:t>
            </a:r>
          </a:p>
          <a:p>
            <a:pPr algn="ctr">
              <a:buClrTx/>
              <a:defRPr/>
            </a:pPr>
            <a:r>
              <a:rPr lang="it-IT" sz="2800" dirty="0">
                <a:solidFill>
                  <a:srgbClr val="002060"/>
                </a:solidFill>
                <a:latin typeface="+mj-lt"/>
              </a:rPr>
              <a:t>in </a:t>
            </a:r>
          </a:p>
          <a:p>
            <a:pPr algn="ctr">
              <a:buClrTx/>
              <a:defRPr/>
            </a:pPr>
            <a:r>
              <a:rPr lang="it-IT" sz="2800" b="1" dirty="0">
                <a:solidFill>
                  <a:srgbClr val="002060"/>
                </a:solidFill>
                <a:latin typeface="+mj-lt"/>
              </a:rPr>
              <a:t>Innovative Technologies in Energy </a:t>
            </a:r>
            <a:r>
              <a:rPr lang="it-IT" sz="2800" b="1" dirty="0" err="1">
                <a:solidFill>
                  <a:srgbClr val="002060"/>
                </a:solidFill>
                <a:latin typeface="+mj-lt"/>
              </a:rPr>
              <a:t>Efficient</a:t>
            </a:r>
            <a:r>
              <a:rPr lang="it-IT" sz="2800" b="1" dirty="0">
                <a:solidFill>
                  <a:srgbClr val="002060"/>
                </a:solidFill>
                <a:latin typeface="+mj-lt"/>
              </a:rPr>
              <a:t> </a:t>
            </a:r>
            <a:r>
              <a:rPr lang="it-IT" sz="2800" b="1" dirty="0" err="1">
                <a:solidFill>
                  <a:srgbClr val="002060"/>
                </a:solidFill>
                <a:latin typeface="+mj-lt"/>
              </a:rPr>
              <a:t>Buildings</a:t>
            </a:r>
            <a:r>
              <a:rPr lang="it-IT" sz="2800" b="1" dirty="0">
                <a:solidFill>
                  <a:srgbClr val="002060"/>
                </a:solidFill>
                <a:latin typeface="+mj-lt"/>
              </a:rPr>
              <a:t> for Russian &amp; </a:t>
            </a:r>
            <a:r>
              <a:rPr lang="it-IT" sz="2800" b="1" dirty="0" err="1">
                <a:solidFill>
                  <a:srgbClr val="002060"/>
                </a:solidFill>
                <a:latin typeface="+mj-lt"/>
              </a:rPr>
              <a:t>Armenian</a:t>
            </a:r>
            <a:r>
              <a:rPr lang="it-IT" sz="2800" b="1" dirty="0">
                <a:solidFill>
                  <a:srgbClr val="002060"/>
                </a:solidFill>
                <a:latin typeface="+mj-lt"/>
              </a:rPr>
              <a:t> </a:t>
            </a:r>
            <a:r>
              <a:rPr lang="it-IT" sz="2800" b="1" dirty="0" err="1">
                <a:solidFill>
                  <a:srgbClr val="002060"/>
                </a:solidFill>
                <a:latin typeface="+mj-lt"/>
              </a:rPr>
              <a:t>Universities</a:t>
            </a:r>
            <a:r>
              <a:rPr lang="it-IT" sz="2800" b="1" dirty="0">
                <a:solidFill>
                  <a:srgbClr val="002060"/>
                </a:solidFill>
                <a:latin typeface="+mj-lt"/>
              </a:rPr>
              <a:t> and </a:t>
            </a:r>
            <a:r>
              <a:rPr lang="it-IT" sz="2800" b="1" dirty="0" err="1">
                <a:solidFill>
                  <a:srgbClr val="002060"/>
                </a:solidFill>
                <a:latin typeface="+mj-lt"/>
              </a:rPr>
              <a:t>Stakeholders</a:t>
            </a:r>
            <a:endParaRPr lang="it-IT" sz="2800" b="1" dirty="0">
              <a:solidFill>
                <a:srgbClr val="002060"/>
              </a:solidFill>
              <a:latin typeface="+mj-lt"/>
            </a:endParaRPr>
          </a:p>
          <a:p>
            <a:pPr algn="ctr">
              <a:buClrTx/>
              <a:defRPr/>
            </a:pPr>
            <a:endParaRPr lang="en-GB" sz="2400" dirty="0">
              <a:solidFill>
                <a:srgbClr val="002060"/>
              </a:solidFill>
              <a:latin typeface="+mj-lt"/>
            </a:endParaRPr>
          </a:p>
          <a:p>
            <a:pPr algn="ctr">
              <a:buClrTx/>
              <a:defRPr/>
            </a:pPr>
            <a:r>
              <a:rPr lang="en-GB" sz="4000" b="1" dirty="0">
                <a:solidFill>
                  <a:srgbClr val="002060"/>
                </a:solidFill>
                <a:latin typeface="+mj-lt"/>
              </a:rPr>
              <a:t>European Dimension of Designing</a:t>
            </a:r>
          </a:p>
          <a:p>
            <a:pPr algn="ctr">
              <a:buClrTx/>
              <a:defRPr/>
            </a:pPr>
            <a:r>
              <a:rPr lang="en-GB" sz="4000" b="1" dirty="0">
                <a:solidFill>
                  <a:srgbClr val="002060"/>
                </a:solidFill>
                <a:latin typeface="+mj-lt"/>
              </a:rPr>
              <a:t>of </a:t>
            </a:r>
            <a:r>
              <a:rPr lang="it-IT" sz="4000" b="1" dirty="0" err="1">
                <a:solidFill>
                  <a:srgbClr val="002060"/>
                </a:solidFill>
                <a:latin typeface="+mj-lt"/>
              </a:rPr>
              <a:t>Study</a:t>
            </a:r>
            <a:r>
              <a:rPr lang="it-IT" sz="4000" b="1" dirty="0">
                <a:solidFill>
                  <a:srgbClr val="002060"/>
                </a:solidFill>
                <a:latin typeface="+mj-lt"/>
              </a:rPr>
              <a:t> Programmes</a:t>
            </a:r>
            <a:endParaRPr lang="it-IT" altLang="it-IT" sz="1600" b="1" dirty="0">
              <a:solidFill>
                <a:srgbClr val="002060"/>
              </a:solidFill>
              <a:effectLst>
                <a:outerShdw blurRad="38100" dist="38100" dir="2700000" algn="tl">
                  <a:srgbClr val="C0C0C0"/>
                </a:outerShdw>
              </a:effectLst>
              <a:latin typeface="+mj-lt"/>
            </a:endParaRPr>
          </a:p>
          <a:p>
            <a:pPr algn="ctr"/>
            <a:endParaRPr lang="en-US" sz="3200" dirty="0">
              <a:solidFill>
                <a:srgbClr val="002060"/>
              </a:solidFill>
              <a:latin typeface="+mj-lt"/>
            </a:endParaRPr>
          </a:p>
          <a:p>
            <a:pPr algn="ctr"/>
            <a:r>
              <a:rPr lang="en-US" sz="3200" dirty="0">
                <a:solidFill>
                  <a:srgbClr val="002060"/>
                </a:solidFill>
                <a:latin typeface="+mj-lt"/>
              </a:rPr>
              <a:t>Prof. </a:t>
            </a:r>
            <a:r>
              <a:rPr lang="en-US" sz="3200" b="1" dirty="0">
                <a:solidFill>
                  <a:srgbClr val="002060"/>
                </a:solidFill>
                <a:latin typeface="+mj-lt"/>
              </a:rPr>
              <a:t>Alfredo </a:t>
            </a:r>
            <a:r>
              <a:rPr lang="en-US" sz="3200" b="1" dirty="0" err="1">
                <a:solidFill>
                  <a:srgbClr val="002060"/>
                </a:solidFill>
                <a:latin typeface="+mj-lt"/>
              </a:rPr>
              <a:t>Squarzoni</a:t>
            </a:r>
            <a:endParaRPr lang="en-US" sz="3200" b="1" dirty="0">
              <a:solidFill>
                <a:srgbClr val="002060"/>
              </a:solidFill>
              <a:latin typeface="+mj-lt"/>
            </a:endParaRPr>
          </a:p>
          <a:p>
            <a:pPr algn="ctr"/>
            <a:r>
              <a:rPr lang="en-US" sz="3200" dirty="0">
                <a:solidFill>
                  <a:srgbClr val="002060"/>
                </a:solidFill>
                <a:latin typeface="+mj-lt"/>
              </a:rPr>
              <a:t>University of Genoa</a:t>
            </a:r>
          </a:p>
        </p:txBody>
      </p:sp>
      <p:pic>
        <p:nvPicPr>
          <p:cNvPr id="7" name="Picture 3" descr="H:\LUCA_D_attuale\PROGETTI_EUROPEI_H2020\MARUEEB_2015_2016\LOGHI_MARUBEE\Erasmus+ logo_scritta su dx.jpg"/>
          <p:cNvPicPr/>
          <p:nvPr/>
        </p:nvPicPr>
        <p:blipFill>
          <a:blip r:embed="rId3" cstate="print"/>
          <a:srcRect/>
          <a:stretch>
            <a:fillRect/>
          </a:stretch>
        </p:blipFill>
        <p:spPr bwMode="auto">
          <a:xfrm>
            <a:off x="4716016" y="358152"/>
            <a:ext cx="3960440" cy="1056085"/>
          </a:xfrm>
          <a:prstGeom prst="rect">
            <a:avLst/>
          </a:prstGeom>
          <a:noFill/>
        </p:spPr>
      </p:pic>
      <p:pic>
        <p:nvPicPr>
          <p:cNvPr id="8" name="Picture 2" descr="H:\LUCA_D_attuale\PROGETTI_EUROPEI_H2020\MARUEEB_2015_2016\LOGHI_MARUBEE\Logo MARUEEB finale.jpg"/>
          <p:cNvPicPr/>
          <p:nvPr/>
        </p:nvPicPr>
        <p:blipFill>
          <a:blip r:embed="rId4" cstate="print"/>
          <a:srcRect/>
          <a:stretch>
            <a:fillRect/>
          </a:stretch>
        </p:blipFill>
        <p:spPr bwMode="auto">
          <a:xfrm>
            <a:off x="1763688" y="201162"/>
            <a:ext cx="1354177" cy="1370067"/>
          </a:xfrm>
          <a:prstGeom prst="rect">
            <a:avLst/>
          </a:prstGeom>
          <a:noFill/>
        </p:spPr>
      </p:pic>
      <p:pic>
        <p:nvPicPr>
          <p:cNvPr id="9"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2710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700808"/>
            <a:ext cx="7488832" cy="2160240"/>
          </a:xfrm>
        </p:spPr>
        <p:txBody>
          <a:bodyPr/>
          <a:lstStyle/>
          <a:p>
            <a:pPr marL="457200" indent="-457200" algn="ctr" eaLnBrk="1" hangingPunct="1">
              <a:spcBef>
                <a:spcPts val="0"/>
              </a:spcBef>
              <a:spcAft>
                <a:spcPts val="1200"/>
              </a:spcAft>
              <a:buClr>
                <a:srgbClr val="00B050"/>
              </a:buClr>
              <a:buFont typeface="Wingdings" panose="05000000000000000000" pitchFamily="2" charset="2"/>
              <a:buChar char="Ø"/>
            </a:pPr>
            <a:r>
              <a:rPr lang="it-IT" altLang="it-IT" sz="2800" b="1" dirty="0" err="1">
                <a:solidFill>
                  <a:srgbClr val="FF0000"/>
                </a:solidFill>
              </a:rPr>
              <a:t>Comparable</a:t>
            </a:r>
            <a:r>
              <a:rPr lang="it-IT" altLang="it-IT" sz="2800" b="1" dirty="0">
                <a:solidFill>
                  <a:srgbClr val="FF0000"/>
                </a:solidFill>
              </a:rPr>
              <a:t> </a:t>
            </a:r>
            <a:r>
              <a:rPr lang="it-IT" altLang="it-IT" sz="2800" b="1" dirty="0" err="1">
                <a:solidFill>
                  <a:srgbClr val="FF0000"/>
                </a:solidFill>
              </a:rPr>
              <a:t>duration</a:t>
            </a:r>
            <a:r>
              <a:rPr lang="it-IT" altLang="it-IT" sz="2800" b="1" dirty="0">
                <a:solidFill>
                  <a:srgbClr val="FF0000"/>
                </a:solidFill>
              </a:rPr>
              <a:t>,</a:t>
            </a:r>
          </a:p>
          <a:p>
            <a:pPr marL="457200" indent="-457200" algn="ctr" eaLnBrk="1" hangingPunct="1">
              <a:spcBef>
                <a:spcPts val="0"/>
              </a:spcBef>
              <a:spcAft>
                <a:spcPts val="1200"/>
              </a:spcAft>
              <a:buClr>
                <a:srgbClr val="00B050"/>
              </a:buClr>
              <a:buFont typeface="Wingdings" panose="05000000000000000000" pitchFamily="2" charset="2"/>
              <a:buChar char="Ø"/>
            </a:pPr>
            <a:r>
              <a:rPr lang="it-IT" altLang="it-IT" sz="2800" b="1" dirty="0" err="1">
                <a:solidFill>
                  <a:srgbClr val="FF0000"/>
                </a:solidFill>
              </a:rPr>
              <a:t>Comparable</a:t>
            </a:r>
            <a:r>
              <a:rPr lang="it-IT" altLang="it-IT" sz="2800" b="1" dirty="0">
                <a:solidFill>
                  <a:srgbClr val="FF0000"/>
                </a:solidFill>
              </a:rPr>
              <a:t> programme </a:t>
            </a:r>
            <a:r>
              <a:rPr lang="it-IT" altLang="it-IT" sz="2800" b="1" dirty="0" err="1">
                <a:solidFill>
                  <a:srgbClr val="FF0000"/>
                </a:solidFill>
              </a:rPr>
              <a:t>learning</a:t>
            </a:r>
            <a:r>
              <a:rPr lang="it-IT" altLang="it-IT" sz="2800" b="1" dirty="0">
                <a:solidFill>
                  <a:srgbClr val="FF0000"/>
                </a:solidFill>
              </a:rPr>
              <a:t> </a:t>
            </a:r>
            <a:r>
              <a:rPr lang="it-IT" altLang="it-IT" sz="2800" b="1" dirty="0" err="1">
                <a:solidFill>
                  <a:srgbClr val="FF0000"/>
                </a:solidFill>
              </a:rPr>
              <a:t>outcomes</a:t>
            </a:r>
            <a:r>
              <a:rPr lang="it-IT" altLang="it-IT" sz="2800" b="1" dirty="0">
                <a:solidFill>
                  <a:srgbClr val="FF0000"/>
                </a:solidFill>
              </a:rPr>
              <a:t>,</a:t>
            </a:r>
          </a:p>
          <a:p>
            <a:pPr marL="457200" indent="-457200" algn="ctr" eaLnBrk="1" hangingPunct="1">
              <a:spcBef>
                <a:spcPts val="0"/>
              </a:spcBef>
              <a:spcAft>
                <a:spcPts val="1200"/>
              </a:spcAft>
              <a:buClr>
                <a:srgbClr val="00B050"/>
              </a:buClr>
              <a:buFont typeface="Wingdings" panose="05000000000000000000" pitchFamily="2" charset="2"/>
              <a:buChar char="Ø"/>
            </a:pPr>
            <a:r>
              <a:rPr lang="it-IT" altLang="it-IT" sz="2800" b="1" dirty="0" err="1">
                <a:solidFill>
                  <a:srgbClr val="FF0000"/>
                </a:solidFill>
              </a:rPr>
              <a:t>Quality</a:t>
            </a:r>
            <a:r>
              <a:rPr lang="it-IT" altLang="it-IT" sz="2800" b="1" dirty="0">
                <a:solidFill>
                  <a:srgbClr val="FF0000"/>
                </a:solidFill>
              </a:rPr>
              <a:t> </a:t>
            </a:r>
            <a:r>
              <a:rPr lang="it-IT" altLang="it-IT" sz="2800" b="1" dirty="0" err="1">
                <a:solidFill>
                  <a:srgbClr val="FF0000"/>
                </a:solidFill>
              </a:rPr>
              <a:t>assurance</a:t>
            </a:r>
            <a:endParaRPr lang="it-IT" altLang="it-IT" sz="2800" b="1" dirty="0">
              <a:solidFill>
                <a:srgbClr val="FF0000"/>
              </a:solidFill>
            </a:endParaRPr>
          </a:p>
          <a:p>
            <a:pPr eaLnBrk="1" hangingPunct="1">
              <a:spcBef>
                <a:spcPts val="600"/>
              </a:spcBef>
            </a:pPr>
            <a:r>
              <a:rPr lang="it-IT" altLang="it-IT" sz="2800" dirty="0"/>
              <a:t>are the </a:t>
            </a:r>
            <a:r>
              <a:rPr lang="it-IT" altLang="it-IT" sz="2800" dirty="0" err="1"/>
              <a:t>conditions</a:t>
            </a:r>
            <a:r>
              <a:rPr lang="it-IT" altLang="it-IT" sz="2800" dirty="0"/>
              <a:t> for the </a:t>
            </a:r>
            <a:r>
              <a:rPr lang="it-IT" altLang="it-IT" sz="2800" dirty="0" err="1"/>
              <a:t>comparability</a:t>
            </a:r>
            <a:r>
              <a:rPr lang="it-IT" altLang="it-IT" sz="2800" dirty="0"/>
              <a:t> of </a:t>
            </a:r>
            <a:r>
              <a:rPr lang="it-IT" altLang="it-IT" sz="2800" dirty="0" err="1"/>
              <a:t>SPs</a:t>
            </a:r>
            <a:r>
              <a:rPr lang="it-IT" altLang="it-IT" sz="2800" dirty="0"/>
              <a:t>.</a:t>
            </a:r>
            <a:endParaRPr lang="it-IT" altLang="it-IT"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0175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3672408"/>
          </a:xfrm>
        </p:spPr>
        <p:txBody>
          <a:bodyPr/>
          <a:lstStyle/>
          <a:p>
            <a:pPr algn="ctr" eaLnBrk="1" hangingPunct="1"/>
            <a:r>
              <a:rPr lang="en-GB" altLang="it-IT" sz="3600" b="1" i="1" dirty="0">
                <a:solidFill>
                  <a:srgbClr val="FF0000"/>
                </a:solidFill>
                <a:effectLst>
                  <a:outerShdw blurRad="38100" dist="38100" dir="2700000" algn="tl">
                    <a:srgbClr val="000000">
                      <a:alpha val="43137"/>
                    </a:srgbClr>
                  </a:outerShdw>
                </a:effectLst>
              </a:rPr>
              <a:t>2. </a:t>
            </a:r>
            <a:r>
              <a:rPr lang="en-GB" sz="3600" b="1" i="1" dirty="0">
                <a:solidFill>
                  <a:srgbClr val="FF0000"/>
                </a:solidFill>
                <a:effectLst>
                  <a:outerShdw blurRad="38100" dist="38100" dir="2700000" algn="tl">
                    <a:srgbClr val="000000">
                      <a:alpha val="43137"/>
                    </a:srgbClr>
                  </a:outerShdw>
                </a:effectLst>
              </a:rPr>
              <a:t>Comparable Duration</a:t>
            </a:r>
          </a:p>
          <a:p>
            <a:pPr>
              <a:spcBef>
                <a:spcPts val="0"/>
              </a:spcBef>
            </a:pPr>
            <a:endParaRPr lang="en-GB" dirty="0"/>
          </a:p>
          <a:p>
            <a:pPr>
              <a:spcBef>
                <a:spcPts val="0"/>
              </a:spcBef>
              <a:spcAft>
                <a:spcPts val="1200"/>
              </a:spcAft>
            </a:pPr>
            <a:r>
              <a:rPr lang="en-GB" sz="2800" dirty="0"/>
              <a:t>At this regard, the Bologna process suggests an organization of the SPs in three main cycles:</a:t>
            </a:r>
          </a:p>
          <a:p>
            <a:pPr marL="457200" indent="-457200">
              <a:spcBef>
                <a:spcPts val="0"/>
              </a:spcBef>
              <a:spcAft>
                <a:spcPts val="1200"/>
              </a:spcAft>
              <a:buClr>
                <a:srgbClr val="00B050"/>
              </a:buClr>
              <a:buFont typeface="Wingdings" panose="05000000000000000000" pitchFamily="2" charset="2"/>
              <a:buChar char="Ø"/>
            </a:pPr>
            <a:r>
              <a:rPr lang="en-GB" sz="2800" dirty="0"/>
              <a:t>First Cycle - Bachelor</a:t>
            </a:r>
          </a:p>
          <a:p>
            <a:pPr marL="457200" indent="-457200">
              <a:spcBef>
                <a:spcPts val="0"/>
              </a:spcBef>
              <a:spcAft>
                <a:spcPts val="1200"/>
              </a:spcAft>
              <a:buClr>
                <a:srgbClr val="00B050"/>
              </a:buClr>
              <a:buFont typeface="Wingdings" panose="05000000000000000000" pitchFamily="2" charset="2"/>
              <a:buChar char="Ø"/>
            </a:pPr>
            <a:r>
              <a:rPr lang="en-GB" sz="2800" dirty="0"/>
              <a:t>Second Cycle - Master</a:t>
            </a:r>
          </a:p>
          <a:p>
            <a:pPr marL="457200" indent="-457200">
              <a:spcBef>
                <a:spcPts val="0"/>
              </a:spcBef>
              <a:buClr>
                <a:srgbClr val="00B050"/>
              </a:buClr>
              <a:buFont typeface="Wingdings" panose="05000000000000000000" pitchFamily="2" charset="2"/>
              <a:buChar char="Ø"/>
            </a:pPr>
            <a:r>
              <a:rPr lang="en-GB" sz="2800" dirty="0"/>
              <a:t>Third Cycle - Doctorate</a:t>
            </a:r>
            <a:endParaRPr lang="en-GB" altLang="it-IT" sz="2800" b="1" dirty="0">
              <a:latin typeface="+mj-lt"/>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0501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971600" y="150093"/>
            <a:ext cx="7920880" cy="6231235"/>
          </a:xfrm>
        </p:spPr>
        <p:txBody>
          <a:bodyPr/>
          <a:lstStyle/>
          <a:p>
            <a:pPr algn="l">
              <a:spcBef>
                <a:spcPts val="0"/>
              </a:spcBef>
            </a:pPr>
            <a:r>
              <a:rPr lang="en-US" sz="3200" b="1" u="sng" dirty="0">
                <a:solidFill>
                  <a:srgbClr val="FF0000"/>
                </a:solidFill>
              </a:rPr>
              <a:t>Guidelines for the association of credits with qualifications </a:t>
            </a:r>
            <a:r>
              <a:rPr lang="it-IT" sz="3200" b="1" u="sng" dirty="0" err="1">
                <a:solidFill>
                  <a:srgbClr val="FF0000"/>
                </a:solidFill>
              </a:rPr>
              <a:t>within</a:t>
            </a:r>
            <a:r>
              <a:rPr lang="it-IT" sz="3200" b="1" u="sng" dirty="0">
                <a:solidFill>
                  <a:srgbClr val="FF0000"/>
                </a:solidFill>
              </a:rPr>
              <a:t> </a:t>
            </a:r>
            <a:r>
              <a:rPr lang="it-IT" sz="3200" b="1" u="sng" dirty="0" err="1">
                <a:solidFill>
                  <a:srgbClr val="FF0000"/>
                </a:solidFill>
              </a:rPr>
              <a:t>national</a:t>
            </a:r>
            <a:r>
              <a:rPr lang="it-IT" sz="3200" b="1" u="sng" dirty="0">
                <a:solidFill>
                  <a:srgbClr val="FF0000"/>
                </a:solidFill>
              </a:rPr>
              <a:t> </a:t>
            </a:r>
            <a:r>
              <a:rPr lang="it-IT" sz="3200" b="1" u="sng" dirty="0" err="1">
                <a:solidFill>
                  <a:srgbClr val="FF0000"/>
                </a:solidFill>
              </a:rPr>
              <a:t>frameworks</a:t>
            </a:r>
            <a:endParaRPr lang="it-IT" sz="3200" b="1" u="sng" dirty="0">
              <a:solidFill>
                <a:srgbClr val="FF0000"/>
              </a:solidFill>
            </a:endParaRPr>
          </a:p>
          <a:p>
            <a:pPr algn="l">
              <a:spcBef>
                <a:spcPts val="0"/>
              </a:spcBef>
            </a:pPr>
            <a:r>
              <a:rPr lang="en-US" sz="2800" i="1" dirty="0">
                <a:solidFill>
                  <a:srgbClr val="00B050"/>
                </a:solidFill>
              </a:rPr>
              <a:t>(From </a:t>
            </a:r>
            <a:r>
              <a:rPr lang="en-US" sz="2800" dirty="0">
                <a:solidFill>
                  <a:srgbClr val="00B050"/>
                </a:solidFill>
              </a:rPr>
              <a:t>‘</a:t>
            </a:r>
            <a:r>
              <a:rPr lang="it-IT" sz="2800" b="1" dirty="0">
                <a:solidFill>
                  <a:srgbClr val="00B050"/>
                </a:solidFill>
              </a:rPr>
              <a:t>A Framework for </a:t>
            </a:r>
            <a:r>
              <a:rPr lang="it-IT" sz="2800" b="1" dirty="0" err="1">
                <a:solidFill>
                  <a:srgbClr val="00B050"/>
                </a:solidFill>
              </a:rPr>
              <a:t>Qualifications</a:t>
            </a:r>
            <a:r>
              <a:rPr lang="it-IT" sz="2800" b="1" dirty="0">
                <a:solidFill>
                  <a:srgbClr val="00B050"/>
                </a:solidFill>
              </a:rPr>
              <a:t> of the </a:t>
            </a:r>
            <a:r>
              <a:rPr lang="it-IT" sz="2800" b="1" dirty="0" err="1">
                <a:solidFill>
                  <a:srgbClr val="00B050"/>
                </a:solidFill>
              </a:rPr>
              <a:t>European</a:t>
            </a:r>
            <a:r>
              <a:rPr lang="it-IT" sz="2800" b="1" dirty="0">
                <a:solidFill>
                  <a:srgbClr val="00B050"/>
                </a:solidFill>
              </a:rPr>
              <a:t> </a:t>
            </a:r>
            <a:r>
              <a:rPr lang="it-IT" sz="2800" b="1" dirty="0" err="1">
                <a:solidFill>
                  <a:srgbClr val="00B050"/>
                </a:solidFill>
              </a:rPr>
              <a:t>Higher</a:t>
            </a:r>
            <a:r>
              <a:rPr lang="it-IT" sz="2800" b="1" dirty="0">
                <a:solidFill>
                  <a:srgbClr val="00B050"/>
                </a:solidFill>
              </a:rPr>
              <a:t> </a:t>
            </a:r>
            <a:r>
              <a:rPr lang="it-IT" sz="2800" b="1" dirty="0" err="1">
                <a:solidFill>
                  <a:srgbClr val="00B050"/>
                </a:solidFill>
              </a:rPr>
              <a:t>Education</a:t>
            </a:r>
            <a:r>
              <a:rPr lang="it-IT" sz="2800" b="1" dirty="0">
                <a:solidFill>
                  <a:srgbClr val="00B050"/>
                </a:solidFill>
              </a:rPr>
              <a:t> Area</a:t>
            </a:r>
            <a:r>
              <a:rPr lang="it-IT" sz="2800" dirty="0">
                <a:solidFill>
                  <a:srgbClr val="00B050"/>
                </a:solidFill>
              </a:rPr>
              <a:t>’</a:t>
            </a:r>
            <a:r>
              <a:rPr lang="it-IT" sz="2800" i="1" dirty="0">
                <a:solidFill>
                  <a:srgbClr val="00B050"/>
                </a:solidFill>
              </a:rPr>
              <a:t>) </a:t>
            </a:r>
            <a:r>
              <a:rPr lang="it-IT" dirty="0"/>
              <a:t>(</a:t>
            </a:r>
            <a:r>
              <a:rPr lang="it-IT" dirty="0">
                <a:solidFill>
                  <a:srgbClr val="00B050"/>
                </a:solidFill>
                <a:hlinkClick r:id="rId3"/>
              </a:rPr>
              <a:t>http://www.bdp.it/lucabas/lookmyweb/templates/up_files///</a:t>
            </a:r>
            <a:r>
              <a:rPr lang="it-IT" dirty="0" err="1">
                <a:solidFill>
                  <a:srgbClr val="00B050"/>
                </a:solidFill>
                <a:hlinkClick r:id="rId3"/>
              </a:rPr>
              <a:t>Processo_Bologna</a:t>
            </a:r>
            <a:r>
              <a:rPr lang="it-IT" dirty="0">
                <a:solidFill>
                  <a:srgbClr val="00B050"/>
                </a:solidFill>
                <a:hlinkClick r:id="rId3"/>
              </a:rPr>
              <a:t>/Doc%20Qualification%20Framewo</a:t>
            </a:r>
            <a:r>
              <a:rPr lang="it-IT" i="1" dirty="0">
                <a:solidFill>
                  <a:srgbClr val="00B050"/>
                </a:solidFill>
                <a:hlinkClick r:id="rId3"/>
              </a:rPr>
              <a:t>r</a:t>
            </a:r>
            <a:r>
              <a:rPr lang="it-IT" dirty="0">
                <a:solidFill>
                  <a:srgbClr val="00B050"/>
                </a:solidFill>
                <a:hlinkClick r:id="rId3"/>
              </a:rPr>
              <a:t>k.pdf</a:t>
            </a:r>
            <a:r>
              <a:rPr lang="it-IT" dirty="0"/>
              <a:t>)</a:t>
            </a:r>
            <a:r>
              <a:rPr lang="it-IT" i="1" dirty="0">
                <a:solidFill>
                  <a:srgbClr val="00B050"/>
                </a:solidFill>
              </a:rPr>
              <a:t> </a:t>
            </a:r>
          </a:p>
          <a:p>
            <a:pPr>
              <a:spcBef>
                <a:spcPts val="0"/>
              </a:spcBef>
            </a:pPr>
            <a:endParaRPr lang="it-IT" sz="1200" dirty="0"/>
          </a:p>
          <a:p>
            <a:pPr marL="457200" indent="-457200">
              <a:spcBef>
                <a:spcPts val="0"/>
              </a:spcBef>
              <a:buClr>
                <a:srgbClr val="00B050"/>
              </a:buClr>
              <a:buFont typeface="Wingdings" panose="05000000000000000000" pitchFamily="2" charset="2"/>
              <a:buChar char="Ø"/>
            </a:pPr>
            <a:r>
              <a:rPr lang="en-US" sz="2800" dirty="0"/>
              <a:t>First cycle qualifications may typically include/be represented by 180-240 ECTS credits;</a:t>
            </a:r>
            <a:endParaRPr lang="en-US" sz="1200" dirty="0"/>
          </a:p>
          <a:p>
            <a:pPr marL="457200" indent="-457200">
              <a:spcBef>
                <a:spcPts val="0"/>
              </a:spcBef>
              <a:buClr>
                <a:srgbClr val="00B050"/>
              </a:buClr>
              <a:buFont typeface="Wingdings" panose="05000000000000000000" pitchFamily="2" charset="2"/>
              <a:buChar char="Ø"/>
            </a:pPr>
            <a:r>
              <a:rPr lang="en-US" sz="2800" dirty="0"/>
              <a:t>Second cycle qualifications may typically include/be represented by 90-120 ECTS credits – the minimum requirement should amount to 60 ECTS credits at second </a:t>
            </a:r>
            <a:r>
              <a:rPr lang="it-IT" sz="2800" dirty="0" err="1"/>
              <a:t>cycle</a:t>
            </a:r>
            <a:r>
              <a:rPr lang="it-IT" sz="2800" dirty="0"/>
              <a:t> </a:t>
            </a:r>
            <a:r>
              <a:rPr lang="it-IT" sz="2800" dirty="0" err="1"/>
              <a:t>level</a:t>
            </a:r>
            <a:r>
              <a:rPr lang="it-IT" sz="2800" dirty="0"/>
              <a:t>;</a:t>
            </a:r>
            <a:endParaRPr lang="it-IT" sz="1200" dirty="0"/>
          </a:p>
          <a:p>
            <a:pPr marL="457200" indent="-457200">
              <a:spcBef>
                <a:spcPts val="0"/>
              </a:spcBef>
              <a:buClr>
                <a:srgbClr val="00B050"/>
              </a:buClr>
              <a:buFont typeface="Wingdings" panose="05000000000000000000" pitchFamily="2" charset="2"/>
              <a:buChar char="Ø"/>
            </a:pPr>
            <a:r>
              <a:rPr lang="en-US" sz="2800" dirty="0"/>
              <a:t>Third cycle qualifications do not necessarily have credits </a:t>
            </a:r>
            <a:r>
              <a:rPr lang="it-IT" sz="2800" dirty="0" err="1"/>
              <a:t>associated</a:t>
            </a:r>
            <a:r>
              <a:rPr lang="it-IT" sz="2800" dirty="0"/>
              <a:t> with </a:t>
            </a:r>
            <a:r>
              <a:rPr lang="it-IT" sz="2800" dirty="0" err="1"/>
              <a:t>them</a:t>
            </a:r>
            <a:r>
              <a:rPr lang="it-IT" sz="2800" dirty="0"/>
              <a:t>.</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8134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11143" y="836712"/>
            <a:ext cx="7488832" cy="4608512"/>
          </a:xfrm>
        </p:spPr>
        <p:txBody>
          <a:bodyPr/>
          <a:lstStyle/>
          <a:p>
            <a:pPr algn="l">
              <a:spcBef>
                <a:spcPts val="0"/>
              </a:spcBef>
              <a:spcAft>
                <a:spcPts val="0"/>
              </a:spcAft>
            </a:pPr>
            <a:r>
              <a:rPr lang="en-GB" sz="2800" b="1" u="sng" dirty="0">
                <a:solidFill>
                  <a:srgbClr val="FF0000"/>
                </a:solidFill>
                <a:latin typeface="Comic Sans MS" panose="030F0702030302020204" pitchFamily="66" charset="0"/>
              </a:rPr>
              <a:t>Cycle Duration in the EHEA</a:t>
            </a:r>
          </a:p>
          <a:p>
            <a:pPr>
              <a:spcBef>
                <a:spcPts val="0"/>
              </a:spcBef>
              <a:spcAft>
                <a:spcPts val="0"/>
              </a:spcAft>
            </a:pPr>
            <a:endParaRPr lang="en-GB" b="1" dirty="0">
              <a:solidFill>
                <a:srgbClr val="FF0000"/>
              </a:solidFill>
              <a:latin typeface="Comic Sans MS" panose="030F0702030302020204" pitchFamily="66" charset="0"/>
            </a:endParaRPr>
          </a:p>
          <a:p>
            <a:pPr algn="ctr">
              <a:spcBef>
                <a:spcPts val="0"/>
              </a:spcBef>
              <a:spcAft>
                <a:spcPts val="1200"/>
              </a:spcAft>
            </a:pPr>
            <a:r>
              <a:rPr lang="en-GB" b="1" dirty="0">
                <a:solidFill>
                  <a:srgbClr val="FF0000"/>
                </a:solidFill>
                <a:latin typeface="Comic Sans MS" panose="030F0702030302020204" pitchFamily="66" charset="0"/>
              </a:rPr>
              <a:t>Bachelors</a:t>
            </a:r>
          </a:p>
          <a:p>
            <a:pPr marL="457200" indent="-457200">
              <a:spcBef>
                <a:spcPts val="0"/>
              </a:spcBef>
              <a:spcAft>
                <a:spcPts val="1200"/>
              </a:spcAft>
              <a:buClr>
                <a:srgbClr val="00B050"/>
              </a:buClr>
              <a:buFont typeface="Wingdings" panose="05000000000000000000" pitchFamily="2" charset="2"/>
              <a:buChar char="Ø"/>
            </a:pPr>
            <a:r>
              <a:rPr lang="en-GB" dirty="0">
                <a:latin typeface="Comic Sans MS" panose="030F0702030302020204" pitchFamily="66" charset="0"/>
              </a:rPr>
              <a:t>180 ECTC Credits (France, Germany, Italy, UK, …)</a:t>
            </a:r>
          </a:p>
          <a:p>
            <a:pPr marL="457200" indent="-457200">
              <a:spcBef>
                <a:spcPts val="0"/>
              </a:spcBef>
              <a:spcAft>
                <a:spcPts val="0"/>
              </a:spcAft>
              <a:buClr>
                <a:srgbClr val="00B050"/>
              </a:buClr>
              <a:buFont typeface="Wingdings" panose="05000000000000000000" pitchFamily="2" charset="2"/>
              <a:buChar char="Ø"/>
            </a:pPr>
            <a:r>
              <a:rPr lang="en-GB" dirty="0">
                <a:latin typeface="Comic Sans MS" panose="030F0702030302020204" pitchFamily="66" charset="0"/>
              </a:rPr>
              <a:t>240 ECTS credits (Spain, Russia, Turkey, …)</a:t>
            </a:r>
          </a:p>
          <a:p>
            <a:pPr marL="457200" indent="-457200">
              <a:spcBef>
                <a:spcPts val="0"/>
              </a:spcBef>
              <a:spcAft>
                <a:spcPts val="0"/>
              </a:spcAft>
              <a:buClr>
                <a:srgbClr val="00B050"/>
              </a:buClr>
              <a:buFont typeface="Wingdings" panose="05000000000000000000" pitchFamily="2" charset="2"/>
              <a:buChar char="Ø"/>
            </a:pPr>
            <a:endParaRPr lang="en-GB" dirty="0">
              <a:latin typeface="Comic Sans MS" panose="030F0702030302020204" pitchFamily="66" charset="0"/>
            </a:endParaRPr>
          </a:p>
          <a:p>
            <a:pPr>
              <a:spcBef>
                <a:spcPts val="0"/>
              </a:spcBef>
              <a:spcAft>
                <a:spcPts val="1200"/>
              </a:spcAft>
              <a:buClr>
                <a:srgbClr val="00B050"/>
              </a:buClr>
            </a:pPr>
            <a:r>
              <a:rPr lang="en-GB" dirty="0">
                <a:solidFill>
                  <a:srgbClr val="FF0000"/>
                </a:solidFill>
                <a:latin typeface="Comic Sans MS" panose="030F0702030302020204" pitchFamily="66" charset="0"/>
              </a:rPr>
              <a:t>Furthermore:</a:t>
            </a:r>
          </a:p>
          <a:p>
            <a:pPr marL="457200" indent="-457200">
              <a:spcBef>
                <a:spcPts val="0"/>
              </a:spcBef>
              <a:spcAft>
                <a:spcPts val="1200"/>
              </a:spcAft>
              <a:buClr>
                <a:srgbClr val="00B050"/>
              </a:buClr>
              <a:buFont typeface="Wingdings" panose="05000000000000000000" pitchFamily="2" charset="2"/>
              <a:buChar char="Ø"/>
            </a:pPr>
            <a:r>
              <a:rPr lang="en-GB" dirty="0">
                <a:latin typeface="Comic Sans MS" panose="030F0702030302020204" pitchFamily="66" charset="0"/>
              </a:rPr>
              <a:t>Application oriented Bachelors</a:t>
            </a:r>
          </a:p>
          <a:p>
            <a:pPr marL="457200" indent="-457200">
              <a:spcBef>
                <a:spcPts val="0"/>
              </a:spcBef>
              <a:spcAft>
                <a:spcPts val="0"/>
              </a:spcAft>
              <a:buClr>
                <a:srgbClr val="00B050"/>
              </a:buClr>
              <a:buFont typeface="Wingdings" panose="05000000000000000000" pitchFamily="2" charset="2"/>
              <a:buChar char="Ø"/>
            </a:pPr>
            <a:r>
              <a:rPr lang="en-GB" dirty="0">
                <a:latin typeface="Comic Sans MS" panose="030F0702030302020204" pitchFamily="66" charset="0"/>
              </a:rPr>
              <a:t>Theory oriented Bachelors</a:t>
            </a:r>
          </a:p>
          <a:p>
            <a:pPr marL="457200" indent="-457200">
              <a:spcBef>
                <a:spcPts val="0"/>
              </a:spcBef>
              <a:buClr>
                <a:srgbClr val="00B050"/>
              </a:buClr>
              <a:buFont typeface="Wingdings" panose="05000000000000000000" pitchFamily="2" charset="2"/>
              <a:buChar char="Ø"/>
            </a:pPr>
            <a:endParaRPr lang="en-GB" altLang="it-IT" sz="2800" b="1" dirty="0">
              <a:latin typeface="+mj-lt"/>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2199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97171" y="908720"/>
            <a:ext cx="7488832" cy="4104456"/>
          </a:xfrm>
        </p:spPr>
        <p:txBody>
          <a:bodyPr/>
          <a:lstStyle/>
          <a:p>
            <a:pPr algn="ctr">
              <a:spcBef>
                <a:spcPts val="0"/>
              </a:spcBef>
              <a:spcAft>
                <a:spcPts val="1200"/>
              </a:spcAft>
            </a:pPr>
            <a:r>
              <a:rPr lang="en-GB" b="1" dirty="0">
                <a:solidFill>
                  <a:srgbClr val="FF0000"/>
                </a:solidFill>
                <a:latin typeface="Comic Sans MS" panose="030F0702030302020204" pitchFamily="66" charset="0"/>
              </a:rPr>
              <a:t>Masters</a:t>
            </a:r>
          </a:p>
          <a:p>
            <a:pPr marL="457200" indent="-457200">
              <a:spcBef>
                <a:spcPts val="0"/>
              </a:spcBef>
              <a:spcAft>
                <a:spcPts val="1200"/>
              </a:spcAft>
              <a:buClr>
                <a:srgbClr val="00B050"/>
              </a:buClr>
              <a:buFont typeface="Wingdings" panose="05000000000000000000" pitchFamily="2" charset="2"/>
              <a:buChar char="Ø"/>
            </a:pPr>
            <a:r>
              <a:rPr lang="en-GB" dirty="0">
                <a:latin typeface="Comic Sans MS" panose="030F0702030302020204" pitchFamily="66" charset="0"/>
              </a:rPr>
              <a:t>120 ECTS credits (continental EUROPE)</a:t>
            </a:r>
          </a:p>
          <a:p>
            <a:pPr marL="457200" indent="-457200">
              <a:spcBef>
                <a:spcPts val="0"/>
              </a:spcBef>
              <a:spcAft>
                <a:spcPts val="0"/>
              </a:spcAft>
              <a:buClr>
                <a:srgbClr val="00B050"/>
              </a:buClr>
              <a:buFont typeface="Wingdings" panose="05000000000000000000" pitchFamily="2" charset="2"/>
              <a:buChar char="Ø"/>
            </a:pPr>
            <a:r>
              <a:rPr lang="en-GB" dirty="0">
                <a:latin typeface="Comic Sans MS" panose="030F0702030302020204" pitchFamily="66" charset="0"/>
              </a:rPr>
              <a:t>60 – 90 ECTS credits (UK)</a:t>
            </a:r>
          </a:p>
          <a:p>
            <a:pPr algn="ctr">
              <a:spcBef>
                <a:spcPts val="0"/>
              </a:spcBef>
              <a:spcAft>
                <a:spcPts val="0"/>
              </a:spcAft>
            </a:pPr>
            <a:endParaRPr lang="en-US" b="1" dirty="0">
              <a:solidFill>
                <a:srgbClr val="FF0000"/>
              </a:solidFill>
              <a:latin typeface="Comic Sans MS" panose="030F0702030302020204" pitchFamily="66" charset="0"/>
            </a:endParaRPr>
          </a:p>
          <a:p>
            <a:pPr algn="ctr">
              <a:spcBef>
                <a:spcPts val="0"/>
              </a:spcBef>
              <a:spcAft>
                <a:spcPts val="0"/>
              </a:spcAft>
            </a:pPr>
            <a:r>
              <a:rPr lang="en-US" b="1" dirty="0">
                <a:solidFill>
                  <a:srgbClr val="FF0000"/>
                </a:solidFill>
                <a:latin typeface="Comic Sans MS" panose="030F0702030302020204" pitchFamily="66" charset="0"/>
              </a:rPr>
              <a:t>Integrated Masters</a:t>
            </a:r>
          </a:p>
          <a:p>
            <a:pPr algn="ctr">
              <a:spcBef>
                <a:spcPts val="0"/>
              </a:spcBef>
              <a:spcAft>
                <a:spcPts val="0"/>
              </a:spcAft>
            </a:pPr>
            <a:r>
              <a:rPr lang="en-US" dirty="0">
                <a:solidFill>
                  <a:srgbClr val="FF0000"/>
                </a:solidFill>
                <a:latin typeface="Comic Sans MS" panose="030F0702030302020204" pitchFamily="66" charset="0"/>
              </a:rPr>
              <a:t> (Master programmes which do not include</a:t>
            </a:r>
          </a:p>
          <a:p>
            <a:pPr algn="ctr">
              <a:spcBef>
                <a:spcPts val="0"/>
              </a:spcBef>
              <a:spcAft>
                <a:spcPts val="1200"/>
              </a:spcAft>
            </a:pPr>
            <a:r>
              <a:rPr lang="en-US" dirty="0">
                <a:solidFill>
                  <a:srgbClr val="FF0000"/>
                </a:solidFill>
                <a:latin typeface="Comic Sans MS" panose="030F0702030302020204" pitchFamily="66" charset="0"/>
              </a:rPr>
              <a:t>the award of a Bachelor)</a:t>
            </a:r>
          </a:p>
          <a:p>
            <a:pPr marL="457200" indent="-457200">
              <a:spcBef>
                <a:spcPts val="0"/>
              </a:spcBef>
              <a:spcAft>
                <a:spcPts val="1200"/>
              </a:spcAft>
              <a:buClr>
                <a:srgbClr val="00B050"/>
              </a:buClr>
              <a:buFont typeface="Wingdings" panose="05000000000000000000" pitchFamily="2" charset="2"/>
              <a:buChar char="Ø"/>
            </a:pPr>
            <a:r>
              <a:rPr lang="en-GB" dirty="0">
                <a:latin typeface="Comic Sans MS" panose="030F0702030302020204" pitchFamily="66" charset="0"/>
              </a:rPr>
              <a:t>300 ECTS credits (continental EUROPE)</a:t>
            </a:r>
          </a:p>
          <a:p>
            <a:pPr marL="457200" indent="-457200">
              <a:spcBef>
                <a:spcPts val="0"/>
              </a:spcBef>
              <a:spcAft>
                <a:spcPts val="0"/>
              </a:spcAft>
              <a:buClr>
                <a:srgbClr val="00B050"/>
              </a:buClr>
              <a:buFont typeface="Wingdings" panose="05000000000000000000" pitchFamily="2" charset="2"/>
              <a:buChar char="Ø"/>
            </a:pPr>
            <a:r>
              <a:rPr lang="en-GB" dirty="0">
                <a:latin typeface="Comic Sans MS" panose="030F0702030302020204" pitchFamily="66" charset="0"/>
              </a:rPr>
              <a:t>240 ECTS credits (UK)</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821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971600" y="1052736"/>
            <a:ext cx="7992888" cy="3744416"/>
          </a:xfrm>
        </p:spPr>
        <p:txBody>
          <a:bodyPr/>
          <a:lstStyle/>
          <a:p>
            <a:pPr algn="ctr">
              <a:spcBef>
                <a:spcPts val="0"/>
              </a:spcBef>
              <a:spcAft>
                <a:spcPts val="0"/>
              </a:spcAft>
            </a:pPr>
            <a:r>
              <a:rPr lang="en-GB" sz="3600" b="1" i="1" dirty="0">
                <a:solidFill>
                  <a:srgbClr val="FF0000"/>
                </a:solidFill>
                <a:effectLst>
                  <a:outerShdw blurRad="38100" dist="38100" dir="2700000" algn="tl">
                    <a:srgbClr val="000000">
                      <a:alpha val="43137"/>
                    </a:srgbClr>
                  </a:outerShdw>
                </a:effectLst>
              </a:rPr>
              <a:t>3. Comparable Programme Learning Outcomes: Student-Centred Programmes</a:t>
            </a:r>
          </a:p>
          <a:p>
            <a:pPr algn="l">
              <a:spcBef>
                <a:spcPts val="0"/>
              </a:spcBef>
              <a:spcAft>
                <a:spcPts val="0"/>
              </a:spcAft>
            </a:pPr>
            <a:endParaRPr lang="en-GB" altLang="it-IT" sz="2800" dirty="0">
              <a:latin typeface="+mj-lt"/>
            </a:endParaRPr>
          </a:p>
          <a:p>
            <a:pPr marL="0" lvl="1" algn="l">
              <a:spcBef>
                <a:spcPts val="0"/>
              </a:spcBef>
              <a:spcAft>
                <a:spcPts val="0"/>
              </a:spcAft>
            </a:pPr>
            <a:r>
              <a:rPr lang="en-GB" altLang="it-IT" dirty="0">
                <a:solidFill>
                  <a:srgbClr val="002060"/>
                </a:solidFill>
                <a:latin typeface="+mj-lt"/>
              </a:rPr>
              <a:t>The objective of the comparability of the programme learning outcomes has had (or should have had) as a consequence the </a:t>
            </a:r>
            <a:r>
              <a:rPr lang="en-GB" altLang="it-IT" b="1" dirty="0">
                <a:solidFill>
                  <a:srgbClr val="002060"/>
                </a:solidFill>
                <a:latin typeface="+mj-lt"/>
              </a:rPr>
              <a:t>necessity of a new approach for designing SPs after Bologna</a:t>
            </a:r>
            <a:r>
              <a:rPr lang="en-GB" altLang="it-IT" dirty="0">
                <a:solidFill>
                  <a:srgbClr val="002060"/>
                </a:solidFill>
                <a:latin typeface="+mj-lt"/>
              </a:rPr>
              <a:t>.</a:t>
            </a:r>
            <a:endParaRPr lang="it-IT" dirty="0">
              <a:solidFill>
                <a:srgbClr val="002060"/>
              </a:solidFill>
              <a:latin typeface="+mj-lt"/>
            </a:endParaRPr>
          </a:p>
          <a:p>
            <a:pPr algn="l">
              <a:spcBef>
                <a:spcPts val="0"/>
              </a:spcBef>
              <a:spcAft>
                <a:spcPts val="0"/>
              </a:spcAft>
            </a:pPr>
            <a:endParaRPr lang="en-GB" altLang="it-IT" sz="2800" dirty="0">
              <a:latin typeface="+mj-lt"/>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404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836712"/>
            <a:ext cx="7488832" cy="4680520"/>
          </a:xfrm>
        </p:spPr>
        <p:txBody>
          <a:bodyPr/>
          <a:lstStyle/>
          <a:p>
            <a:pPr algn="l" eaLnBrk="1" hangingPunct="1">
              <a:spcBef>
                <a:spcPts val="0"/>
              </a:spcBef>
            </a:pPr>
            <a:r>
              <a:rPr lang="en-GB" altLang="it-IT" sz="3200" b="1" u="sng" dirty="0">
                <a:solidFill>
                  <a:srgbClr val="FF0000"/>
                </a:solidFill>
                <a:latin typeface="+mj-lt"/>
              </a:rPr>
              <a:t>Input-based versus output-based SPs</a:t>
            </a:r>
          </a:p>
          <a:p>
            <a:pPr eaLnBrk="1" hangingPunct="1">
              <a:spcBef>
                <a:spcPts val="0"/>
              </a:spcBef>
            </a:pPr>
            <a:endParaRPr lang="en-GB" altLang="it-IT" sz="2800" dirty="0">
              <a:latin typeface="+mj-lt"/>
            </a:endParaRPr>
          </a:p>
          <a:p>
            <a:pPr eaLnBrk="1" hangingPunct="1">
              <a:spcBef>
                <a:spcPts val="0"/>
              </a:spcBef>
              <a:spcAft>
                <a:spcPts val="1200"/>
              </a:spcAft>
            </a:pPr>
            <a:r>
              <a:rPr lang="en-GB" altLang="it-IT" sz="2800" dirty="0">
                <a:latin typeface="+mj-lt"/>
              </a:rPr>
              <a:t>The ‘old’ degree programmes can be considered as ‘</a:t>
            </a:r>
            <a:r>
              <a:rPr lang="en-GB" altLang="it-IT" sz="2800" b="1" dirty="0">
                <a:latin typeface="+mj-lt"/>
              </a:rPr>
              <a:t>input-based</a:t>
            </a:r>
            <a:r>
              <a:rPr lang="en-GB" altLang="it-IT" sz="2800" dirty="0">
                <a:latin typeface="+mj-lt"/>
              </a:rPr>
              <a:t>’ or ‘</a:t>
            </a:r>
            <a:r>
              <a:rPr lang="en-GB" altLang="it-IT" sz="2800" b="1" dirty="0">
                <a:latin typeface="+mj-lt"/>
              </a:rPr>
              <a:t>staff- centred</a:t>
            </a:r>
            <a:r>
              <a:rPr lang="en-GB" altLang="it-IT" sz="2800" dirty="0">
                <a:latin typeface="+mj-lt"/>
              </a:rPr>
              <a:t>’.</a:t>
            </a:r>
          </a:p>
          <a:p>
            <a:pPr eaLnBrk="1" hangingPunct="1">
              <a:spcBef>
                <a:spcPts val="0"/>
              </a:spcBef>
              <a:spcAft>
                <a:spcPts val="1200"/>
              </a:spcAft>
            </a:pPr>
            <a:r>
              <a:rPr lang="en-GB" altLang="it-IT" sz="2800" dirty="0"/>
              <a:t>Such programmes are based on the assumption that </a:t>
            </a:r>
            <a:r>
              <a:rPr lang="en-GB" altLang="it-IT" sz="2800" b="1" dirty="0"/>
              <a:t>the proper object of study is what the individual professor thinks the student should learn in his/her course unit</a:t>
            </a:r>
            <a:r>
              <a:rPr lang="en-GB" altLang="it-IT" sz="2800" dirty="0"/>
              <a:t>.</a:t>
            </a:r>
            <a:r>
              <a:rPr lang="en-GB" altLang="it-IT" sz="2800" b="1" dirty="0"/>
              <a:t> </a:t>
            </a:r>
          </a:p>
          <a:p>
            <a:pPr eaLnBrk="1" hangingPunct="1">
              <a:spcBef>
                <a:spcPts val="0"/>
              </a:spcBef>
            </a:pPr>
            <a:r>
              <a:rPr lang="en-GB" altLang="it-IT" sz="2800" dirty="0"/>
              <a:t>The </a:t>
            </a:r>
            <a:r>
              <a:rPr lang="en-GB" altLang="it-IT" sz="2800" b="1" dirty="0"/>
              <a:t>emphasis is placed on the individual interests of academic staff</a:t>
            </a:r>
            <a:r>
              <a:rPr lang="en-GB" altLang="it-IT" sz="2800" dirty="0"/>
              <a:t>.</a:t>
            </a:r>
          </a:p>
          <a:p>
            <a:pPr eaLnBrk="1" hangingPunct="1">
              <a:spcBef>
                <a:spcPts val="0"/>
              </a:spcBef>
            </a:pPr>
            <a:endParaRPr lang="en-GB" altLang="it-IT" sz="2800" b="1" dirty="0"/>
          </a:p>
          <a:p>
            <a:pPr eaLnBrk="1" hangingPunct="1">
              <a:spcBef>
                <a:spcPts val="0"/>
              </a:spcBef>
            </a:pPr>
            <a:endParaRPr lang="en-GB" altLang="it-IT" sz="2800" dirty="0">
              <a:latin typeface="+mj-lt"/>
            </a:endParaRPr>
          </a:p>
          <a:p>
            <a:pPr eaLnBrk="1" hangingPunct="1">
              <a:spcBef>
                <a:spcPts val="0"/>
              </a:spcBef>
            </a:pPr>
            <a:endParaRPr lang="en-GB" altLang="it-IT" sz="2800" dirty="0">
              <a:latin typeface="Book Antiqua" panose="02040602050305030304" pitchFamily="18" charset="0"/>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8229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099428"/>
            <a:ext cx="7488832" cy="4705835"/>
          </a:xfrm>
        </p:spPr>
        <p:txBody>
          <a:bodyPr/>
          <a:lstStyle/>
          <a:p>
            <a:pPr>
              <a:spcBef>
                <a:spcPts val="0"/>
              </a:spcBef>
              <a:spcAft>
                <a:spcPts val="1200"/>
              </a:spcAft>
            </a:pPr>
            <a:r>
              <a:rPr lang="en-GB" altLang="it-IT" sz="2800" dirty="0"/>
              <a:t>On the contrary, the aim of a student-centred programme is </a:t>
            </a:r>
            <a:r>
              <a:rPr lang="en-GB" altLang="it-IT" sz="2800" b="1" dirty="0"/>
              <a:t>to make students as competent as is feasible in a given timeframe for their future role in society</a:t>
            </a:r>
            <a:r>
              <a:rPr lang="en-GB" altLang="it-IT" sz="2800" dirty="0"/>
              <a:t>.</a:t>
            </a:r>
          </a:p>
          <a:p>
            <a:pPr>
              <a:spcBef>
                <a:spcPts val="0"/>
              </a:spcBef>
              <a:spcAft>
                <a:spcPts val="1200"/>
              </a:spcAft>
            </a:pPr>
            <a:r>
              <a:rPr lang="en-GB" altLang="it-IT" sz="2800" dirty="0"/>
              <a:t>In these programmes </a:t>
            </a:r>
            <a:r>
              <a:rPr lang="en-GB" altLang="it-IT" sz="2800" b="1" dirty="0"/>
              <a:t>the focus is no more on what a student has been taught, but on what a student has learned and is able to do</a:t>
            </a:r>
            <a:r>
              <a:rPr lang="en-GB" altLang="it-IT" sz="2800" dirty="0"/>
              <a:t>, that is </a:t>
            </a:r>
            <a:r>
              <a:rPr lang="en-GB" altLang="it-IT" sz="2800" b="1" dirty="0"/>
              <a:t>on </a:t>
            </a:r>
            <a:r>
              <a:rPr lang="en-GB" altLang="it-IT" sz="2800" b="1" dirty="0">
                <a:solidFill>
                  <a:srgbClr val="FF0000"/>
                </a:solidFill>
              </a:rPr>
              <a:t>competence development</a:t>
            </a:r>
            <a:r>
              <a:rPr lang="en-GB" altLang="it-IT" sz="2800" b="1" dirty="0"/>
              <a:t> and the </a:t>
            </a:r>
            <a:r>
              <a:rPr lang="en-GB" altLang="it-IT" sz="2800" b="1" dirty="0">
                <a:solidFill>
                  <a:srgbClr val="FF0000"/>
                </a:solidFill>
              </a:rPr>
              <a:t>achievement of intended learning outcomes</a:t>
            </a:r>
            <a:r>
              <a:rPr lang="en-GB" altLang="it-IT" sz="2800" b="1" dirty="0"/>
              <a:t> </a:t>
            </a:r>
            <a:r>
              <a:rPr lang="en-GB" altLang="it-IT" sz="2800" dirty="0"/>
              <a:t>of the learning process. </a:t>
            </a:r>
            <a:endParaRPr lang="it-IT" altLang="it-IT" sz="2800" b="1" dirty="0"/>
          </a:p>
          <a:p>
            <a:pPr eaLnBrk="1" hangingPunct="1"/>
            <a:endParaRPr lang="en-GB" altLang="it-IT" sz="12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4716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09506" y="1340768"/>
            <a:ext cx="7488832" cy="3744416"/>
          </a:xfrm>
        </p:spPr>
        <p:txBody>
          <a:bodyPr/>
          <a:lstStyle/>
          <a:p>
            <a:pPr eaLnBrk="1" hangingPunct="1">
              <a:spcBef>
                <a:spcPts val="0"/>
              </a:spcBef>
            </a:pPr>
            <a:r>
              <a:rPr lang="en-GB" altLang="it-IT" sz="2800" b="1" dirty="0">
                <a:latin typeface="+mj-lt"/>
              </a:rPr>
              <a:t>Consequently programmes leading to a bachelor or master degree are no longer to be described and planned solely according to their content, but mainly according to the </a:t>
            </a:r>
            <a:r>
              <a:rPr lang="en-GB" altLang="it-IT" sz="3200" b="1" i="1" dirty="0">
                <a:solidFill>
                  <a:srgbClr val="FF0000"/>
                </a:solidFill>
                <a:latin typeface="+mj-lt"/>
              </a:rPr>
              <a:t>competences</a:t>
            </a:r>
            <a:r>
              <a:rPr lang="en-GB" altLang="it-IT" sz="3200" b="1" dirty="0">
                <a:latin typeface="+mj-lt"/>
              </a:rPr>
              <a:t> </a:t>
            </a:r>
            <a:r>
              <a:rPr lang="en-GB" altLang="it-IT" sz="2800" b="1" dirty="0">
                <a:solidFill>
                  <a:srgbClr val="FF0000"/>
                </a:solidFill>
                <a:latin typeface="+mj-lt"/>
              </a:rPr>
              <a:t>to be developed and obtained by graduates </a:t>
            </a:r>
            <a:r>
              <a:rPr lang="en-GB" altLang="it-IT" sz="2800" b="1" dirty="0">
                <a:latin typeface="+mj-lt"/>
              </a:rPr>
              <a:t>and the </a:t>
            </a:r>
            <a:r>
              <a:rPr lang="en-GB" altLang="it-IT" sz="3200" b="1" i="1" dirty="0">
                <a:solidFill>
                  <a:srgbClr val="FF0000"/>
                </a:solidFill>
                <a:latin typeface="+mj-lt"/>
              </a:rPr>
              <a:t>programme learning outcomes</a:t>
            </a:r>
            <a:r>
              <a:rPr lang="en-GB" altLang="it-IT" sz="3200" b="1" dirty="0">
                <a:latin typeface="+mj-lt"/>
              </a:rPr>
              <a:t> </a:t>
            </a:r>
            <a:r>
              <a:rPr lang="en-GB" altLang="it-IT" sz="2800" b="1" dirty="0">
                <a:solidFill>
                  <a:srgbClr val="FF0000"/>
                </a:solidFill>
                <a:latin typeface="+mj-lt"/>
              </a:rPr>
              <a:t>to be achieved by students at the completion of the educational process</a:t>
            </a:r>
            <a:r>
              <a:rPr lang="en-GB" altLang="it-IT" sz="2800" b="1" dirty="0">
                <a:latin typeface="+mj-lt"/>
              </a:rPr>
              <a:t>. </a:t>
            </a:r>
            <a:endParaRPr lang="it-IT" altLang="it-IT" sz="2800" b="1" dirty="0">
              <a:latin typeface="+mj-lt"/>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5059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31640" y="695724"/>
            <a:ext cx="7488832" cy="4821508"/>
          </a:xfrm>
        </p:spPr>
        <p:txBody>
          <a:bodyPr/>
          <a:lstStyle/>
          <a:p>
            <a:pPr eaLnBrk="1" hangingPunct="1">
              <a:spcBef>
                <a:spcPts val="0"/>
              </a:spcBef>
            </a:pPr>
            <a:r>
              <a:rPr lang="en-GB" altLang="it-IT" sz="2800" b="1" dirty="0">
                <a:solidFill>
                  <a:srgbClr val="FF0000"/>
                </a:solidFill>
                <a:latin typeface="+mj-lt"/>
              </a:rPr>
              <a:t>Competences</a:t>
            </a:r>
            <a:r>
              <a:rPr lang="en-GB" altLang="it-IT" sz="2800" b="1" dirty="0">
                <a:latin typeface="+mj-lt"/>
              </a:rPr>
              <a:t> correspond to the educational objectives /aims of a SP.</a:t>
            </a:r>
          </a:p>
          <a:p>
            <a:pPr eaLnBrk="1" hangingPunct="1">
              <a:spcBef>
                <a:spcPts val="0"/>
              </a:spcBef>
              <a:spcAft>
                <a:spcPts val="0"/>
              </a:spcAft>
            </a:pPr>
            <a:r>
              <a:rPr lang="en-GB" altLang="it-IT" sz="2800" dirty="0">
                <a:latin typeface="+mj-lt"/>
              </a:rPr>
              <a:t>In this case the most relevant players are students.</a:t>
            </a:r>
          </a:p>
          <a:p>
            <a:pPr eaLnBrk="1" hangingPunct="1">
              <a:spcBef>
                <a:spcPts val="0"/>
              </a:spcBef>
              <a:spcAft>
                <a:spcPts val="0"/>
              </a:spcAft>
            </a:pPr>
            <a:endParaRPr lang="en-GB" altLang="it-IT" sz="2800" dirty="0">
              <a:latin typeface="+mj-lt"/>
            </a:endParaRPr>
          </a:p>
          <a:p>
            <a:pPr eaLnBrk="1" hangingPunct="1">
              <a:spcBef>
                <a:spcPts val="0"/>
              </a:spcBef>
              <a:spcAft>
                <a:spcPts val="0"/>
              </a:spcAft>
            </a:pPr>
            <a:r>
              <a:rPr lang="en-GB" altLang="it-IT" sz="2800" b="1" dirty="0">
                <a:solidFill>
                  <a:srgbClr val="FF0000"/>
                </a:solidFill>
                <a:latin typeface="+mj-lt"/>
              </a:rPr>
              <a:t>Programme learning outcomes</a:t>
            </a:r>
            <a:r>
              <a:rPr lang="en-GB" altLang="it-IT" sz="2800" b="1" dirty="0">
                <a:latin typeface="+mj-lt"/>
              </a:rPr>
              <a:t> of the learning process are formulated by the academic staff</a:t>
            </a:r>
            <a:r>
              <a:rPr lang="en-GB" altLang="it-IT" sz="2800" dirty="0">
                <a:latin typeface="+mj-lt"/>
              </a:rPr>
              <a:t>, in order to enable students to develop and obtain the established competences. </a:t>
            </a:r>
          </a:p>
          <a:p>
            <a:pPr eaLnBrk="1" hangingPunct="1">
              <a:spcBef>
                <a:spcPts val="0"/>
              </a:spcBef>
              <a:spcAft>
                <a:spcPts val="0"/>
              </a:spcAft>
            </a:pPr>
            <a:r>
              <a:rPr lang="en-GB" altLang="it-IT" sz="2800" dirty="0">
                <a:latin typeface="+mj-lt"/>
              </a:rPr>
              <a:t>In this case the most relevant player is the academic staff.</a:t>
            </a:r>
            <a:endParaRPr lang="it-IT" altLang="it-IT" sz="2800" dirty="0">
              <a:latin typeface="+mj-lt"/>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062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1043608" y="1340768"/>
            <a:ext cx="7920880" cy="4308872"/>
          </a:xfrm>
          <a:prstGeom prst="rect">
            <a:avLst/>
          </a:prstGeom>
          <a:noFill/>
        </p:spPr>
        <p:txBody>
          <a:bodyPr wrap="square" rtlCol="0">
            <a:spAutoFit/>
          </a:bodyPr>
          <a:lstStyle/>
          <a:p>
            <a:pPr algn="ctr">
              <a:spcAft>
                <a:spcPts val="1200"/>
              </a:spcAft>
              <a:defRPr/>
            </a:pPr>
            <a:r>
              <a:rPr lang="en-GB" altLang="it-IT" sz="3200" b="1" dirty="0">
                <a:solidFill>
                  <a:srgbClr val="FF0000"/>
                </a:solidFill>
                <a:latin typeface="+mj-lt"/>
              </a:rPr>
              <a:t>European Dimension of Designing of SPs</a:t>
            </a:r>
          </a:p>
          <a:p>
            <a:pPr algn="ctr">
              <a:spcAft>
                <a:spcPts val="1200"/>
              </a:spcAft>
              <a:defRPr/>
            </a:pPr>
            <a:r>
              <a:rPr lang="en-GB" altLang="it-IT" sz="2800" b="1" dirty="0">
                <a:solidFill>
                  <a:srgbClr val="000066"/>
                </a:solidFill>
                <a:latin typeface="+mj-lt"/>
              </a:rPr>
              <a:t>↓</a:t>
            </a:r>
          </a:p>
          <a:p>
            <a:pPr marL="342900" indent="-342900" algn="ctr">
              <a:spcAft>
                <a:spcPts val="0"/>
              </a:spcAft>
              <a:buClr>
                <a:srgbClr val="00B050"/>
              </a:buClr>
              <a:buFont typeface="Wingdings" panose="05000000000000000000" pitchFamily="2" charset="2"/>
              <a:buChar char="Ø"/>
              <a:defRPr/>
            </a:pPr>
            <a:r>
              <a:rPr lang="en-GB" altLang="it-IT" sz="2800" dirty="0">
                <a:solidFill>
                  <a:srgbClr val="000066"/>
                </a:solidFill>
                <a:latin typeface="+mj-lt"/>
              </a:rPr>
              <a:t>  Student-centred Study Programmes (SPs)</a:t>
            </a:r>
          </a:p>
          <a:p>
            <a:pPr algn="ctr">
              <a:spcAft>
                <a:spcPts val="1200"/>
              </a:spcAft>
              <a:buClr>
                <a:srgbClr val="00B050"/>
              </a:buClr>
              <a:defRPr/>
            </a:pPr>
            <a:r>
              <a:rPr lang="en-GB" altLang="it-IT" sz="2800" dirty="0">
                <a:solidFill>
                  <a:srgbClr val="000066"/>
                </a:solidFill>
                <a:latin typeface="+mj-lt"/>
              </a:rPr>
              <a:t>recognisable in the European Higher Education Area (EHEA)</a:t>
            </a:r>
          </a:p>
          <a:p>
            <a:pPr algn="ctr">
              <a:spcAft>
                <a:spcPts val="1200"/>
              </a:spcAft>
              <a:buClr>
                <a:srgbClr val="00B050"/>
              </a:buClr>
              <a:defRPr/>
            </a:pPr>
            <a:r>
              <a:rPr lang="en-GB" altLang="it-IT" sz="2800" dirty="0">
                <a:solidFill>
                  <a:srgbClr val="000066"/>
                </a:solidFill>
                <a:latin typeface="+mj-lt"/>
              </a:rPr>
              <a:t>and</a:t>
            </a:r>
          </a:p>
          <a:p>
            <a:pPr marL="342900" indent="-342900" algn="ctr">
              <a:spcAft>
                <a:spcPts val="1200"/>
              </a:spcAft>
              <a:buClr>
                <a:srgbClr val="00B050"/>
              </a:buClr>
              <a:buFont typeface="Wingdings" panose="05000000000000000000" pitchFamily="2" charset="2"/>
              <a:buChar char="Ø"/>
              <a:defRPr/>
            </a:pPr>
            <a:r>
              <a:rPr lang="en-GB" altLang="it-IT" sz="2800" dirty="0">
                <a:solidFill>
                  <a:srgbClr val="000066"/>
                </a:solidFill>
                <a:latin typeface="+mj-lt"/>
              </a:rPr>
              <a:t>  Able to assure their quality</a:t>
            </a:r>
          </a:p>
          <a:p>
            <a:pPr algn="ctr">
              <a:buClr>
                <a:srgbClr val="00B050"/>
              </a:buClr>
              <a:tabLst>
                <a:tab pos="0" algn="l"/>
              </a:tabLst>
              <a:defRPr/>
            </a:pPr>
            <a:endParaRPr lang="en-GB" altLang="it-IT" sz="2400" dirty="0">
              <a:solidFill>
                <a:srgbClr val="000066"/>
              </a:solidFill>
              <a:latin typeface="+mj-lt"/>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4052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03666" y="980728"/>
            <a:ext cx="7488832" cy="3888432"/>
          </a:xfrm>
        </p:spPr>
        <p:txBody>
          <a:bodyPr/>
          <a:lstStyle/>
          <a:p>
            <a:pPr algn="l" eaLnBrk="1" hangingPunct="1">
              <a:spcBef>
                <a:spcPts val="0"/>
              </a:spcBef>
            </a:pPr>
            <a:r>
              <a:rPr lang="en-GB" altLang="it-IT" sz="3200" b="1" u="sng" dirty="0">
                <a:solidFill>
                  <a:srgbClr val="FF0000"/>
                </a:solidFill>
              </a:rPr>
              <a:t>Competences</a:t>
            </a:r>
          </a:p>
          <a:p>
            <a:pPr eaLnBrk="1" hangingPunct="1">
              <a:spcBef>
                <a:spcPts val="0"/>
              </a:spcBef>
            </a:pPr>
            <a:endParaRPr lang="en-GB" altLang="it-IT" sz="2000" dirty="0"/>
          </a:p>
          <a:p>
            <a:pPr>
              <a:spcBef>
                <a:spcPts val="0"/>
              </a:spcBef>
              <a:spcAft>
                <a:spcPts val="1200"/>
              </a:spcAft>
            </a:pPr>
            <a:r>
              <a:rPr lang="it-IT" altLang="it-IT" sz="2800" dirty="0"/>
              <a:t>In the EHEA, the </a:t>
            </a:r>
            <a:r>
              <a:rPr lang="it-IT" altLang="it-IT" sz="2800" dirty="0" err="1"/>
              <a:t>definition</a:t>
            </a:r>
            <a:r>
              <a:rPr lang="it-IT" altLang="it-IT" sz="2800" dirty="0"/>
              <a:t> of </a:t>
            </a:r>
            <a:r>
              <a:rPr lang="it-IT" altLang="it-IT" sz="2800" b="1" i="1" dirty="0" err="1"/>
              <a:t>competence</a:t>
            </a:r>
            <a:r>
              <a:rPr lang="it-IT" altLang="it-IT" sz="2800" dirty="0"/>
              <a:t> to be </a:t>
            </a:r>
            <a:r>
              <a:rPr lang="it-IT" altLang="it-IT" sz="2800" dirty="0" err="1"/>
              <a:t>adopted</a:t>
            </a:r>
            <a:r>
              <a:rPr lang="it-IT" altLang="it-IT" sz="2800" dirty="0"/>
              <a:t> </a:t>
            </a:r>
            <a:r>
              <a:rPr lang="it-IT" altLang="it-IT" sz="2800" dirty="0" err="1"/>
              <a:t>is</a:t>
            </a:r>
            <a:r>
              <a:rPr lang="it-IT" altLang="it-IT" sz="2800" dirty="0"/>
              <a:t> the </a:t>
            </a:r>
            <a:r>
              <a:rPr lang="it-IT" altLang="it-IT" sz="2800" dirty="0" err="1"/>
              <a:t>one</a:t>
            </a:r>
            <a:r>
              <a:rPr lang="it-IT" altLang="it-IT" sz="2800" dirty="0"/>
              <a:t> </a:t>
            </a:r>
            <a:r>
              <a:rPr lang="it-IT" altLang="it-IT" sz="2800" dirty="0" err="1"/>
              <a:t>proposed</a:t>
            </a:r>
            <a:r>
              <a:rPr lang="it-IT" altLang="it-IT" sz="2800" dirty="0"/>
              <a:t> in the </a:t>
            </a:r>
            <a:r>
              <a:rPr lang="en-US" sz="2800" dirty="0">
                <a:solidFill>
                  <a:srgbClr val="FF0000"/>
                </a:solidFill>
              </a:rPr>
              <a:t>European Qualifications Framework for lifelong learning </a:t>
            </a:r>
            <a:r>
              <a:rPr lang="en-US" sz="2800" dirty="0"/>
              <a:t>(</a:t>
            </a:r>
            <a:r>
              <a:rPr lang="it-IT" altLang="it-IT" sz="2800" dirty="0">
                <a:solidFill>
                  <a:srgbClr val="FF0000"/>
                </a:solidFill>
              </a:rPr>
              <a:t>EQF for LLL</a:t>
            </a:r>
            <a:r>
              <a:rPr lang="it-IT" altLang="it-IT" sz="2800" dirty="0"/>
              <a:t>) </a:t>
            </a:r>
            <a:r>
              <a:rPr lang="en-GB" altLang="it-IT" dirty="0"/>
              <a:t>(</a:t>
            </a:r>
            <a:r>
              <a:rPr lang="en-GB" altLang="it-IT" dirty="0">
                <a:hlinkClick r:id="rId3"/>
              </a:rPr>
              <a:t>http://eur-lex.europa.eu/legal-content/EN/TXT/PDF/?uri=CELEX:32008H0506(01)&amp;from=EN</a:t>
            </a:r>
            <a:r>
              <a:rPr lang="en-GB" altLang="it-IT" dirty="0"/>
              <a:t>) </a:t>
            </a:r>
          </a:p>
          <a:p>
            <a:pPr>
              <a:spcBef>
                <a:spcPts val="0"/>
              </a:spcBef>
            </a:pPr>
            <a:endParaRPr lang="en-GB" altLang="it-IT" sz="1200" dirty="0"/>
          </a:p>
          <a:p>
            <a:pPr>
              <a:spcBef>
                <a:spcPts val="0"/>
              </a:spcBef>
            </a:pP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7540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495963"/>
            <a:ext cx="7488832" cy="5328591"/>
          </a:xfrm>
        </p:spPr>
        <p:txBody>
          <a:bodyPr/>
          <a:lstStyle/>
          <a:p>
            <a:pPr>
              <a:spcBef>
                <a:spcPts val="0"/>
              </a:spcBef>
              <a:spcAft>
                <a:spcPts val="0"/>
              </a:spcAft>
            </a:pPr>
            <a:r>
              <a:rPr lang="en-US" sz="2800" dirty="0"/>
              <a:t>“</a:t>
            </a:r>
            <a:r>
              <a:rPr lang="en-US" sz="2800" b="1" i="1" dirty="0"/>
              <a:t>Competence means the proven ability to use knowledge, skills* and personal, social and/or methodological abilities, in work or study situations and in professional and personal development</a:t>
            </a:r>
            <a:r>
              <a:rPr lang="en-US" sz="2800" dirty="0"/>
              <a:t>”</a:t>
            </a:r>
          </a:p>
          <a:p>
            <a:pPr>
              <a:spcBef>
                <a:spcPts val="0"/>
              </a:spcBef>
            </a:pPr>
            <a:r>
              <a:rPr lang="en-US" sz="2800" dirty="0"/>
              <a:t>(even if in the context of the same document competence is described in terms of responsibility and autonomy, giving place to some confusion).</a:t>
            </a:r>
          </a:p>
          <a:p>
            <a:pPr>
              <a:spcBef>
                <a:spcPts val="0"/>
              </a:spcBef>
            </a:pPr>
            <a:r>
              <a:rPr lang="en-US" sz="2800" dirty="0"/>
              <a:t>_____________________</a:t>
            </a:r>
          </a:p>
          <a:p>
            <a:r>
              <a:rPr lang="en-GB" sz="2800" dirty="0">
                <a:latin typeface="Comic Sans MS" panose="030F0702030302020204" pitchFamily="66" charset="0"/>
              </a:rPr>
              <a:t>* </a:t>
            </a:r>
            <a:r>
              <a:rPr lang="en-GB" sz="2200" dirty="0">
                <a:latin typeface="Comic Sans MS" panose="030F0702030302020204" pitchFamily="66" charset="0"/>
              </a:rPr>
              <a:t>According to EQF for LLL, ‘</a:t>
            </a:r>
            <a:r>
              <a:rPr lang="en-GB" sz="2200" b="1" dirty="0">
                <a:latin typeface="Comic Sans MS" panose="030F0702030302020204" pitchFamily="66" charset="0"/>
              </a:rPr>
              <a:t>skills</a:t>
            </a:r>
            <a:r>
              <a:rPr lang="en-GB" sz="2200" dirty="0">
                <a:latin typeface="Comic Sans MS" panose="030F0702030302020204" pitchFamily="66" charset="0"/>
              </a:rPr>
              <a:t>’ means the ability to apply knowledge and use know-how to complete tasks and solve problems</a:t>
            </a:r>
            <a:r>
              <a:rPr lang="en-GB" dirty="0">
                <a:latin typeface="Comic Sans MS" panose="030F0702030302020204" pitchFamily="66" charset="0"/>
              </a:rPr>
              <a:t>.</a:t>
            </a:r>
          </a:p>
          <a:p>
            <a:endParaRPr lang="en-GB" sz="2800" dirty="0"/>
          </a:p>
          <a:p>
            <a:endParaRPr lang="it-IT" sz="2800" dirty="0"/>
          </a:p>
          <a:p>
            <a:r>
              <a:rPr lang="en-GB" dirty="0"/>
              <a:t> </a:t>
            </a:r>
            <a:endParaRPr lang="it-IT"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5860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43608" y="333754"/>
            <a:ext cx="7776864" cy="5832648"/>
          </a:xfrm>
        </p:spPr>
        <p:txBody>
          <a:bodyPr/>
          <a:lstStyle/>
          <a:p>
            <a:pPr>
              <a:spcBef>
                <a:spcPts val="0"/>
              </a:spcBef>
              <a:spcAft>
                <a:spcPts val="1200"/>
              </a:spcAft>
              <a:buClr>
                <a:srgbClr val="00B050"/>
              </a:buClr>
            </a:pPr>
            <a:r>
              <a:rPr lang="en-US" sz="2800" dirty="0">
                <a:latin typeface="+mj-lt"/>
              </a:rPr>
              <a:t>As a consequence of this definition, </a:t>
            </a:r>
          </a:p>
          <a:p>
            <a:pPr marL="457200" indent="-457200">
              <a:spcBef>
                <a:spcPts val="0"/>
              </a:spcBef>
              <a:spcAft>
                <a:spcPts val="1200"/>
              </a:spcAft>
              <a:buClr>
                <a:srgbClr val="00B050"/>
              </a:buClr>
              <a:buFont typeface="Wingdings" panose="05000000000000000000" pitchFamily="2" charset="2"/>
              <a:buChar char="Ø"/>
            </a:pPr>
            <a:r>
              <a:rPr lang="en-US" sz="2800" b="1" dirty="0">
                <a:latin typeface="+mj-lt"/>
              </a:rPr>
              <a:t>competences</a:t>
            </a:r>
            <a:r>
              <a:rPr lang="en-US" sz="2800" dirty="0">
                <a:latin typeface="+mj-lt"/>
              </a:rPr>
              <a:t>, intended as “</a:t>
            </a:r>
            <a:r>
              <a:rPr lang="en-US" sz="2800" i="1" dirty="0"/>
              <a:t>proven abilities to use knowledge, skills and personal, social and/or methodological abilities, in</a:t>
            </a:r>
            <a:r>
              <a:rPr lang="en-US" sz="2800" b="1" i="1" dirty="0"/>
              <a:t> study situations</a:t>
            </a:r>
            <a:r>
              <a:rPr lang="en-US" sz="2800" i="1" dirty="0"/>
              <a:t>”</a:t>
            </a:r>
            <a:r>
              <a:rPr lang="en-US" sz="2800" b="1" i="1" dirty="0"/>
              <a:t> </a:t>
            </a:r>
            <a:r>
              <a:rPr lang="en-US" sz="2800" b="1" dirty="0">
                <a:latin typeface="+mj-lt"/>
              </a:rPr>
              <a:t>are expected to </a:t>
            </a:r>
            <a:r>
              <a:rPr lang="en-GB" sz="2800" b="1" dirty="0">
                <a:latin typeface="+mj-lt"/>
              </a:rPr>
              <a:t>be attained by graduates </a:t>
            </a:r>
            <a:r>
              <a:rPr lang="it-IT" sz="2800" b="1" dirty="0" err="1">
                <a:latin typeface="+mj-lt"/>
              </a:rPr>
              <a:t>at</a:t>
            </a:r>
            <a:r>
              <a:rPr lang="it-IT" sz="2800" b="1" dirty="0">
                <a:latin typeface="+mj-lt"/>
              </a:rPr>
              <a:t> the end of the educational </a:t>
            </a:r>
            <a:r>
              <a:rPr lang="it-IT" sz="2800" b="1" dirty="0" err="1">
                <a:latin typeface="+mj-lt"/>
              </a:rPr>
              <a:t>process</a:t>
            </a:r>
            <a:r>
              <a:rPr lang="it-IT" sz="2800" dirty="0">
                <a:latin typeface="+mj-lt"/>
              </a:rPr>
              <a:t>, </a:t>
            </a:r>
          </a:p>
          <a:p>
            <a:pPr>
              <a:spcBef>
                <a:spcPts val="0"/>
              </a:spcBef>
              <a:spcAft>
                <a:spcPts val="1200"/>
              </a:spcAft>
              <a:buClr>
                <a:srgbClr val="00B050"/>
              </a:buClr>
            </a:pPr>
            <a:r>
              <a:rPr lang="it-IT" sz="2800" dirty="0" err="1">
                <a:latin typeface="+mj-lt"/>
              </a:rPr>
              <a:t>while</a:t>
            </a:r>
            <a:endParaRPr lang="it-IT" sz="2800" dirty="0">
              <a:latin typeface="+mj-lt"/>
            </a:endParaRPr>
          </a:p>
          <a:p>
            <a:pPr marL="457200" indent="-457200">
              <a:spcBef>
                <a:spcPts val="0"/>
              </a:spcBef>
              <a:spcAft>
                <a:spcPts val="0"/>
              </a:spcAft>
              <a:buClr>
                <a:srgbClr val="00B050"/>
              </a:buClr>
              <a:buFont typeface="Wingdings" panose="05000000000000000000" pitchFamily="2" charset="2"/>
              <a:buChar char="Ø"/>
            </a:pPr>
            <a:r>
              <a:rPr lang="en-US" sz="2800" b="1" dirty="0"/>
              <a:t>competences</a:t>
            </a:r>
            <a:r>
              <a:rPr lang="en-US" sz="2800" dirty="0"/>
              <a:t>, intended as “</a:t>
            </a:r>
            <a:r>
              <a:rPr lang="en-US" sz="2800" i="1" dirty="0"/>
              <a:t>proven abilities to use knowledge, skills and personal, social and/or methodological abilities, in</a:t>
            </a:r>
            <a:r>
              <a:rPr lang="en-US" sz="2800" b="1" i="1" dirty="0"/>
              <a:t> work situations</a:t>
            </a:r>
            <a:r>
              <a:rPr lang="en-US" sz="2800" i="1" dirty="0"/>
              <a:t>” </a:t>
            </a:r>
            <a:r>
              <a:rPr lang="en-US" sz="2800" b="1" dirty="0"/>
              <a:t>are expected to </a:t>
            </a:r>
            <a:r>
              <a:rPr lang="en-GB" sz="2800" b="1" dirty="0"/>
              <a:t>be attained by graduates only </a:t>
            </a:r>
            <a:r>
              <a:rPr lang="en-US" sz="2800" b="1" dirty="0"/>
              <a:t>within a few years of graduation</a:t>
            </a:r>
            <a:r>
              <a:rPr lang="en-US" sz="2800" dirty="0">
                <a:latin typeface="+mj-lt"/>
              </a:rPr>
              <a:t>. </a:t>
            </a:r>
          </a:p>
          <a:p>
            <a:pPr>
              <a:spcBef>
                <a:spcPts val="0"/>
              </a:spcBef>
            </a:pPr>
            <a:endParaRPr lang="en-GB" altLang="it-IT" sz="2800" dirty="0">
              <a:latin typeface="+mj-lt"/>
            </a:endParaRPr>
          </a:p>
          <a:p>
            <a:endParaRPr lang="en-GB" sz="2800" dirty="0"/>
          </a:p>
          <a:p>
            <a:endParaRPr lang="it-IT" sz="2800" dirty="0"/>
          </a:p>
          <a:p>
            <a:r>
              <a:rPr lang="en-GB" dirty="0"/>
              <a:t> </a:t>
            </a:r>
            <a:endParaRPr lang="it-IT"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7518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404664"/>
            <a:ext cx="7776864" cy="5904656"/>
          </a:xfrm>
          <a:solidFill>
            <a:schemeClr val="bg1"/>
          </a:solidFill>
        </p:spPr>
        <p:txBody>
          <a:bodyPr/>
          <a:lstStyle/>
          <a:p>
            <a:pPr>
              <a:spcAft>
                <a:spcPts val="0"/>
              </a:spcAft>
            </a:pPr>
            <a:r>
              <a:rPr lang="en-GB" sz="2800" b="1" u="sng" dirty="0">
                <a:solidFill>
                  <a:srgbClr val="FF0000"/>
                </a:solidFill>
                <a:latin typeface="Comic Sans MS" panose="030F0702030302020204" pitchFamily="66" charset="0"/>
              </a:rPr>
              <a:t>Competences of engineering programmes</a:t>
            </a:r>
          </a:p>
          <a:p>
            <a:pPr>
              <a:spcAft>
                <a:spcPts val="0"/>
              </a:spcAft>
            </a:pPr>
            <a:endParaRPr lang="en-GB" sz="1200" b="1" dirty="0">
              <a:solidFill>
                <a:srgbClr val="FF0000"/>
              </a:solidFill>
              <a:latin typeface="Comic Sans MS" panose="030F0702030302020204" pitchFamily="66" charset="0"/>
            </a:endParaRPr>
          </a:p>
          <a:p>
            <a:pPr algn="l">
              <a:spcAft>
                <a:spcPts val="0"/>
              </a:spcAft>
            </a:pPr>
            <a:r>
              <a:rPr lang="en-GB" dirty="0">
                <a:latin typeface="Comic Sans MS" panose="030F0702030302020204" pitchFamily="66" charset="0"/>
              </a:rPr>
              <a:t>The</a:t>
            </a:r>
            <a:r>
              <a:rPr lang="en-GB" b="1" dirty="0">
                <a:solidFill>
                  <a:srgbClr val="FF0000"/>
                </a:solidFill>
                <a:latin typeface="Comic Sans MS" panose="030F0702030302020204" pitchFamily="66" charset="0"/>
              </a:rPr>
              <a:t> </a:t>
            </a:r>
            <a:r>
              <a:rPr lang="en-GB" dirty="0">
                <a:latin typeface="Comic Sans MS" panose="030F0702030302020204" pitchFamily="66" charset="0"/>
              </a:rPr>
              <a:t>following table compares competences of engineering programmes shared at international level:</a:t>
            </a:r>
          </a:p>
          <a:p>
            <a:pPr algn="l">
              <a:spcAft>
                <a:spcPts val="0"/>
              </a:spcAft>
            </a:pPr>
            <a:r>
              <a:rPr lang="en-GB" dirty="0">
                <a:latin typeface="Comic Sans MS" panose="030F0702030302020204" pitchFamily="66" charset="0"/>
              </a:rPr>
              <a:t>the</a:t>
            </a:r>
            <a:r>
              <a:rPr lang="en-GB" b="1" dirty="0">
                <a:latin typeface="Comic Sans MS" panose="030F0702030302020204" pitchFamily="66" charset="0"/>
              </a:rPr>
              <a:t> EUR-ACE competences </a:t>
            </a:r>
            <a:r>
              <a:rPr lang="en-GB" dirty="0">
                <a:latin typeface="Comic Sans MS" panose="030F0702030302020204" pitchFamily="66" charset="0"/>
              </a:rPr>
              <a:t>established by the European Network for Accreditation of Engineering Education (ENAEE) (</a:t>
            </a:r>
            <a:r>
              <a:rPr lang="en-GB" dirty="0">
                <a:latin typeface="Comic Sans MS" panose="030F0702030302020204" pitchFamily="66" charset="0"/>
                <a:hlinkClick r:id="rId3"/>
              </a:rPr>
              <a:t>http://www.enaee.eu/wp-assets-enaee/uploads/2015/04/EUR-ACE-Framework-Standards-and-Guidelines-Mar-2015.pdf</a:t>
            </a:r>
            <a:r>
              <a:rPr lang="en-GB" dirty="0">
                <a:latin typeface="Comic Sans MS" panose="030F0702030302020204" pitchFamily="66" charset="0"/>
              </a:rPr>
              <a:t>) and </a:t>
            </a:r>
          </a:p>
          <a:p>
            <a:pPr algn="l">
              <a:spcAft>
                <a:spcPts val="0"/>
              </a:spcAft>
            </a:pPr>
            <a:r>
              <a:rPr lang="en-GB" dirty="0">
                <a:latin typeface="Comic Sans MS" panose="030F0702030302020204" pitchFamily="66" charset="0"/>
              </a:rPr>
              <a:t>the </a:t>
            </a:r>
            <a:r>
              <a:rPr lang="en-GB" b="1" dirty="0">
                <a:latin typeface="Comic Sans MS" panose="030F0702030302020204" pitchFamily="66" charset="0"/>
              </a:rPr>
              <a:t>Professional Competency Profiles </a:t>
            </a:r>
            <a:r>
              <a:rPr lang="en-GB" altLang="ja-JP" kern="1200" dirty="0">
                <a:latin typeface="Comic Sans MS" panose="030F0702030302020204" pitchFamily="66" charset="0"/>
                <a:ea typeface="MS Mincho"/>
                <a:cs typeface="Times New Roman" panose="02020603050405020304" pitchFamily="18" charset="0"/>
              </a:rPr>
              <a:t>for  Washington Accord Graduates established by the International Engineering Alliance (IEA) </a:t>
            </a:r>
            <a:r>
              <a:rPr lang="en-GB" dirty="0">
                <a:latin typeface="Comic Sans MS" panose="030F0702030302020204" pitchFamily="66" charset="0"/>
              </a:rPr>
              <a:t>(</a:t>
            </a:r>
            <a:r>
              <a:rPr lang="en-GB" u="sng" dirty="0">
                <a:latin typeface="Comic Sans MS" panose="030F0702030302020204" pitchFamily="66" charset="0"/>
                <a:hlinkClick r:id="rId4"/>
              </a:rPr>
              <a:t>http://www.ieagreements.org/IEA-Grad-Attr-Prof-Competencies.pdf</a:t>
            </a:r>
            <a:r>
              <a:rPr lang="en-GB" dirty="0">
                <a:latin typeface="Comic Sans MS" panose="030F0702030302020204" pitchFamily="66" charset="0"/>
              </a:rPr>
              <a:t>).</a:t>
            </a:r>
          </a:p>
          <a:p>
            <a:endParaRPr lang="it-IT" dirty="0"/>
          </a:p>
          <a:p>
            <a:pPr lvl="0"/>
            <a:endParaRPr lang="en-GB" sz="2800" dirty="0"/>
          </a:p>
          <a:p>
            <a:r>
              <a:rPr lang="en-GB" dirty="0"/>
              <a:t> </a:t>
            </a:r>
          </a:p>
        </p:txBody>
      </p:sp>
      <p:sp>
        <p:nvSpPr>
          <p:cNvPr id="5" name="Segnaposto piè di pagina 4"/>
          <p:cNvSpPr>
            <a:spLocks noGrp="1"/>
          </p:cNvSpPr>
          <p:nvPr>
            <p:ph type="ftr" sz="quarter" idx="3"/>
          </p:nvPr>
        </p:nvSpPr>
        <p:spPr>
          <a:xfrm>
            <a:off x="683568" y="6478692"/>
            <a:ext cx="7992888" cy="413554"/>
          </a:xfrm>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3121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147337" y="1484784"/>
            <a:ext cx="7560840" cy="2893100"/>
          </a:xfrm>
          <a:prstGeom prst="rect">
            <a:avLst/>
          </a:prstGeom>
          <a:noFill/>
        </p:spPr>
        <p:txBody>
          <a:bodyPr wrap="square" rtlCol="0">
            <a:spAutoFit/>
          </a:bodyPr>
          <a:lstStyle/>
          <a:p>
            <a:pPr>
              <a:spcAft>
                <a:spcPts val="1200"/>
              </a:spcAft>
            </a:pPr>
            <a:r>
              <a:rPr lang="en-GB" sz="2400" b="1" dirty="0">
                <a:solidFill>
                  <a:srgbClr val="002060"/>
                </a:solidFill>
                <a:latin typeface="Comic Sans MS" panose="030F0702030302020204" pitchFamily="66" charset="0"/>
              </a:rPr>
              <a:t>EUR-ACE</a:t>
            </a:r>
            <a:r>
              <a:rPr lang="en-GB" sz="2400" b="1" baseline="30000" dirty="0">
                <a:solidFill>
                  <a:srgbClr val="002060"/>
                </a:solidFill>
                <a:latin typeface="Comic Sans MS" panose="030F0702030302020204" pitchFamily="66" charset="0"/>
              </a:rPr>
              <a:t> </a:t>
            </a:r>
            <a:r>
              <a:rPr lang="en-GB" sz="2400" dirty="0">
                <a:solidFill>
                  <a:srgbClr val="002060"/>
                </a:solidFill>
                <a:latin typeface="Comic Sans MS" panose="030F0702030302020204" pitchFamily="66" charset="0"/>
              </a:rPr>
              <a:t>(</a:t>
            </a:r>
            <a:r>
              <a:rPr lang="en-GB" sz="2400" dirty="0" err="1">
                <a:solidFill>
                  <a:srgbClr val="002060"/>
                </a:solidFill>
                <a:latin typeface="Comic Sans MS" panose="030F0702030302020204" pitchFamily="66" charset="0"/>
              </a:rPr>
              <a:t>EURopean</a:t>
            </a:r>
            <a:r>
              <a:rPr lang="en-GB" sz="2400" dirty="0">
                <a:solidFill>
                  <a:srgbClr val="002060"/>
                </a:solidFill>
                <a:latin typeface="Comic Sans MS" panose="030F0702030302020204" pitchFamily="66" charset="0"/>
              </a:rPr>
              <a:t> </a:t>
            </a:r>
            <a:r>
              <a:rPr lang="en-GB" sz="2400" dirty="0" err="1">
                <a:solidFill>
                  <a:srgbClr val="002060"/>
                </a:solidFill>
                <a:latin typeface="Comic Sans MS" panose="030F0702030302020204" pitchFamily="66" charset="0"/>
              </a:rPr>
              <a:t>ACcredited</a:t>
            </a:r>
            <a:r>
              <a:rPr lang="en-GB" sz="2400" dirty="0">
                <a:solidFill>
                  <a:srgbClr val="002060"/>
                </a:solidFill>
                <a:latin typeface="Comic Sans MS" panose="030F0702030302020204" pitchFamily="66" charset="0"/>
              </a:rPr>
              <a:t> Engineer) is the label awarded to accredited engineering SPs at Bachelor and Master level.</a:t>
            </a:r>
          </a:p>
          <a:p>
            <a:pPr>
              <a:spcAft>
                <a:spcPts val="1200"/>
              </a:spcAft>
            </a:pPr>
            <a:r>
              <a:rPr lang="en-GB" sz="2400" dirty="0">
                <a:solidFill>
                  <a:srgbClr val="002060"/>
                </a:solidFill>
                <a:latin typeface="Comic Sans MS" panose="030F0702030302020204" pitchFamily="66" charset="0"/>
              </a:rPr>
              <a:t>The EUR-ACE label is run by the European Network for Accreditation of Engineering Education – ENAEE (</a:t>
            </a:r>
            <a:r>
              <a:rPr lang="en-GB" sz="2400" dirty="0">
                <a:solidFill>
                  <a:srgbClr val="002060"/>
                </a:solidFill>
                <a:latin typeface="Comic Sans MS" panose="030F0702030302020204" pitchFamily="66" charset="0"/>
                <a:hlinkClick r:id="rId3"/>
              </a:rPr>
              <a:t>www.enaee.eu</a:t>
            </a:r>
            <a:r>
              <a:rPr lang="en-GB" sz="2400" dirty="0">
                <a:solidFill>
                  <a:srgbClr val="002060"/>
                </a:solidFill>
                <a:latin typeface="Comic Sans MS" panose="030F0702030302020204" pitchFamily="66" charset="0"/>
              </a:rPr>
              <a:t>).</a:t>
            </a:r>
          </a:p>
          <a:p>
            <a:endParaRPr lang="it-IT" dirty="0"/>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8441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63525" y="980728"/>
            <a:ext cx="7632848" cy="3888432"/>
          </a:xfrm>
          <a:solidFill>
            <a:schemeClr val="bg1"/>
          </a:solidFill>
        </p:spPr>
        <p:txBody>
          <a:bodyPr/>
          <a:lstStyle/>
          <a:p>
            <a:pPr lvl="0">
              <a:spcBef>
                <a:spcPts val="0"/>
              </a:spcBef>
            </a:pPr>
            <a:r>
              <a:rPr lang="en-GB" b="1" dirty="0">
                <a:latin typeface="Comic Sans MS" panose="030F0702030302020204" pitchFamily="66" charset="0"/>
              </a:rPr>
              <a:t>IEA</a:t>
            </a:r>
            <a:r>
              <a:rPr lang="en-GB" dirty="0">
                <a:latin typeface="Comic Sans MS" panose="030F0702030302020204" pitchFamily="66" charset="0"/>
              </a:rPr>
              <a:t> (</a:t>
            </a:r>
            <a:r>
              <a:rPr lang="en-GB" dirty="0">
                <a:latin typeface="Comic Sans MS" panose="030F0702030302020204" pitchFamily="66" charset="0"/>
                <a:hlinkClick r:id="rId3"/>
              </a:rPr>
              <a:t>http://www.ieagreements.org/</a:t>
            </a:r>
            <a:r>
              <a:rPr lang="en-GB" dirty="0">
                <a:latin typeface="Comic Sans MS" panose="030F0702030302020204" pitchFamily="66" charset="0"/>
              </a:rPr>
              <a:t>) is an organization that manage </a:t>
            </a:r>
            <a:r>
              <a:rPr lang="en-US" dirty="0">
                <a:latin typeface="Comic Sans MS" panose="030F0702030302020204" pitchFamily="66" charset="0"/>
              </a:rPr>
              <a:t>six international agreements governing mutual recognition of engineering qualifications and professional competence.</a:t>
            </a:r>
          </a:p>
          <a:p>
            <a:pPr lvl="0">
              <a:spcBef>
                <a:spcPts val="0"/>
              </a:spcBef>
            </a:pPr>
            <a:endParaRPr lang="en-US" dirty="0">
              <a:latin typeface="Comic Sans MS" panose="030F0702030302020204" pitchFamily="66" charset="0"/>
            </a:endParaRPr>
          </a:p>
          <a:p>
            <a:pPr>
              <a:spcBef>
                <a:spcPts val="0"/>
              </a:spcBef>
            </a:pPr>
            <a:r>
              <a:rPr lang="en-US" dirty="0">
                <a:latin typeface="Comic Sans MS" panose="030F0702030302020204" pitchFamily="66" charset="0"/>
              </a:rPr>
              <a:t>The </a:t>
            </a:r>
            <a:r>
              <a:rPr lang="en-US" b="1" dirty="0">
                <a:latin typeface="Comic Sans MS" panose="030F0702030302020204" pitchFamily="66" charset="0"/>
              </a:rPr>
              <a:t>Washington Accord </a:t>
            </a:r>
            <a:r>
              <a:rPr lang="en-US" dirty="0">
                <a:latin typeface="Comic Sans MS" panose="030F0702030302020204" pitchFamily="66" charset="0"/>
              </a:rPr>
              <a:t>signed in 1989 was the first. It recognizes substantial equivalence in the accreditation of qualifications in professional engineering, normally of </a:t>
            </a:r>
            <a:r>
              <a:rPr lang="en-US" b="1" dirty="0">
                <a:latin typeface="Comic Sans MS" panose="030F0702030302020204" pitchFamily="66" charset="0"/>
              </a:rPr>
              <a:t>four years duration</a:t>
            </a:r>
            <a:r>
              <a:rPr lang="en-US" dirty="0">
                <a:latin typeface="Comic Sans MS" panose="030F0702030302020204" pitchFamily="66" charset="0"/>
              </a:rPr>
              <a:t>.</a:t>
            </a:r>
          </a:p>
          <a:p>
            <a:pPr lvl="0">
              <a:spcBef>
                <a:spcPts val="0"/>
              </a:spcBef>
            </a:pPr>
            <a:endParaRPr lang="en-US" sz="2800" dirty="0"/>
          </a:p>
          <a:p>
            <a:pPr lvl="0">
              <a:spcBef>
                <a:spcPts val="0"/>
              </a:spcBef>
            </a:pPr>
            <a:endParaRPr lang="en-US" dirty="0"/>
          </a:p>
          <a:p>
            <a:pPr lvl="0"/>
            <a:endParaRPr lang="en-GB" sz="2800" dirty="0"/>
          </a:p>
          <a:p>
            <a:r>
              <a:rPr lang="en-GB" dirty="0"/>
              <a:t> </a:t>
            </a:r>
          </a:p>
        </p:txBody>
      </p:sp>
      <p:sp>
        <p:nvSpPr>
          <p:cNvPr id="5" name="Segnaposto piè di pagina 4"/>
          <p:cNvSpPr>
            <a:spLocks noGrp="1"/>
          </p:cNvSpPr>
          <p:nvPr>
            <p:ph type="ftr" sz="quarter" idx="3"/>
          </p:nvPr>
        </p:nvSpPr>
        <p:spPr>
          <a:xfrm>
            <a:off x="923982" y="6492875"/>
            <a:ext cx="7848872" cy="365125"/>
          </a:xfrm>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7005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2724416447"/>
              </p:ext>
            </p:extLst>
          </p:nvPr>
        </p:nvGraphicFramePr>
        <p:xfrm>
          <a:off x="1187624" y="442761"/>
          <a:ext cx="7848872" cy="5128019"/>
        </p:xfrm>
        <a:graphic>
          <a:graphicData uri="http://schemas.openxmlformats.org/drawingml/2006/table">
            <a:tbl>
              <a:tblPr>
                <a:tableStyleId>{5C22544A-7EE6-4342-B048-85BDC9FD1C3A}</a:tableStyleId>
              </a:tblPr>
              <a:tblGrid>
                <a:gridCol w="4176464">
                  <a:extLst>
                    <a:ext uri="{9D8B030D-6E8A-4147-A177-3AD203B41FA5}">
                      <a16:colId xmlns:a16="http://schemas.microsoft.com/office/drawing/2014/main" xmlns="" val="1871749953"/>
                    </a:ext>
                  </a:extLst>
                </a:gridCol>
                <a:gridCol w="3672408">
                  <a:extLst>
                    <a:ext uri="{9D8B030D-6E8A-4147-A177-3AD203B41FA5}">
                      <a16:colId xmlns:a16="http://schemas.microsoft.com/office/drawing/2014/main" xmlns="" val="959536040"/>
                    </a:ext>
                  </a:extLst>
                </a:gridCol>
              </a:tblGrid>
              <a:tr h="720080">
                <a:tc>
                  <a:txBody>
                    <a:bodyPr/>
                    <a:lstStyle/>
                    <a:p>
                      <a:pPr marL="133985" indent="-133985" algn="ctr">
                        <a:lnSpc>
                          <a:spcPct val="100000"/>
                        </a:lnSpc>
                        <a:spcAft>
                          <a:spcPts val="600"/>
                        </a:spcAft>
                      </a:pPr>
                      <a:r>
                        <a:rPr lang="it-IT" sz="1800" b="1" dirty="0">
                          <a:effectLst/>
                          <a:latin typeface="+mj-lt"/>
                          <a:ea typeface="MS Mincho"/>
                        </a:rPr>
                        <a:t>EUR-ACE </a:t>
                      </a:r>
                      <a:r>
                        <a:rPr lang="it-IT" sz="1800" b="1" i="0" dirty="0" err="1">
                          <a:effectLst/>
                          <a:latin typeface="+mj-lt"/>
                          <a:ea typeface="MS Mincho"/>
                        </a:rPr>
                        <a:t>competences</a:t>
                      </a:r>
                      <a:endParaRPr lang="it-IT" sz="1800" b="1" i="0" dirty="0">
                        <a:effectLst/>
                        <a:latin typeface="+mj-lt"/>
                        <a:ea typeface="MS Mincho"/>
                      </a:endParaRPr>
                    </a:p>
                  </a:txBody>
                  <a:tcPr marL="68580" marR="68580" marT="0" marB="0" anchor="ctr">
                    <a:solidFill>
                      <a:schemeClr val="accent5">
                        <a:lumMod val="60000"/>
                        <a:lumOff val="40000"/>
                      </a:schemeClr>
                    </a:solidFill>
                  </a:tcPr>
                </a:tc>
                <a:tc>
                  <a:txBody>
                    <a:bodyPr/>
                    <a:lstStyle/>
                    <a:p>
                      <a:pPr algn="ctr">
                        <a:lnSpc>
                          <a:spcPct val="100000"/>
                        </a:lnSpc>
                        <a:spcAft>
                          <a:spcPts val="0"/>
                        </a:spcAft>
                      </a:pPr>
                      <a:r>
                        <a:rPr lang="en-GB" sz="1800" b="1" dirty="0">
                          <a:effectLst/>
                          <a:latin typeface="+mj-lt"/>
                          <a:ea typeface="Calibri" panose="020F0502020204030204" pitchFamily="34" charset="0"/>
                          <a:cs typeface="Times New Roman" panose="02020603050405020304" pitchFamily="18" charset="0"/>
                        </a:rPr>
                        <a:t>Professional Competency Profiles </a:t>
                      </a:r>
                    </a:p>
                    <a:p>
                      <a:pPr algn="ctr">
                        <a:lnSpc>
                          <a:spcPct val="100000"/>
                        </a:lnSpc>
                        <a:spcAft>
                          <a:spcPts val="0"/>
                        </a:spcAft>
                      </a:pPr>
                      <a:r>
                        <a:rPr lang="en-GB" sz="1800" b="1" dirty="0">
                          <a:effectLst/>
                          <a:latin typeface="+mj-lt"/>
                          <a:ea typeface="Calibri" panose="020F0502020204030204" pitchFamily="34" charset="0"/>
                          <a:cs typeface="Times New Roman" panose="02020603050405020304" pitchFamily="18" charset="0"/>
                        </a:rPr>
                        <a:t>for Washington Accord Graduate</a:t>
                      </a:r>
                      <a:endParaRPr lang="it-IT" sz="1800" dirty="0">
                        <a:effectLst/>
                        <a:latin typeface="+mj-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123085195"/>
                  </a:ext>
                </a:extLst>
              </a:tr>
              <a:tr h="1745626">
                <a:tc>
                  <a:txBody>
                    <a:bodyPr/>
                    <a:lstStyle/>
                    <a:p>
                      <a:pPr marL="0" indent="0">
                        <a:lnSpc>
                          <a:spcPct val="100000"/>
                        </a:lnSpc>
                        <a:spcAft>
                          <a:spcPts val="600"/>
                        </a:spcAft>
                      </a:pPr>
                      <a:r>
                        <a:rPr lang="en-GB" sz="1600" b="1" kern="1200" dirty="0">
                          <a:solidFill>
                            <a:schemeClr val="dk1"/>
                          </a:solidFill>
                          <a:effectLst/>
                          <a:latin typeface="+mj-lt"/>
                          <a:ea typeface="+mn-ea"/>
                          <a:cs typeface="+mn-cs"/>
                        </a:rPr>
                        <a:t>Knowledge</a:t>
                      </a:r>
                      <a:r>
                        <a:rPr lang="en-GB" sz="1600" b="1" kern="1200" baseline="0" dirty="0">
                          <a:solidFill>
                            <a:schemeClr val="dk1"/>
                          </a:solidFill>
                          <a:effectLst/>
                          <a:latin typeface="+mj-lt"/>
                          <a:ea typeface="+mn-ea"/>
                          <a:cs typeface="+mn-cs"/>
                        </a:rPr>
                        <a:t> and understanding</a:t>
                      </a:r>
                    </a:p>
                    <a:p>
                      <a:pPr marL="0" indent="0">
                        <a:lnSpc>
                          <a:spcPct val="100000"/>
                        </a:lnSpc>
                        <a:spcAft>
                          <a:spcPts val="600"/>
                        </a:spcAft>
                      </a:pPr>
                      <a:r>
                        <a:rPr lang="en-GB" sz="1600" kern="1200" baseline="0" dirty="0">
                          <a:solidFill>
                            <a:schemeClr val="dk1"/>
                          </a:solidFill>
                          <a:effectLst/>
                          <a:latin typeface="+mj-lt"/>
                          <a:ea typeface="+mn-ea"/>
                          <a:cs typeface="+mn-cs"/>
                        </a:rPr>
                        <a:t>A</a:t>
                      </a:r>
                      <a:r>
                        <a:rPr lang="en-GB" sz="1600" kern="1200" dirty="0">
                          <a:solidFill>
                            <a:schemeClr val="dk1"/>
                          </a:solidFill>
                          <a:effectLst/>
                          <a:latin typeface="+mj-lt"/>
                          <a:ea typeface="+mn-ea"/>
                          <a:cs typeface="+mn-cs"/>
                        </a:rPr>
                        <a:t>bility to apply knowledge and understanding of mathematics, sciences and engineering disciplines underlying specialisation to solve / design / investigate / conduct complex engineering problems / products, processes and systems / issues / activities.</a:t>
                      </a:r>
                      <a:endParaRPr lang="it-IT" sz="1600" dirty="0">
                        <a:effectLst/>
                        <a:latin typeface="+mj-lt"/>
                        <a:ea typeface="Droid Sans Fallback"/>
                      </a:endParaRPr>
                    </a:p>
                  </a:txBody>
                  <a:tcPr marL="68580" marR="68580" marT="0" marB="0" anchor="ctr">
                    <a:solidFill>
                      <a:schemeClr val="accent5">
                        <a:lumMod val="40000"/>
                        <a:lumOff val="60000"/>
                      </a:schemeClr>
                    </a:solidFill>
                  </a:tcPr>
                </a:tc>
                <a:tc>
                  <a:txBody>
                    <a:bodyPr/>
                    <a:lstStyle/>
                    <a:p>
                      <a:r>
                        <a:rPr lang="en-GB" sz="1600" b="1" kern="1200" dirty="0">
                          <a:solidFill>
                            <a:schemeClr val="dk1"/>
                          </a:solidFill>
                          <a:effectLst/>
                          <a:latin typeface="+mj-lt"/>
                          <a:ea typeface="+mn-ea"/>
                          <a:cs typeface="+mn-cs"/>
                        </a:rPr>
                        <a:t>Comprehend and apply universal knowledge</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Comprehend and apply advanced knowledge of the widely-applied principles underpinning good practice. </a:t>
                      </a:r>
                      <a:endParaRPr lang="it-IT" sz="800" kern="1200" dirty="0">
                        <a:solidFill>
                          <a:schemeClr val="dk1"/>
                        </a:solidFill>
                        <a:effectLst/>
                        <a:latin typeface="+mj-lt"/>
                        <a:ea typeface="+mn-ea"/>
                        <a:cs typeface="+mn-cs"/>
                      </a:endParaRPr>
                    </a:p>
                    <a:p>
                      <a:r>
                        <a:rPr lang="en-GB" sz="800" kern="1200" dirty="0">
                          <a:solidFill>
                            <a:schemeClr val="dk1"/>
                          </a:solidFill>
                          <a:effectLst/>
                          <a:latin typeface="+mj-lt"/>
                          <a:ea typeface="+mn-ea"/>
                          <a:cs typeface="+mn-cs"/>
                        </a:rPr>
                        <a:t> </a:t>
                      </a:r>
                      <a:endParaRPr lang="it-IT" sz="800" kern="1200" dirty="0">
                        <a:solidFill>
                          <a:schemeClr val="dk1"/>
                        </a:solidFill>
                        <a:effectLst/>
                        <a:latin typeface="+mj-lt"/>
                        <a:ea typeface="+mn-ea"/>
                        <a:cs typeface="+mn-cs"/>
                      </a:endParaRPr>
                    </a:p>
                    <a:p>
                      <a:r>
                        <a:rPr lang="en-GB" sz="1600" b="1" kern="1200" dirty="0">
                          <a:solidFill>
                            <a:schemeClr val="dk1"/>
                          </a:solidFill>
                          <a:effectLst/>
                          <a:latin typeface="+mj-lt"/>
                          <a:ea typeface="+mn-ea"/>
                          <a:cs typeface="+mn-cs"/>
                        </a:rPr>
                        <a:t>Comprehend and apply local knowledge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Comprehend and apply advanced knowledge of the widely-applied principles underpinning good practice specific to the jurisdiction in which he/she practices.</a:t>
                      </a:r>
                      <a:endParaRPr lang="it-IT" sz="1600" dirty="0">
                        <a:solidFill>
                          <a:srgbClr val="000000"/>
                        </a:solidFill>
                        <a:effectLst/>
                        <a:latin typeface="+mj-lt"/>
                        <a:ea typeface="MS Mincho"/>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xmlns="" val="4250575967"/>
                  </a:ext>
                </a:extLst>
              </a:tr>
              <a:tr h="1603779">
                <a:tc>
                  <a:txBody>
                    <a:bodyPr/>
                    <a:lstStyle/>
                    <a:p>
                      <a:pPr marL="133985" marR="76200" indent="-133985">
                        <a:lnSpc>
                          <a:spcPct val="100000"/>
                        </a:lnSpc>
                        <a:spcAft>
                          <a:spcPts val="600"/>
                        </a:spcAft>
                        <a:tabLst>
                          <a:tab pos="148590" algn="l"/>
                        </a:tabLst>
                      </a:pPr>
                      <a:r>
                        <a:rPr lang="it-IT" sz="1600" b="1" dirty="0" err="1">
                          <a:effectLst/>
                          <a:latin typeface="+mj-lt"/>
                        </a:rPr>
                        <a:t>Problem</a:t>
                      </a:r>
                      <a:r>
                        <a:rPr lang="it-IT" sz="1600" b="1" dirty="0">
                          <a:effectLst/>
                          <a:latin typeface="+mj-lt"/>
                        </a:rPr>
                        <a:t> </a:t>
                      </a:r>
                      <a:r>
                        <a:rPr lang="it-IT" sz="1600" b="1" dirty="0" err="1">
                          <a:effectLst/>
                          <a:latin typeface="+mj-lt"/>
                        </a:rPr>
                        <a:t>solving</a:t>
                      </a:r>
                      <a:endParaRPr lang="it-IT" sz="1600" b="1" dirty="0">
                        <a:effectLst/>
                        <a:latin typeface="+mj-lt"/>
                      </a:endParaRPr>
                    </a:p>
                    <a:p>
                      <a:pPr marL="0" marR="76200" indent="0">
                        <a:lnSpc>
                          <a:spcPct val="100000"/>
                        </a:lnSpc>
                        <a:spcAft>
                          <a:spcPts val="600"/>
                        </a:spcAft>
                        <a:tabLst/>
                      </a:pPr>
                      <a:r>
                        <a:rPr lang="en-GB" sz="1600" kern="1200" dirty="0">
                          <a:solidFill>
                            <a:schemeClr val="dk1"/>
                          </a:solidFill>
                          <a:effectLst/>
                          <a:latin typeface="+mj-lt"/>
                          <a:ea typeface="+mn-ea"/>
                          <a:cs typeface="+mn-cs"/>
                        </a:rPr>
                        <a:t>Ability to analyse and solve complex engineering problems.</a:t>
                      </a:r>
                      <a:endParaRPr lang="it-IT" sz="1600" b="1" dirty="0">
                        <a:effectLst/>
                        <a:latin typeface="+mj-lt"/>
                      </a:endParaRPr>
                    </a:p>
                  </a:txBody>
                  <a:tcPr marL="68580" marR="68580" marT="0" marB="0" anchor="ctr">
                    <a:solidFill>
                      <a:schemeClr val="accent5">
                        <a:lumMod val="60000"/>
                        <a:lumOff val="40000"/>
                      </a:schemeClr>
                    </a:solidFill>
                  </a:tcPr>
                </a:tc>
                <a:tc>
                  <a:txBody>
                    <a:bodyPr/>
                    <a:lstStyle/>
                    <a:p>
                      <a:r>
                        <a:rPr lang="en-GB" sz="1600" b="1" kern="1200" dirty="0">
                          <a:solidFill>
                            <a:schemeClr val="dk1"/>
                          </a:solidFill>
                          <a:effectLst/>
                          <a:latin typeface="+mj-lt"/>
                          <a:ea typeface="+mn-ea"/>
                          <a:cs typeface="+mn-cs"/>
                        </a:rPr>
                        <a:t>Problem analysis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Define, investigate and analyse complex problems</a:t>
                      </a:r>
                      <a:r>
                        <a:rPr lang="en-GB" sz="1600" b="1" kern="1200" dirty="0">
                          <a:solidFill>
                            <a:schemeClr val="dk1"/>
                          </a:solidFill>
                          <a:effectLst/>
                          <a:latin typeface="+mj-lt"/>
                          <a:ea typeface="+mn-ea"/>
                          <a:cs typeface="+mn-cs"/>
                        </a:rPr>
                        <a:t> </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561639577"/>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96784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2795794764"/>
              </p:ext>
            </p:extLst>
          </p:nvPr>
        </p:nvGraphicFramePr>
        <p:xfrm>
          <a:off x="1115616" y="764704"/>
          <a:ext cx="7848872" cy="3672408"/>
        </p:xfrm>
        <a:graphic>
          <a:graphicData uri="http://schemas.openxmlformats.org/drawingml/2006/table">
            <a:tbl>
              <a:tblPr>
                <a:tableStyleId>{5C22544A-7EE6-4342-B048-85BDC9FD1C3A}</a:tableStyleId>
              </a:tblPr>
              <a:tblGrid>
                <a:gridCol w="3961113">
                  <a:extLst>
                    <a:ext uri="{9D8B030D-6E8A-4147-A177-3AD203B41FA5}">
                      <a16:colId xmlns:a16="http://schemas.microsoft.com/office/drawing/2014/main" xmlns="" val="1871749953"/>
                    </a:ext>
                  </a:extLst>
                </a:gridCol>
                <a:gridCol w="3887759">
                  <a:extLst>
                    <a:ext uri="{9D8B030D-6E8A-4147-A177-3AD203B41FA5}">
                      <a16:colId xmlns:a16="http://schemas.microsoft.com/office/drawing/2014/main" xmlns="" val="959536040"/>
                    </a:ext>
                  </a:extLst>
                </a:gridCol>
              </a:tblGrid>
              <a:tr h="2297535">
                <a:tc>
                  <a:txBody>
                    <a:bodyPr/>
                    <a:lstStyle/>
                    <a:p>
                      <a:pPr marL="133985" indent="-133985" algn="l">
                        <a:lnSpc>
                          <a:spcPct val="100000"/>
                        </a:lnSpc>
                        <a:spcAft>
                          <a:spcPts val="600"/>
                        </a:spcAft>
                      </a:pPr>
                      <a:r>
                        <a:rPr lang="it-IT" sz="1600" b="1" dirty="0" err="1">
                          <a:effectLst/>
                          <a:latin typeface="+mj-lt"/>
                          <a:ea typeface="MS Mincho"/>
                        </a:rPr>
                        <a:t>Engineering</a:t>
                      </a:r>
                      <a:r>
                        <a:rPr lang="it-IT" sz="1600" b="1" dirty="0">
                          <a:effectLst/>
                          <a:latin typeface="+mj-lt"/>
                          <a:ea typeface="MS Mincho"/>
                        </a:rPr>
                        <a:t> design</a:t>
                      </a:r>
                    </a:p>
                    <a:p>
                      <a:pPr marL="0" indent="0" algn="l">
                        <a:lnSpc>
                          <a:spcPct val="100000"/>
                        </a:lnSpc>
                        <a:spcAft>
                          <a:spcPts val="600"/>
                        </a:spcAft>
                      </a:pPr>
                      <a:r>
                        <a:rPr lang="en-GB" sz="1600" kern="1200" dirty="0">
                          <a:solidFill>
                            <a:schemeClr val="dk1"/>
                          </a:solidFill>
                          <a:effectLst/>
                          <a:latin typeface="+mj-lt"/>
                          <a:ea typeface="+mn-ea"/>
                          <a:cs typeface="+mn-cs"/>
                        </a:rPr>
                        <a:t>Ability to design complex</a:t>
                      </a:r>
                      <a:r>
                        <a:rPr lang="en-GB" sz="1600" kern="1200" baseline="0" dirty="0">
                          <a:solidFill>
                            <a:schemeClr val="dk1"/>
                          </a:solidFill>
                          <a:effectLst/>
                          <a:latin typeface="+mj-lt"/>
                          <a:ea typeface="+mn-ea"/>
                          <a:cs typeface="+mn-cs"/>
                        </a:rPr>
                        <a:t> engineering </a:t>
                      </a:r>
                      <a:r>
                        <a:rPr lang="en-GB" sz="1600" kern="1200" dirty="0">
                          <a:solidFill>
                            <a:schemeClr val="dk1"/>
                          </a:solidFill>
                          <a:effectLst/>
                          <a:latin typeface="+mj-lt"/>
                          <a:ea typeface="+mn-ea"/>
                          <a:cs typeface="+mn-cs"/>
                        </a:rPr>
                        <a:t>products (devices, artefacts, etc.), processes and systems.</a:t>
                      </a:r>
                      <a:endParaRPr lang="it-IT" sz="1600" b="1" dirty="0">
                        <a:effectLst/>
                        <a:latin typeface="+mj-lt"/>
                        <a:ea typeface="MS Mincho"/>
                      </a:endParaRPr>
                    </a:p>
                  </a:txBody>
                  <a:tcPr marL="68580" marR="68580" marT="0" marB="0" anchor="ctr">
                    <a:solidFill>
                      <a:schemeClr val="accent5">
                        <a:lumMod val="60000"/>
                        <a:lumOff val="40000"/>
                      </a:schemeClr>
                    </a:solidFill>
                  </a:tcPr>
                </a:tc>
                <a:tc>
                  <a:txBody>
                    <a:bodyPr/>
                    <a:lstStyle/>
                    <a:p>
                      <a:r>
                        <a:rPr lang="en-GB" sz="1600" b="1" kern="1200" dirty="0">
                          <a:solidFill>
                            <a:schemeClr val="dk1"/>
                          </a:solidFill>
                          <a:effectLst/>
                          <a:latin typeface="+mj-lt"/>
                          <a:ea typeface="+mn-ea"/>
                          <a:cs typeface="+mn-cs"/>
                        </a:rPr>
                        <a:t>Design and development of solutions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Design or develop solutions to complex problems</a:t>
                      </a:r>
                      <a:r>
                        <a:rPr lang="en-GB" sz="1600" b="1" kern="1200" dirty="0">
                          <a:solidFill>
                            <a:schemeClr val="dk1"/>
                          </a:solidFill>
                          <a:effectLst/>
                          <a:latin typeface="+mj-lt"/>
                          <a:ea typeface="+mn-ea"/>
                          <a:cs typeface="+mn-cs"/>
                        </a:rPr>
                        <a:t> </a:t>
                      </a:r>
                      <a:endParaRPr lang="it-IT" sz="1600" dirty="0">
                        <a:effectLst/>
                        <a:latin typeface="+mj-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123085195"/>
                  </a:ext>
                </a:extLst>
              </a:tr>
              <a:tr h="1374873">
                <a:tc>
                  <a:txBody>
                    <a:bodyPr/>
                    <a:lstStyle/>
                    <a:p>
                      <a:pPr marL="0" indent="0" algn="l">
                        <a:lnSpc>
                          <a:spcPct val="100000"/>
                        </a:lnSpc>
                        <a:spcAft>
                          <a:spcPts val="600"/>
                        </a:spcAft>
                      </a:pPr>
                      <a:r>
                        <a:rPr lang="it-IT" sz="1600" b="1" dirty="0" err="1">
                          <a:effectLst/>
                          <a:latin typeface="+mj-lt"/>
                          <a:ea typeface="Droid Sans Fallback"/>
                        </a:rPr>
                        <a:t>Investigations</a:t>
                      </a:r>
                      <a:endParaRPr lang="it-IT" sz="1600" b="1" dirty="0">
                        <a:effectLst/>
                        <a:latin typeface="+mj-lt"/>
                        <a:ea typeface="Droid Sans Fallback"/>
                      </a:endParaRPr>
                    </a:p>
                    <a:p>
                      <a:pPr marL="0" indent="0" algn="l">
                        <a:lnSpc>
                          <a:spcPct val="100000"/>
                        </a:lnSpc>
                        <a:spcAft>
                          <a:spcPts val="600"/>
                        </a:spcAft>
                      </a:pPr>
                      <a:r>
                        <a:rPr lang="en-GB" sz="1600" kern="1200" dirty="0">
                          <a:solidFill>
                            <a:schemeClr val="dk1"/>
                          </a:solidFill>
                          <a:effectLst/>
                          <a:latin typeface="+mj-lt"/>
                          <a:ea typeface="+mn-ea"/>
                          <a:cs typeface="+mn-cs"/>
                        </a:rPr>
                        <a:t>Ability to investigate complex engineering issues.</a:t>
                      </a:r>
                      <a:endParaRPr lang="it-IT" sz="1600" dirty="0">
                        <a:effectLst/>
                        <a:latin typeface="+mj-lt"/>
                        <a:ea typeface="Droid Sans Fallback"/>
                      </a:endParaRPr>
                    </a:p>
                  </a:txBody>
                  <a:tcPr marL="68580" marR="68580" marT="0" marB="0" anchor="ctr">
                    <a:solidFill>
                      <a:schemeClr val="accent5">
                        <a:lumMod val="40000"/>
                        <a:lumOff val="60000"/>
                      </a:schemeClr>
                    </a:solidFill>
                  </a:tcPr>
                </a:tc>
                <a:tc>
                  <a:txBody>
                    <a:bodyPr/>
                    <a:lstStyle/>
                    <a:p>
                      <a:pPr algn="l">
                        <a:lnSpc>
                          <a:spcPct val="100000"/>
                        </a:lnSpc>
                        <a:spcAft>
                          <a:spcPts val="600"/>
                        </a:spcAft>
                      </a:pPr>
                      <a:endParaRPr lang="it-IT" sz="1600" dirty="0">
                        <a:solidFill>
                          <a:srgbClr val="000000"/>
                        </a:solidFill>
                        <a:effectLst/>
                        <a:latin typeface="+mj-lt"/>
                        <a:ea typeface="MS Mincho"/>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xmlns="" val="4250575967"/>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040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3585793494"/>
              </p:ext>
            </p:extLst>
          </p:nvPr>
        </p:nvGraphicFramePr>
        <p:xfrm>
          <a:off x="1115616" y="188640"/>
          <a:ext cx="7848872" cy="6217920"/>
        </p:xfrm>
        <a:graphic>
          <a:graphicData uri="http://schemas.openxmlformats.org/drawingml/2006/table">
            <a:tbl>
              <a:tblPr>
                <a:tableStyleId>{5C22544A-7EE6-4342-B048-85BDC9FD1C3A}</a:tableStyleId>
              </a:tblPr>
              <a:tblGrid>
                <a:gridCol w="2952328">
                  <a:extLst>
                    <a:ext uri="{9D8B030D-6E8A-4147-A177-3AD203B41FA5}">
                      <a16:colId xmlns:a16="http://schemas.microsoft.com/office/drawing/2014/main" xmlns="" val="1871749953"/>
                    </a:ext>
                  </a:extLst>
                </a:gridCol>
                <a:gridCol w="4896544">
                  <a:extLst>
                    <a:ext uri="{9D8B030D-6E8A-4147-A177-3AD203B41FA5}">
                      <a16:colId xmlns:a16="http://schemas.microsoft.com/office/drawing/2014/main" xmlns="" val="959536040"/>
                    </a:ext>
                  </a:extLst>
                </a:gridCol>
              </a:tblGrid>
              <a:tr h="2592288">
                <a:tc>
                  <a:txBody>
                    <a:bodyPr/>
                    <a:lstStyle/>
                    <a:p>
                      <a:pPr marL="133985" indent="-133985" algn="l">
                        <a:lnSpc>
                          <a:spcPct val="100000"/>
                        </a:lnSpc>
                        <a:spcAft>
                          <a:spcPts val="600"/>
                        </a:spcAft>
                      </a:pPr>
                      <a:r>
                        <a:rPr lang="en-GB" sz="1600" b="1" kern="1200" dirty="0">
                          <a:solidFill>
                            <a:schemeClr val="dk1"/>
                          </a:solidFill>
                          <a:effectLst/>
                          <a:latin typeface="+mj-lt"/>
                          <a:ea typeface="+mn-ea"/>
                          <a:cs typeface="+mn-cs"/>
                        </a:rPr>
                        <a:t>Engineering</a:t>
                      </a:r>
                      <a:r>
                        <a:rPr lang="en-GB" sz="1600" b="1" kern="1200" baseline="0" dirty="0">
                          <a:solidFill>
                            <a:schemeClr val="dk1"/>
                          </a:solidFill>
                          <a:effectLst/>
                          <a:latin typeface="+mj-lt"/>
                          <a:ea typeface="+mn-ea"/>
                          <a:cs typeface="+mn-cs"/>
                        </a:rPr>
                        <a:t> practice</a:t>
                      </a:r>
                    </a:p>
                    <a:p>
                      <a:pPr marL="0" indent="0" algn="l">
                        <a:lnSpc>
                          <a:spcPct val="100000"/>
                        </a:lnSpc>
                        <a:spcAft>
                          <a:spcPts val="600"/>
                        </a:spcAft>
                      </a:pPr>
                      <a:r>
                        <a:rPr lang="en-GB" sz="1600" kern="1200" baseline="0" dirty="0">
                          <a:solidFill>
                            <a:schemeClr val="dk1"/>
                          </a:solidFill>
                          <a:effectLst/>
                          <a:latin typeface="+mj-lt"/>
                          <a:ea typeface="+mn-ea"/>
                          <a:cs typeface="+mn-cs"/>
                        </a:rPr>
                        <a:t>A</a:t>
                      </a:r>
                      <a:r>
                        <a:rPr lang="en-GB" sz="1600" kern="1200" dirty="0">
                          <a:solidFill>
                            <a:schemeClr val="dk1"/>
                          </a:solidFill>
                          <a:effectLst/>
                          <a:latin typeface="+mj-lt"/>
                          <a:ea typeface="+mn-ea"/>
                          <a:cs typeface="+mn-cs"/>
                        </a:rPr>
                        <a:t>bility to use and apply practical knowledge and understanding to solve / design / investigate / conduct complex engineering problems / products, processes and systems / issues </a:t>
                      </a:r>
                      <a:r>
                        <a:rPr lang="en-GB" sz="1600" kern="1200" dirty="0">
                          <a:solidFill>
                            <a:schemeClr val="dk1"/>
                          </a:solidFill>
                          <a:effectLst/>
                          <a:latin typeface="+mn-lt"/>
                          <a:ea typeface="+mn-ea"/>
                          <a:cs typeface="+mn-cs"/>
                        </a:rPr>
                        <a:t>/ activities</a:t>
                      </a:r>
                      <a:r>
                        <a:rPr lang="en-GB" sz="1600" kern="1200" dirty="0">
                          <a:solidFill>
                            <a:schemeClr val="dk1"/>
                          </a:solidFill>
                          <a:effectLst/>
                          <a:latin typeface="+mj-lt"/>
                          <a:ea typeface="+mn-ea"/>
                          <a:cs typeface="+mn-cs"/>
                        </a:rPr>
                        <a:t> .</a:t>
                      </a:r>
                      <a:endParaRPr lang="it-IT" sz="1600" b="1" dirty="0">
                        <a:effectLst/>
                        <a:latin typeface="+mj-lt"/>
                        <a:ea typeface="MS Mincho"/>
                      </a:endParaRPr>
                    </a:p>
                  </a:txBody>
                  <a:tcPr marL="68580" marR="68580" marT="0" marB="0" anchor="ctr">
                    <a:solidFill>
                      <a:schemeClr val="accent5">
                        <a:lumMod val="60000"/>
                        <a:lumOff val="40000"/>
                      </a:schemeClr>
                    </a:solidFill>
                  </a:tcPr>
                </a:tc>
                <a:tc>
                  <a:txBody>
                    <a:bodyPr/>
                    <a:lstStyle/>
                    <a:p>
                      <a:r>
                        <a:rPr lang="en-GB" sz="1600" b="1" kern="1200" dirty="0">
                          <a:solidFill>
                            <a:schemeClr val="dk1"/>
                          </a:solidFill>
                          <a:effectLst/>
                          <a:latin typeface="+mj-lt"/>
                          <a:ea typeface="+mn-ea"/>
                          <a:cs typeface="+mn-cs"/>
                        </a:rPr>
                        <a:t>Manage engineering activities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Manage part or all of one or more complex activities. </a:t>
                      </a:r>
                    </a:p>
                    <a:p>
                      <a:endParaRPr lang="it-IT" sz="800" kern="1200" dirty="0">
                        <a:solidFill>
                          <a:srgbClr val="000000"/>
                        </a:solidFill>
                        <a:effectLst/>
                        <a:latin typeface="+mj-lt"/>
                        <a:ea typeface="MS Mincho"/>
                        <a:cs typeface="+mn-cs"/>
                      </a:endParaRPr>
                    </a:p>
                    <a:p>
                      <a:pPr>
                        <a:spcAft>
                          <a:spcPts val="0"/>
                        </a:spcAft>
                      </a:pPr>
                      <a:r>
                        <a:rPr lang="en-GB" sz="1600" b="1" dirty="0">
                          <a:solidFill>
                            <a:srgbClr val="000000"/>
                          </a:solidFill>
                          <a:effectLst/>
                          <a:latin typeface="+mj-lt"/>
                          <a:ea typeface="MS Mincho"/>
                          <a:cs typeface="Times New Roman" panose="02020603050405020304" pitchFamily="18" charset="0"/>
                        </a:rPr>
                        <a:t>Evaluation </a:t>
                      </a:r>
                      <a:endParaRPr lang="it-IT" sz="1600" dirty="0">
                        <a:solidFill>
                          <a:srgbClr val="000000"/>
                        </a:solidFill>
                        <a:effectLst/>
                        <a:latin typeface="+mj-lt"/>
                        <a:ea typeface="MS Mincho"/>
                      </a:endParaRPr>
                    </a:p>
                    <a:p>
                      <a:pPr>
                        <a:spcAft>
                          <a:spcPts val="0"/>
                        </a:spcAft>
                      </a:pPr>
                      <a:r>
                        <a:rPr lang="en-GB" sz="1600" dirty="0">
                          <a:solidFill>
                            <a:srgbClr val="000000"/>
                          </a:solidFill>
                          <a:effectLst/>
                          <a:latin typeface="+mj-lt"/>
                          <a:ea typeface="MS Mincho"/>
                          <a:cs typeface="Times New Roman" panose="02020603050405020304" pitchFamily="18" charset="0"/>
                        </a:rPr>
                        <a:t>Evaluate the outcomes and impacts of complex activities</a:t>
                      </a:r>
                    </a:p>
                    <a:p>
                      <a:pPr>
                        <a:spcAft>
                          <a:spcPts val="0"/>
                        </a:spcAft>
                      </a:pPr>
                      <a:endParaRPr lang="en-GB" sz="800" dirty="0">
                        <a:solidFill>
                          <a:srgbClr val="000000"/>
                        </a:solidFill>
                        <a:effectLst/>
                        <a:latin typeface="+mj-lt"/>
                        <a:ea typeface="MS Mincho"/>
                        <a:cs typeface="Times New Roman" panose="02020603050405020304" pitchFamily="18" charset="0"/>
                      </a:endParaRPr>
                    </a:p>
                    <a:p>
                      <a:r>
                        <a:rPr lang="en-GB" sz="1600" b="1" kern="1200" dirty="0">
                          <a:solidFill>
                            <a:schemeClr val="dk1"/>
                          </a:solidFill>
                          <a:effectLst/>
                          <a:latin typeface="+mj-lt"/>
                          <a:ea typeface="+mn-ea"/>
                          <a:cs typeface="+mn-cs"/>
                        </a:rPr>
                        <a:t>Protection of society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Recognise the reasonably foreseeable social, cultural and environmental effects of complex activities generally, and have regard to the need for sustainability; recognise that the protection of society is the highest priority </a:t>
                      </a:r>
                    </a:p>
                    <a:p>
                      <a:endParaRPr lang="en-GB" sz="800" kern="1200" dirty="0">
                        <a:solidFill>
                          <a:schemeClr val="dk1"/>
                        </a:solidFill>
                        <a:effectLst/>
                        <a:latin typeface="+mj-lt"/>
                        <a:ea typeface="+mn-ea"/>
                        <a:cs typeface="+mn-cs"/>
                      </a:endParaRPr>
                    </a:p>
                    <a:p>
                      <a:r>
                        <a:rPr lang="en-GB" sz="1600" b="1" kern="1200" dirty="0">
                          <a:solidFill>
                            <a:schemeClr val="dk1"/>
                          </a:solidFill>
                          <a:effectLst/>
                          <a:latin typeface="+mj-lt"/>
                          <a:ea typeface="+mn-ea"/>
                          <a:cs typeface="+mn-cs"/>
                        </a:rPr>
                        <a:t>Legal and regulatory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Meet all legal and regulatory requirements and protect public health and safety in the course of his or her activities</a:t>
                      </a:r>
                    </a:p>
                  </a:txBody>
                  <a:tcPr marL="68580" marR="68580" marT="0" marB="0" anchor="ctr"/>
                </a:tc>
                <a:extLst>
                  <a:ext uri="{0D108BD9-81ED-4DB2-BD59-A6C34878D82A}">
                    <a16:rowId xmlns:a16="http://schemas.microsoft.com/office/drawing/2014/main" xmlns="" val="2123085195"/>
                  </a:ext>
                </a:extLst>
              </a:tr>
              <a:tr h="1745626">
                <a:tc>
                  <a:txBody>
                    <a:bodyPr/>
                    <a:lstStyle/>
                    <a:p>
                      <a:pPr marL="0" indent="0">
                        <a:lnSpc>
                          <a:spcPct val="100000"/>
                        </a:lnSpc>
                        <a:spcAft>
                          <a:spcPts val="600"/>
                        </a:spcAft>
                      </a:pPr>
                      <a:r>
                        <a:rPr lang="it-IT" sz="1600" b="1" dirty="0" err="1">
                          <a:effectLst/>
                          <a:latin typeface="+mj-lt"/>
                          <a:ea typeface="Droid Sans Fallback"/>
                        </a:rPr>
                        <a:t>Making</a:t>
                      </a:r>
                      <a:r>
                        <a:rPr lang="it-IT" sz="1600" b="1" baseline="0" dirty="0">
                          <a:effectLst/>
                          <a:latin typeface="+mj-lt"/>
                          <a:ea typeface="Droid Sans Fallback"/>
                        </a:rPr>
                        <a:t> </a:t>
                      </a:r>
                      <a:r>
                        <a:rPr lang="it-IT" sz="1600" b="1" baseline="0" dirty="0" err="1">
                          <a:effectLst/>
                          <a:latin typeface="+mj-lt"/>
                          <a:ea typeface="Droid Sans Fallback"/>
                        </a:rPr>
                        <a:t>judgment</a:t>
                      </a:r>
                      <a:endParaRPr lang="it-IT" sz="1600" b="1" baseline="0" dirty="0">
                        <a:effectLst/>
                        <a:latin typeface="+mj-lt"/>
                        <a:ea typeface="Droid Sans Fallback"/>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GB" sz="1600" kern="1200" dirty="0">
                          <a:solidFill>
                            <a:schemeClr val="dk1"/>
                          </a:solidFill>
                          <a:effectLst/>
                          <a:latin typeface="+mj-lt"/>
                          <a:ea typeface="+mn-ea"/>
                          <a:cs typeface="+mn-cs"/>
                        </a:rPr>
                        <a:t>Ability to manage complex and multidisciplinary work contexts and to take decisions and formulate judgments.</a:t>
                      </a:r>
                      <a:endParaRPr lang="it-IT" sz="1600" kern="1200" dirty="0">
                        <a:solidFill>
                          <a:schemeClr val="dk1"/>
                        </a:solidFill>
                        <a:effectLst/>
                        <a:latin typeface="+mj-lt"/>
                        <a:ea typeface="+mn-ea"/>
                        <a:cs typeface="+mn-cs"/>
                      </a:endParaRPr>
                    </a:p>
                    <a:p>
                      <a:pPr marL="0" indent="0">
                        <a:lnSpc>
                          <a:spcPct val="100000"/>
                        </a:lnSpc>
                        <a:spcAft>
                          <a:spcPts val="600"/>
                        </a:spcAft>
                      </a:pPr>
                      <a:endParaRPr lang="it-IT" sz="1600" dirty="0">
                        <a:effectLst/>
                        <a:latin typeface="+mj-lt"/>
                        <a:ea typeface="Droid Sans Fallback"/>
                      </a:endParaRPr>
                    </a:p>
                  </a:txBody>
                  <a:tcPr marL="68580" marR="68580" marT="0" marB="0" anchor="ctr">
                    <a:solidFill>
                      <a:schemeClr val="accent5">
                        <a:lumMod val="40000"/>
                        <a:lumOff val="60000"/>
                      </a:schemeClr>
                    </a:solidFill>
                  </a:tcPr>
                </a:tc>
                <a:tc>
                  <a:txBody>
                    <a:bodyPr/>
                    <a:lstStyle/>
                    <a:p>
                      <a:r>
                        <a:rPr lang="en-GB" sz="1600" b="1" kern="1200" dirty="0">
                          <a:solidFill>
                            <a:schemeClr val="dk1"/>
                          </a:solidFill>
                          <a:effectLst/>
                          <a:latin typeface="+mj-lt"/>
                          <a:ea typeface="+mn-ea"/>
                          <a:cs typeface="+mn-cs"/>
                        </a:rPr>
                        <a:t>Ethics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Conduct his or her activities ethically </a:t>
                      </a:r>
                    </a:p>
                    <a:p>
                      <a:endParaRPr lang="en-GB" sz="800" kern="1200" dirty="0">
                        <a:solidFill>
                          <a:schemeClr val="dk1"/>
                        </a:solidFill>
                        <a:effectLst/>
                        <a:latin typeface="+mj-lt"/>
                        <a:ea typeface="+mn-ea"/>
                        <a:cs typeface="+mn-cs"/>
                      </a:endParaRPr>
                    </a:p>
                    <a:p>
                      <a:r>
                        <a:rPr lang="en-GB" sz="1600" b="1" kern="1200" dirty="0">
                          <a:solidFill>
                            <a:schemeClr val="dk1"/>
                          </a:solidFill>
                          <a:effectLst/>
                          <a:latin typeface="+mj-lt"/>
                          <a:ea typeface="+mn-ea"/>
                          <a:cs typeface="+mn-cs"/>
                        </a:rPr>
                        <a:t>Judgement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Recognize complexity and assess alternatives in light of competing requirements and incomplete knowledge. Exercise sound judgement in the course of his or her complex activities.</a:t>
                      </a:r>
                    </a:p>
                    <a:p>
                      <a:endParaRPr lang="en-GB" sz="800" kern="1200" dirty="0">
                        <a:solidFill>
                          <a:schemeClr val="dk1"/>
                        </a:solidFill>
                        <a:effectLst/>
                        <a:latin typeface="+mj-lt"/>
                        <a:ea typeface="+mn-ea"/>
                        <a:cs typeface="+mn-cs"/>
                      </a:endParaRPr>
                    </a:p>
                    <a:p>
                      <a:r>
                        <a:rPr lang="en-GB" sz="1600" b="1" kern="1200" dirty="0">
                          <a:solidFill>
                            <a:schemeClr val="dk1"/>
                          </a:solidFill>
                          <a:effectLst/>
                          <a:latin typeface="+mj-lt"/>
                          <a:ea typeface="+mn-ea"/>
                          <a:cs typeface="+mn-cs"/>
                        </a:rPr>
                        <a:t>Responsibility for decisions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Be responsible for making decisions on part or all of complex activities.</a:t>
                      </a:r>
                      <a:endParaRPr lang="it-IT" sz="1600" dirty="0">
                        <a:solidFill>
                          <a:srgbClr val="000000"/>
                        </a:solidFill>
                        <a:effectLst/>
                        <a:latin typeface="+mj-lt"/>
                        <a:ea typeface="MS Mincho"/>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xmlns="" val="4250575967"/>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6583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2808228219"/>
              </p:ext>
            </p:extLst>
          </p:nvPr>
        </p:nvGraphicFramePr>
        <p:xfrm>
          <a:off x="1115616" y="898339"/>
          <a:ext cx="7848872" cy="4625486"/>
        </p:xfrm>
        <a:graphic>
          <a:graphicData uri="http://schemas.openxmlformats.org/drawingml/2006/table">
            <a:tbl>
              <a:tblPr>
                <a:tableStyleId>{5C22544A-7EE6-4342-B048-85BDC9FD1C3A}</a:tableStyleId>
              </a:tblPr>
              <a:tblGrid>
                <a:gridCol w="3961113">
                  <a:extLst>
                    <a:ext uri="{9D8B030D-6E8A-4147-A177-3AD203B41FA5}">
                      <a16:colId xmlns:a16="http://schemas.microsoft.com/office/drawing/2014/main" xmlns="" val="1871749953"/>
                    </a:ext>
                  </a:extLst>
                </a:gridCol>
                <a:gridCol w="3887759">
                  <a:extLst>
                    <a:ext uri="{9D8B030D-6E8A-4147-A177-3AD203B41FA5}">
                      <a16:colId xmlns:a16="http://schemas.microsoft.com/office/drawing/2014/main" xmlns="" val="959536040"/>
                    </a:ext>
                  </a:extLst>
                </a:gridCol>
              </a:tblGrid>
              <a:tr h="1318679">
                <a:tc>
                  <a:txBody>
                    <a:bodyPr/>
                    <a:lstStyle/>
                    <a:p>
                      <a:pPr marL="133985" indent="-133985" algn="l">
                        <a:lnSpc>
                          <a:spcPct val="100000"/>
                        </a:lnSpc>
                        <a:spcAft>
                          <a:spcPts val="600"/>
                        </a:spcAft>
                      </a:pPr>
                      <a:r>
                        <a:rPr lang="en-GB" sz="1600" b="1" kern="1200" dirty="0">
                          <a:solidFill>
                            <a:schemeClr val="dk1"/>
                          </a:solidFill>
                          <a:effectLst/>
                          <a:latin typeface="+mj-lt"/>
                          <a:ea typeface="+mn-ea"/>
                          <a:cs typeface="+mn-cs"/>
                        </a:rPr>
                        <a:t>Team-working</a:t>
                      </a:r>
                    </a:p>
                    <a:p>
                      <a:pPr marL="0" indent="0" algn="l">
                        <a:lnSpc>
                          <a:spcPct val="100000"/>
                        </a:lnSpc>
                        <a:spcAft>
                          <a:spcPts val="600"/>
                        </a:spcAft>
                      </a:pPr>
                      <a:r>
                        <a:rPr lang="en-GB" sz="1600" kern="1200" dirty="0">
                          <a:solidFill>
                            <a:schemeClr val="dk1"/>
                          </a:solidFill>
                          <a:effectLst/>
                          <a:latin typeface="+mj-lt"/>
                          <a:ea typeface="+mn-ea"/>
                          <a:cs typeface="+mn-cs"/>
                        </a:rPr>
                        <a:t>Ability to function effectively in national and international contexts as leader of a team that may be composed of different disciplines and levels.</a:t>
                      </a:r>
                      <a:endParaRPr lang="it-IT" sz="1600" b="1" dirty="0">
                        <a:effectLst/>
                        <a:latin typeface="+mj-lt"/>
                        <a:ea typeface="MS Mincho"/>
                      </a:endParaRPr>
                    </a:p>
                  </a:txBody>
                  <a:tcPr marL="68580" marR="68580" marT="0" marB="0" anchor="ctr">
                    <a:solidFill>
                      <a:schemeClr val="accent5">
                        <a:lumMod val="60000"/>
                        <a:lumOff val="40000"/>
                      </a:schemeClr>
                    </a:solidFill>
                  </a:tcPr>
                </a:tc>
                <a:tc>
                  <a:txBody>
                    <a:bodyPr/>
                    <a:lstStyle/>
                    <a:p>
                      <a:pPr algn="l">
                        <a:lnSpc>
                          <a:spcPct val="100000"/>
                        </a:lnSpc>
                        <a:spcAft>
                          <a:spcPts val="0"/>
                        </a:spcAft>
                      </a:pPr>
                      <a:endParaRPr lang="it-IT" sz="1600" dirty="0">
                        <a:effectLst/>
                        <a:latin typeface="+mj-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123085195"/>
                  </a:ext>
                </a:extLst>
              </a:tr>
              <a:tr h="1522266">
                <a:tc>
                  <a:txBody>
                    <a:bodyPr/>
                    <a:lstStyle/>
                    <a:p>
                      <a:pPr marL="0" indent="0">
                        <a:lnSpc>
                          <a:spcPct val="100000"/>
                        </a:lnSpc>
                        <a:spcAft>
                          <a:spcPts val="600"/>
                        </a:spcAft>
                      </a:pPr>
                      <a:r>
                        <a:rPr lang="en-GB" sz="1600" b="1" kern="1200" dirty="0">
                          <a:solidFill>
                            <a:schemeClr val="dk1"/>
                          </a:solidFill>
                          <a:effectLst/>
                          <a:latin typeface="+mj-lt"/>
                          <a:ea typeface="+mn-ea"/>
                          <a:cs typeface="+mn-cs"/>
                        </a:rPr>
                        <a:t>Communication</a:t>
                      </a:r>
                    </a:p>
                    <a:p>
                      <a:pPr marL="0" indent="0">
                        <a:lnSpc>
                          <a:spcPct val="100000"/>
                        </a:lnSpc>
                        <a:spcAft>
                          <a:spcPts val="600"/>
                        </a:spcAft>
                      </a:pPr>
                      <a:r>
                        <a:rPr lang="en-GB" sz="1600" kern="1200" dirty="0">
                          <a:solidFill>
                            <a:schemeClr val="dk1"/>
                          </a:solidFill>
                          <a:effectLst/>
                          <a:latin typeface="+mj-lt"/>
                          <a:ea typeface="+mn-ea"/>
                          <a:cs typeface="+mn-cs"/>
                        </a:rPr>
                        <a:t>Ability to use diverse methods and tools of communication to communicate clearly and unambiguously with specialist and non-specialist audiences in national and international contexts.</a:t>
                      </a:r>
                      <a:endParaRPr lang="it-IT" sz="1600" dirty="0">
                        <a:effectLst/>
                        <a:latin typeface="+mj-lt"/>
                        <a:ea typeface="Droid Sans Fallback"/>
                      </a:endParaRPr>
                    </a:p>
                  </a:txBody>
                  <a:tcPr marL="68580" marR="68580" marT="0" marB="0" anchor="ctr">
                    <a:solidFill>
                      <a:schemeClr val="accent5">
                        <a:lumMod val="40000"/>
                        <a:lumOff val="60000"/>
                      </a:schemeClr>
                    </a:solidFill>
                  </a:tcPr>
                </a:tc>
                <a:tc>
                  <a:txBody>
                    <a:bodyPr/>
                    <a:lstStyle/>
                    <a:p>
                      <a:r>
                        <a:rPr lang="en-GB" sz="1600" b="1" kern="1200" dirty="0">
                          <a:solidFill>
                            <a:schemeClr val="dk1"/>
                          </a:solidFill>
                          <a:effectLst/>
                          <a:latin typeface="+mj-lt"/>
                          <a:ea typeface="+mn-ea"/>
                          <a:cs typeface="+mn-cs"/>
                        </a:rPr>
                        <a:t>Communication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Communicate clearly with others in the course of his or her activities. </a:t>
                      </a:r>
                      <a:endParaRPr lang="it-IT" sz="1600" dirty="0">
                        <a:solidFill>
                          <a:srgbClr val="000000"/>
                        </a:solidFill>
                        <a:effectLst/>
                        <a:latin typeface="+mj-lt"/>
                        <a:ea typeface="MS Mincho"/>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xmlns="" val="4250575967"/>
                  </a:ext>
                </a:extLst>
              </a:tr>
              <a:tr h="1767567">
                <a:tc>
                  <a:txBody>
                    <a:bodyPr/>
                    <a:lstStyle/>
                    <a:p>
                      <a:pPr marL="133985" marR="76200" indent="-133985">
                        <a:lnSpc>
                          <a:spcPct val="100000"/>
                        </a:lnSpc>
                        <a:spcAft>
                          <a:spcPts val="600"/>
                        </a:spcAft>
                        <a:tabLst>
                          <a:tab pos="148590" algn="l"/>
                        </a:tabLst>
                      </a:pPr>
                      <a:r>
                        <a:rPr lang="it-IT" sz="1600" b="1" dirty="0" err="1">
                          <a:effectLst/>
                          <a:latin typeface="+mj-lt"/>
                        </a:rPr>
                        <a:t>Lifelong</a:t>
                      </a:r>
                      <a:r>
                        <a:rPr lang="it-IT" sz="1600" b="1" dirty="0">
                          <a:effectLst/>
                          <a:latin typeface="+mj-lt"/>
                        </a:rPr>
                        <a:t> </a:t>
                      </a:r>
                      <a:r>
                        <a:rPr lang="it-IT" sz="1600" b="1" dirty="0" err="1">
                          <a:effectLst/>
                          <a:latin typeface="+mj-lt"/>
                        </a:rPr>
                        <a:t>learning</a:t>
                      </a:r>
                      <a:endParaRPr lang="it-IT" sz="1600" b="1" dirty="0">
                        <a:effectLst/>
                        <a:latin typeface="+mj-lt"/>
                      </a:endParaRPr>
                    </a:p>
                    <a:p>
                      <a:pPr marL="0" marR="76200" indent="0">
                        <a:lnSpc>
                          <a:spcPct val="100000"/>
                        </a:lnSpc>
                        <a:spcAft>
                          <a:spcPts val="600"/>
                        </a:spcAft>
                        <a:tabLst>
                          <a:tab pos="0" algn="l"/>
                        </a:tabLst>
                      </a:pPr>
                      <a:r>
                        <a:rPr lang="en-GB" sz="1600" kern="1200" dirty="0">
                          <a:solidFill>
                            <a:schemeClr val="dk1"/>
                          </a:solidFill>
                          <a:effectLst/>
                          <a:latin typeface="+mj-lt"/>
                          <a:ea typeface="+mn-ea"/>
                          <a:cs typeface="+mn-cs"/>
                        </a:rPr>
                        <a:t>Ability to engage in independent lifelong learning and to follow developments in science and technology and undertake further studies in new and emerging technologies.</a:t>
                      </a:r>
                      <a:endParaRPr lang="it-IT" sz="1600" b="1" dirty="0">
                        <a:effectLst/>
                        <a:latin typeface="+mj-lt"/>
                      </a:endParaRPr>
                    </a:p>
                  </a:txBody>
                  <a:tcPr marL="68580" marR="68580" marT="0" marB="0" anchor="ctr">
                    <a:solidFill>
                      <a:schemeClr val="accent5">
                        <a:lumMod val="60000"/>
                        <a:lumOff val="40000"/>
                      </a:schemeClr>
                    </a:solidFill>
                  </a:tcPr>
                </a:tc>
                <a:tc>
                  <a:txBody>
                    <a:bodyPr/>
                    <a:lstStyle/>
                    <a:p>
                      <a:r>
                        <a:rPr lang="en-GB" sz="1600" b="1" kern="1200" dirty="0">
                          <a:solidFill>
                            <a:schemeClr val="dk1"/>
                          </a:solidFill>
                          <a:effectLst/>
                          <a:latin typeface="+mj-lt"/>
                          <a:ea typeface="+mn-ea"/>
                          <a:cs typeface="+mn-cs"/>
                        </a:rPr>
                        <a:t>Lifelong learning </a:t>
                      </a:r>
                      <a:endParaRPr lang="it-IT" sz="1600" kern="1200" dirty="0">
                        <a:solidFill>
                          <a:schemeClr val="dk1"/>
                        </a:solidFill>
                        <a:effectLst/>
                        <a:latin typeface="+mj-lt"/>
                        <a:ea typeface="+mn-ea"/>
                        <a:cs typeface="+mn-cs"/>
                      </a:endParaRPr>
                    </a:p>
                    <a:p>
                      <a:r>
                        <a:rPr lang="en-GB" sz="1600" kern="1200" dirty="0">
                          <a:solidFill>
                            <a:schemeClr val="dk1"/>
                          </a:solidFill>
                          <a:effectLst/>
                          <a:latin typeface="+mj-lt"/>
                          <a:ea typeface="+mn-ea"/>
                          <a:cs typeface="+mn-cs"/>
                        </a:rPr>
                        <a:t>Undertake CPD activities sufficient to maintain and extend his or her competence. </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561639577"/>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3827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1187624" y="1052736"/>
            <a:ext cx="7488832" cy="4185761"/>
          </a:xfrm>
          <a:prstGeom prst="rect">
            <a:avLst/>
          </a:prstGeom>
          <a:noFill/>
        </p:spPr>
        <p:txBody>
          <a:bodyPr wrap="square" rtlCol="0">
            <a:spAutoFit/>
          </a:bodyPr>
          <a:lstStyle/>
          <a:p>
            <a:pPr>
              <a:defRPr/>
            </a:pPr>
            <a:r>
              <a:rPr lang="it-IT" altLang="it-IT" sz="3200" b="1" u="sng" dirty="0" err="1">
                <a:solidFill>
                  <a:srgbClr val="FF0000"/>
                </a:solidFill>
                <a:latin typeface="+mj-lt"/>
              </a:rPr>
              <a:t>Aims</a:t>
            </a:r>
            <a:r>
              <a:rPr lang="it-IT" altLang="it-IT" sz="3200" b="1" u="sng" dirty="0">
                <a:solidFill>
                  <a:srgbClr val="FF0000"/>
                </a:solidFill>
                <a:latin typeface="+mj-lt"/>
              </a:rPr>
              <a:t> of the </a:t>
            </a:r>
            <a:r>
              <a:rPr lang="it-IT" altLang="it-IT" sz="3200" b="1" u="sng" dirty="0" err="1">
                <a:solidFill>
                  <a:srgbClr val="FF0000"/>
                </a:solidFill>
                <a:latin typeface="+mj-lt"/>
              </a:rPr>
              <a:t>presentations</a:t>
            </a:r>
            <a:endParaRPr lang="it-IT" altLang="it-IT" sz="3200" b="1" u="sng" dirty="0">
              <a:solidFill>
                <a:srgbClr val="FF0000"/>
              </a:solidFill>
              <a:latin typeface="+mj-lt"/>
            </a:endParaRPr>
          </a:p>
          <a:p>
            <a:pPr algn="ctr">
              <a:defRPr/>
            </a:pPr>
            <a:endParaRPr lang="en-GB" altLang="it-IT" sz="2400" dirty="0">
              <a:solidFill>
                <a:srgbClr val="000066"/>
              </a:solidFill>
              <a:latin typeface="+mj-lt"/>
            </a:endParaRPr>
          </a:p>
          <a:p>
            <a:pPr algn="ctr">
              <a:buClr>
                <a:srgbClr val="00B050"/>
              </a:buClr>
              <a:buFont typeface="Wingdings" panose="05000000000000000000" pitchFamily="2" charset="2"/>
              <a:buChar char="Ø"/>
              <a:tabLst>
                <a:tab pos="0" algn="l"/>
              </a:tabLst>
              <a:defRPr/>
            </a:pPr>
            <a:r>
              <a:rPr lang="en-GB" altLang="it-IT" sz="2400" dirty="0">
                <a:solidFill>
                  <a:srgbClr val="000066"/>
                </a:solidFill>
                <a:latin typeface="+mj-lt"/>
              </a:rPr>
              <a:t>  </a:t>
            </a:r>
            <a:r>
              <a:rPr lang="en-GB" altLang="it-IT" sz="2800" b="1" dirty="0">
                <a:solidFill>
                  <a:srgbClr val="000066"/>
                </a:solidFill>
                <a:latin typeface="+mj-lt"/>
              </a:rPr>
              <a:t>To describe the process of designing a student-centred SP</a:t>
            </a:r>
            <a:r>
              <a:rPr lang="en-GB" altLang="it-IT" sz="2800" dirty="0">
                <a:solidFill>
                  <a:srgbClr val="000066"/>
                </a:solidFill>
                <a:latin typeface="+mj-lt"/>
              </a:rPr>
              <a:t>, and </a:t>
            </a:r>
            <a:r>
              <a:rPr lang="en-GB" altLang="it-IT" sz="2800" b="1" dirty="0">
                <a:solidFill>
                  <a:srgbClr val="000066"/>
                </a:solidFill>
                <a:latin typeface="+mj-lt"/>
              </a:rPr>
              <a:t>to give some ‘practical information’ for its recognisability in the EHEA</a:t>
            </a:r>
            <a:r>
              <a:rPr lang="en-GB" altLang="it-IT" sz="2800" dirty="0">
                <a:solidFill>
                  <a:srgbClr val="000066"/>
                </a:solidFill>
                <a:latin typeface="+mj-lt"/>
              </a:rPr>
              <a:t>.</a:t>
            </a:r>
          </a:p>
          <a:p>
            <a:pPr algn="ctr">
              <a:buClr>
                <a:srgbClr val="00B050"/>
              </a:buClr>
              <a:buFont typeface="Wingdings" panose="05000000000000000000" pitchFamily="2" charset="2"/>
              <a:buChar char="Ø"/>
              <a:tabLst>
                <a:tab pos="0" algn="l"/>
              </a:tabLst>
              <a:defRPr/>
            </a:pPr>
            <a:endParaRPr lang="en-GB" altLang="it-IT" sz="1400" dirty="0">
              <a:solidFill>
                <a:srgbClr val="000066"/>
              </a:solidFill>
              <a:latin typeface="+mj-lt"/>
            </a:endParaRPr>
          </a:p>
          <a:p>
            <a:pPr algn="ctr">
              <a:buClr>
                <a:srgbClr val="00B050"/>
              </a:buClr>
              <a:buFont typeface="Wingdings" panose="05000000000000000000" pitchFamily="2" charset="2"/>
              <a:buChar char="Ø"/>
              <a:tabLst>
                <a:tab pos="0" algn="l"/>
              </a:tabLst>
              <a:defRPr/>
            </a:pPr>
            <a:r>
              <a:rPr lang="en-GB" altLang="it-IT" sz="2800" dirty="0">
                <a:solidFill>
                  <a:srgbClr val="000066"/>
                </a:solidFill>
                <a:latin typeface="+mj-lt"/>
              </a:rPr>
              <a:t>  </a:t>
            </a:r>
            <a:r>
              <a:rPr lang="en-GB" altLang="it-IT" sz="2800" b="1" dirty="0">
                <a:solidFill>
                  <a:srgbClr val="000066"/>
                </a:solidFill>
                <a:latin typeface="+mj-lt"/>
              </a:rPr>
              <a:t>To present the European standards and guidelines for QA in the EHEA (ESG),</a:t>
            </a:r>
            <a:r>
              <a:rPr lang="en-GB" altLang="it-IT" sz="2800" dirty="0">
                <a:solidFill>
                  <a:srgbClr val="000066"/>
                </a:solidFill>
                <a:latin typeface="+mj-lt"/>
              </a:rPr>
              <a:t> and</a:t>
            </a:r>
            <a:r>
              <a:rPr lang="en-GB" altLang="it-IT" sz="2800" b="1" dirty="0">
                <a:solidFill>
                  <a:srgbClr val="000066"/>
                </a:solidFill>
                <a:latin typeface="+mj-lt"/>
              </a:rPr>
              <a:t> the main processes to be managed by a SP in order to define a QA system consistent with the ESG</a:t>
            </a:r>
            <a:r>
              <a:rPr lang="en-GB" altLang="it-IT" sz="2800" dirty="0">
                <a:solidFill>
                  <a:srgbClr val="000066"/>
                </a:solidFill>
                <a:latin typeface="+mj-lt"/>
              </a:rPr>
              <a:t>.</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9011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73034" y="1268760"/>
            <a:ext cx="7488832" cy="3240360"/>
          </a:xfrm>
        </p:spPr>
        <p:txBody>
          <a:bodyPr/>
          <a:lstStyle/>
          <a:p>
            <a:pPr algn="l" eaLnBrk="1" hangingPunct="1">
              <a:spcBef>
                <a:spcPts val="0"/>
              </a:spcBef>
              <a:spcAft>
                <a:spcPts val="0"/>
              </a:spcAft>
            </a:pPr>
            <a:r>
              <a:rPr lang="en-GB" altLang="it-IT" sz="3200" b="1" u="sng" dirty="0">
                <a:solidFill>
                  <a:srgbClr val="FF0000"/>
                </a:solidFill>
              </a:rPr>
              <a:t>Programme Learning Outcomes </a:t>
            </a:r>
          </a:p>
          <a:p>
            <a:pPr eaLnBrk="1" hangingPunct="1">
              <a:spcBef>
                <a:spcPts val="0"/>
              </a:spcBef>
              <a:spcAft>
                <a:spcPts val="0"/>
              </a:spcAft>
            </a:pPr>
            <a:endParaRPr lang="en-GB" altLang="it-IT" dirty="0">
              <a:solidFill>
                <a:srgbClr val="FF0000"/>
              </a:solidFill>
            </a:endParaRPr>
          </a:p>
          <a:p>
            <a:pPr eaLnBrk="1" hangingPunct="1">
              <a:spcBef>
                <a:spcPts val="0"/>
              </a:spcBef>
              <a:spcAft>
                <a:spcPts val="0"/>
              </a:spcAft>
            </a:pPr>
            <a:r>
              <a:rPr lang="en-GB" altLang="it-IT" sz="2800" b="1" i="1" dirty="0"/>
              <a:t>Programme learning outcomes</a:t>
            </a:r>
            <a:r>
              <a:rPr lang="en-GB" altLang="it-IT" sz="2800" i="1" dirty="0"/>
              <a:t> </a:t>
            </a:r>
            <a:r>
              <a:rPr lang="en-GB" altLang="it-IT" sz="2800" dirty="0"/>
              <a:t>have an internationally shared definition:</a:t>
            </a:r>
            <a:r>
              <a:rPr lang="en-GB" altLang="it-IT" sz="2800" b="1" i="1" dirty="0"/>
              <a:t> “statements of what a learner is expected to know, understand and/or be able to demonstrate after completion of a process of learning”</a:t>
            </a:r>
            <a:r>
              <a:rPr lang="en-GB" altLang="it-IT" sz="2800" dirty="0"/>
              <a:t>. </a:t>
            </a:r>
          </a:p>
          <a:p>
            <a:pPr eaLnBrk="1" hangingPunct="1">
              <a:spcBef>
                <a:spcPts val="0"/>
              </a:spcBef>
              <a:spcAft>
                <a:spcPts val="0"/>
              </a:spcAft>
            </a:pPr>
            <a:endParaRPr lang="en-GB" altLang="it-IT" sz="1200" dirty="0"/>
          </a:p>
          <a:p>
            <a:pPr eaLnBrk="1" hangingPunct="1">
              <a:spcBef>
                <a:spcPts val="0"/>
              </a:spcBef>
              <a:spcAft>
                <a:spcPts val="1200"/>
              </a:spcAft>
            </a:pPr>
            <a:endParaRPr lang="en-GB" altLang="it-IT" sz="28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7232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43608" y="1196751"/>
            <a:ext cx="7848872" cy="4608511"/>
          </a:xfrm>
          <a:solidFill>
            <a:schemeClr val="bg1"/>
          </a:solidFill>
        </p:spPr>
        <p:txBody>
          <a:bodyPr/>
          <a:lstStyle/>
          <a:p>
            <a:pPr lvl="0"/>
            <a:r>
              <a:rPr lang="en-GB" sz="2800" b="1" u="sng" dirty="0">
                <a:solidFill>
                  <a:srgbClr val="FF0000"/>
                </a:solidFill>
              </a:rPr>
              <a:t>Characteristics of PLOs</a:t>
            </a:r>
          </a:p>
          <a:p>
            <a:pPr lvl="0"/>
            <a:endParaRPr lang="en-GB" dirty="0">
              <a:solidFill>
                <a:srgbClr val="FF0000"/>
              </a:solidFill>
            </a:endParaRPr>
          </a:p>
          <a:p>
            <a:pPr lvl="0"/>
            <a:r>
              <a:rPr lang="en-GB" sz="2800" b="1" i="1" dirty="0"/>
              <a:t>Programme learning outcomes </a:t>
            </a:r>
            <a:r>
              <a:rPr lang="it-IT" sz="2800" i="1" dirty="0" err="1"/>
              <a:t>should</a:t>
            </a:r>
            <a:r>
              <a:rPr lang="it-IT" sz="2800" i="1" dirty="0"/>
              <a:t> be </a:t>
            </a:r>
            <a:r>
              <a:rPr lang="it-IT" sz="2800" b="1" i="1" dirty="0">
                <a:solidFill>
                  <a:srgbClr val="FF0000"/>
                </a:solidFill>
              </a:rPr>
              <a:t>S.M.A.R.T.</a:t>
            </a:r>
            <a:r>
              <a:rPr lang="it-IT" sz="2800" dirty="0"/>
              <a:t>:</a:t>
            </a:r>
          </a:p>
          <a:p>
            <a:pPr lvl="0"/>
            <a:endParaRPr lang="it-IT" sz="1200" dirty="0"/>
          </a:p>
          <a:p>
            <a:pPr marL="457200" indent="-457200">
              <a:spcBef>
                <a:spcPts val="0"/>
              </a:spcBef>
              <a:spcAft>
                <a:spcPts val="1200"/>
              </a:spcAft>
              <a:buClr>
                <a:srgbClr val="00B050"/>
              </a:buClr>
              <a:buFont typeface="Wingdings" panose="05000000000000000000" pitchFamily="2" charset="2"/>
              <a:buChar char="Ø"/>
            </a:pPr>
            <a:r>
              <a:rPr lang="it-IT" sz="2800" b="1" dirty="0" err="1">
                <a:solidFill>
                  <a:srgbClr val="FF0000"/>
                </a:solidFill>
              </a:rPr>
              <a:t>S</a:t>
            </a:r>
            <a:r>
              <a:rPr lang="it-IT" sz="2800" b="1" dirty="0" err="1"/>
              <a:t>pecific</a:t>
            </a:r>
            <a:r>
              <a:rPr lang="it-IT" sz="2800" dirty="0"/>
              <a:t> </a:t>
            </a:r>
            <a:r>
              <a:rPr lang="it-IT" dirty="0"/>
              <a:t>(</a:t>
            </a:r>
            <a:r>
              <a:rPr lang="en-US" i="1" dirty="0"/>
              <a:t>PLOs should adequately reflect the context, level, scope and content of the programme)</a:t>
            </a:r>
            <a:endParaRPr lang="it-IT" dirty="0"/>
          </a:p>
          <a:p>
            <a:pPr marL="457200" indent="-457200">
              <a:spcBef>
                <a:spcPts val="0"/>
              </a:spcBef>
              <a:spcAft>
                <a:spcPts val="1200"/>
              </a:spcAft>
              <a:buClr>
                <a:srgbClr val="00B050"/>
              </a:buClr>
              <a:buFont typeface="Wingdings" panose="05000000000000000000" pitchFamily="2" charset="2"/>
              <a:buChar char="Ø"/>
            </a:pPr>
            <a:r>
              <a:rPr lang="it-IT" sz="2800" b="1" dirty="0" err="1">
                <a:solidFill>
                  <a:srgbClr val="FF0000"/>
                </a:solidFill>
              </a:rPr>
              <a:t>M</a:t>
            </a:r>
            <a:r>
              <a:rPr lang="it-IT" sz="2800" b="1" dirty="0" err="1"/>
              <a:t>easurable</a:t>
            </a:r>
            <a:r>
              <a:rPr lang="it-IT" sz="2800" dirty="0"/>
              <a:t> </a:t>
            </a:r>
            <a:r>
              <a:rPr lang="it-IT" dirty="0"/>
              <a:t>(</a:t>
            </a:r>
            <a:r>
              <a:rPr lang="en-US" i="1" dirty="0"/>
              <a:t>PLOs should be easily understandable and verifiable in terms of what the student has actually achieved at the end of the programme)</a:t>
            </a:r>
            <a:endParaRPr lang="it-IT" dirty="0"/>
          </a:p>
          <a:p>
            <a:pPr lvl="0"/>
            <a:endParaRPr lang="en-GB" sz="3200" dirty="0">
              <a:solidFill>
                <a:srgbClr val="FF0000"/>
              </a:solidFill>
            </a:endParaRPr>
          </a:p>
          <a:p>
            <a:pPr lvl="0"/>
            <a:r>
              <a:rPr lang="en-GB" sz="1200" b="1" u="sng" dirty="0">
                <a:solidFill>
                  <a:srgbClr val="FF0000"/>
                </a:solidFill>
              </a:rPr>
              <a:t> </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26695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052736"/>
            <a:ext cx="7488832" cy="4176464"/>
          </a:xfrm>
          <a:solidFill>
            <a:schemeClr val="bg1"/>
          </a:solidFill>
        </p:spPr>
        <p:txBody>
          <a:bodyPr/>
          <a:lstStyle/>
          <a:p>
            <a:pPr marL="457200" indent="-457200">
              <a:spcBef>
                <a:spcPts val="0"/>
              </a:spcBef>
              <a:spcAft>
                <a:spcPts val="1200"/>
              </a:spcAft>
              <a:buClr>
                <a:srgbClr val="00B050"/>
              </a:buClr>
              <a:buFont typeface="Wingdings" panose="05000000000000000000" pitchFamily="2" charset="2"/>
              <a:buChar char="Ø"/>
            </a:pPr>
            <a:r>
              <a:rPr lang="it-IT" sz="2800" b="1" dirty="0" err="1">
                <a:solidFill>
                  <a:srgbClr val="FF0000"/>
                </a:solidFill>
              </a:rPr>
              <a:t>A</a:t>
            </a:r>
            <a:r>
              <a:rPr lang="it-IT" sz="2800" b="1" dirty="0" err="1"/>
              <a:t>chievable</a:t>
            </a:r>
            <a:r>
              <a:rPr lang="it-IT" sz="2800" dirty="0"/>
              <a:t> </a:t>
            </a:r>
            <a:r>
              <a:rPr lang="it-IT" dirty="0"/>
              <a:t>(</a:t>
            </a:r>
            <a:r>
              <a:rPr lang="en-GB" i="1" dirty="0"/>
              <a:t>consistent with the institutional context and the available resources</a:t>
            </a:r>
            <a:r>
              <a:rPr lang="en-US" i="1" dirty="0"/>
              <a:t>)</a:t>
            </a:r>
          </a:p>
          <a:p>
            <a:pPr marL="457200" indent="-457200">
              <a:spcBef>
                <a:spcPts val="0"/>
              </a:spcBef>
              <a:spcAft>
                <a:spcPts val="1200"/>
              </a:spcAft>
              <a:buClr>
                <a:srgbClr val="00B050"/>
              </a:buClr>
              <a:buFont typeface="Wingdings" panose="05000000000000000000" pitchFamily="2" charset="2"/>
              <a:buChar char="Ø"/>
            </a:pPr>
            <a:r>
              <a:rPr lang="it-IT" sz="2800" b="1" dirty="0" err="1">
                <a:solidFill>
                  <a:srgbClr val="FF0000"/>
                </a:solidFill>
              </a:rPr>
              <a:t>R</a:t>
            </a:r>
            <a:r>
              <a:rPr lang="it-IT" sz="2800" b="1" dirty="0" err="1"/>
              <a:t>elevant</a:t>
            </a:r>
            <a:r>
              <a:rPr lang="it-IT" sz="2800" dirty="0"/>
              <a:t> </a:t>
            </a:r>
            <a:r>
              <a:rPr lang="it-IT" dirty="0"/>
              <a:t>(</a:t>
            </a:r>
            <a:r>
              <a:rPr lang="en-GB" i="1" dirty="0"/>
              <a:t>Only the ‘key’ learning outcomes should be established at programme level. </a:t>
            </a:r>
            <a:r>
              <a:rPr lang="en-US" i="1" dirty="0"/>
              <a:t>There are no rules on the ideal number of PLOs. Experience suggests that between 10 and 12 is appropriate)</a:t>
            </a:r>
            <a:endParaRPr lang="it-IT" dirty="0"/>
          </a:p>
          <a:p>
            <a:pPr marL="457200" indent="-457200">
              <a:spcBef>
                <a:spcPts val="0"/>
              </a:spcBef>
              <a:spcAft>
                <a:spcPts val="1200"/>
              </a:spcAft>
              <a:buClr>
                <a:srgbClr val="00B050"/>
              </a:buClr>
              <a:buFont typeface="Wingdings" panose="05000000000000000000" pitchFamily="2" charset="2"/>
              <a:buChar char="Ø"/>
            </a:pPr>
            <a:r>
              <a:rPr lang="it-IT" sz="2800" b="1" dirty="0">
                <a:solidFill>
                  <a:srgbClr val="FF0000"/>
                </a:solidFill>
              </a:rPr>
              <a:t>T</a:t>
            </a:r>
            <a:r>
              <a:rPr lang="it-IT" sz="2800" b="1" dirty="0"/>
              <a:t>ime-</a:t>
            </a:r>
            <a:r>
              <a:rPr lang="it-IT" sz="2800" b="1" dirty="0" err="1"/>
              <a:t>related</a:t>
            </a:r>
            <a:r>
              <a:rPr lang="it-IT" sz="2800" b="1" dirty="0"/>
              <a:t> </a:t>
            </a:r>
            <a:r>
              <a:rPr lang="it-IT" i="1" dirty="0"/>
              <a:t>(</a:t>
            </a:r>
            <a:r>
              <a:rPr lang="en-GB" i="1" dirty="0"/>
              <a:t>plannable and achievable </a:t>
            </a:r>
            <a:r>
              <a:rPr lang="en-US" i="1" dirty="0"/>
              <a:t>within the specified workload</a:t>
            </a:r>
            <a:r>
              <a:rPr lang="it-IT" i="1" dirty="0"/>
              <a:t>)</a:t>
            </a:r>
          </a:p>
          <a:p>
            <a:pPr lvl="0"/>
            <a:endParaRPr lang="it-IT" sz="3200" b="1" dirty="0">
              <a:solidFill>
                <a:srgbClr val="FF0000"/>
              </a:solidFill>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90956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321951"/>
            <a:ext cx="7488832" cy="6120680"/>
          </a:xfrm>
        </p:spPr>
        <p:txBody>
          <a:bodyPr/>
          <a:lstStyle/>
          <a:p>
            <a:pPr lvl="0" defTabSz="914400" eaLnBrk="1" hangingPunct="1">
              <a:spcBef>
                <a:spcPct val="0"/>
              </a:spcBef>
              <a:buClrTx/>
              <a:buSzTx/>
            </a:pPr>
            <a:r>
              <a:rPr lang="en-GB" altLang="it-IT" sz="2800" b="1" u="sng" kern="1200" dirty="0">
                <a:solidFill>
                  <a:srgbClr val="FF0000"/>
                </a:solidFill>
              </a:rPr>
              <a:t>Level of PLOs</a:t>
            </a:r>
          </a:p>
          <a:p>
            <a:pPr lvl="0" defTabSz="914400" eaLnBrk="1" hangingPunct="1">
              <a:spcBef>
                <a:spcPct val="0"/>
              </a:spcBef>
              <a:buClrTx/>
              <a:buSzTx/>
            </a:pPr>
            <a:endParaRPr lang="en-GB" altLang="it-IT" sz="2800" kern="1200" dirty="0">
              <a:solidFill>
                <a:srgbClr val="000066"/>
              </a:solidFill>
            </a:endParaRPr>
          </a:p>
          <a:p>
            <a:pPr lvl="0" defTabSz="914400" eaLnBrk="1" hangingPunct="1">
              <a:spcBef>
                <a:spcPct val="0"/>
              </a:spcBef>
              <a:buClrTx/>
              <a:buSzTx/>
            </a:pPr>
            <a:r>
              <a:rPr lang="en-GB" altLang="it-IT" sz="2800" kern="1200" dirty="0">
                <a:solidFill>
                  <a:srgbClr val="000066"/>
                </a:solidFill>
              </a:rPr>
              <a:t>The</a:t>
            </a:r>
            <a:r>
              <a:rPr lang="en-GB" altLang="it-IT" sz="2800" b="1" kern="1200" dirty="0">
                <a:solidFill>
                  <a:srgbClr val="000066"/>
                </a:solidFill>
              </a:rPr>
              <a:t> </a:t>
            </a:r>
            <a:r>
              <a:rPr lang="en-GB" altLang="it-IT" sz="2800" b="1" i="1" kern="1200" dirty="0">
                <a:solidFill>
                  <a:srgbClr val="FF0000"/>
                </a:solidFill>
              </a:rPr>
              <a:t>level of the programme learning outcomes </a:t>
            </a:r>
            <a:r>
              <a:rPr lang="en-GB" altLang="it-IT" sz="2800" b="1" kern="1200" dirty="0">
                <a:solidFill>
                  <a:srgbClr val="000066"/>
                </a:solidFill>
              </a:rPr>
              <a:t>has to be adequate to the reference cycle (I or II) of the SP.</a:t>
            </a:r>
          </a:p>
          <a:p>
            <a:pPr lvl="0" defTabSz="914400" eaLnBrk="1" hangingPunct="1">
              <a:spcBef>
                <a:spcPct val="0"/>
              </a:spcBef>
              <a:buClrTx/>
              <a:buSzTx/>
            </a:pPr>
            <a:endParaRPr lang="en-GB" altLang="it-IT" sz="2800" kern="1200" dirty="0">
              <a:solidFill>
                <a:srgbClr val="000066"/>
              </a:solidFill>
            </a:endParaRPr>
          </a:p>
          <a:p>
            <a:pPr lvl="0" defTabSz="914400" eaLnBrk="1" hangingPunct="1">
              <a:spcBef>
                <a:spcPct val="0"/>
              </a:spcBef>
              <a:buClrTx/>
              <a:buSzTx/>
            </a:pPr>
            <a:r>
              <a:rPr lang="en-GB" altLang="it-IT" sz="2800" kern="1200" dirty="0">
                <a:solidFill>
                  <a:srgbClr val="000066"/>
                </a:solidFill>
              </a:rPr>
              <a:t>From the European perspective, an important step in constructing the EHEA has been the development of the </a:t>
            </a:r>
            <a:r>
              <a:rPr lang="en-GB" altLang="it-IT" sz="2800" b="1" kern="1200" dirty="0">
                <a:solidFill>
                  <a:srgbClr val="FF0000"/>
                </a:solidFill>
              </a:rPr>
              <a:t>Qualification Framework </a:t>
            </a:r>
            <a:r>
              <a:rPr lang="en-GB" altLang="it-IT" sz="2800" b="1" kern="1200" dirty="0" err="1">
                <a:solidFill>
                  <a:srgbClr val="FF0000"/>
                </a:solidFill>
              </a:rPr>
              <a:t>foor</a:t>
            </a:r>
            <a:r>
              <a:rPr lang="en-GB" altLang="it-IT" sz="2800" b="1" kern="1200" dirty="0">
                <a:solidFill>
                  <a:srgbClr val="FF0000"/>
                </a:solidFill>
              </a:rPr>
              <a:t> the EHEA </a:t>
            </a:r>
            <a:r>
              <a:rPr lang="en-GB" altLang="it-IT" sz="2800" b="1" kern="1200" dirty="0">
                <a:solidFill>
                  <a:srgbClr val="000066"/>
                </a:solidFill>
              </a:rPr>
              <a:t>(QF-EHEA</a:t>
            </a:r>
            <a:r>
              <a:rPr lang="en-GB" altLang="it-IT" sz="2800" kern="1200" dirty="0">
                <a:solidFill>
                  <a:srgbClr val="000066"/>
                </a:solidFill>
              </a:rPr>
              <a:t>) for EHEA, </a:t>
            </a:r>
            <a:r>
              <a:rPr lang="en-GB" altLang="it-IT" sz="2800" kern="1200" dirty="0" err="1">
                <a:solidFill>
                  <a:srgbClr val="000066"/>
                </a:solidFill>
              </a:rPr>
              <a:t>i.e</a:t>
            </a:r>
            <a:r>
              <a:rPr lang="en-GB" altLang="it-IT" sz="2800" kern="1200" dirty="0">
                <a:solidFill>
                  <a:srgbClr val="000066"/>
                </a:solidFill>
              </a:rPr>
              <a:t> of an agreed set of </a:t>
            </a:r>
            <a:r>
              <a:rPr lang="en-GB" altLang="it-IT" sz="2800" b="1" kern="1200" dirty="0">
                <a:solidFill>
                  <a:srgbClr val="000066"/>
                </a:solidFill>
              </a:rPr>
              <a:t>general descriptors</a:t>
            </a:r>
            <a:r>
              <a:rPr lang="en-GB" altLang="it-IT" sz="2800" kern="1200" dirty="0">
                <a:solidFill>
                  <a:srgbClr val="000066"/>
                </a:solidFill>
              </a:rPr>
              <a:t> (generic statements of the broad expected outcomes) to outline the essential components of any degree programme that leads to the completion of a Bologna cycle.</a:t>
            </a:r>
            <a:endParaRPr lang="it-IT" altLang="it-IT" sz="2800"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58467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43608" y="260648"/>
            <a:ext cx="7920880" cy="5904656"/>
          </a:xfrm>
        </p:spPr>
        <p:txBody>
          <a:bodyPr/>
          <a:lstStyle/>
          <a:p>
            <a:pPr lvl="0" algn="l" defTabSz="914400" eaLnBrk="1" hangingPunct="1">
              <a:spcBef>
                <a:spcPct val="0"/>
              </a:spcBef>
              <a:spcAft>
                <a:spcPts val="600"/>
              </a:spcAft>
              <a:buClrTx/>
              <a:buSzTx/>
            </a:pPr>
            <a:r>
              <a:rPr lang="en-GB" altLang="it-IT" sz="2800" kern="1200" dirty="0">
                <a:solidFill>
                  <a:srgbClr val="000066"/>
                </a:solidFill>
              </a:rPr>
              <a:t>They are known also as the</a:t>
            </a:r>
            <a:r>
              <a:rPr lang="en-GB" altLang="it-IT" sz="2800" b="1" kern="1200" dirty="0">
                <a:solidFill>
                  <a:srgbClr val="000066"/>
                </a:solidFill>
              </a:rPr>
              <a:t> </a:t>
            </a:r>
            <a:r>
              <a:rPr lang="en-GB" altLang="it-IT" sz="2800" b="1" kern="1200" dirty="0">
                <a:solidFill>
                  <a:srgbClr val="FF0000"/>
                </a:solidFill>
              </a:rPr>
              <a:t>Dublin Descriptors</a:t>
            </a:r>
            <a:r>
              <a:rPr lang="en-GB" altLang="it-IT" sz="2800" b="1" kern="1200" dirty="0">
                <a:solidFill>
                  <a:srgbClr val="000066"/>
                </a:solidFill>
              </a:rPr>
              <a:t> </a:t>
            </a:r>
            <a:r>
              <a:rPr lang="en-GB" altLang="it-IT" sz="2800" kern="1200" dirty="0">
                <a:solidFill>
                  <a:srgbClr val="000066"/>
                </a:solidFill>
              </a:rPr>
              <a:t>and are based on the following inter-related dimensions</a:t>
            </a:r>
            <a:r>
              <a:rPr lang="en-GB" altLang="it-IT" sz="2800" b="1" kern="1200" dirty="0">
                <a:solidFill>
                  <a:srgbClr val="000066"/>
                </a:solidFill>
              </a:rPr>
              <a:t>:</a:t>
            </a:r>
          </a:p>
          <a:p>
            <a:pPr marL="449263" lvl="0" indent="-449263" algn="l" defTabSz="914400" eaLnBrk="1" hangingPunct="1">
              <a:spcBef>
                <a:spcPct val="0"/>
              </a:spcBef>
              <a:spcAft>
                <a:spcPts val="600"/>
              </a:spcAft>
              <a:buClr>
                <a:srgbClr val="002060"/>
              </a:buClr>
              <a:buSzTx/>
              <a:buFontTx/>
              <a:buChar char="•"/>
            </a:pPr>
            <a:r>
              <a:rPr lang="en-GB" altLang="it-IT" sz="2800" b="1" kern="1200" dirty="0">
                <a:solidFill>
                  <a:srgbClr val="000066"/>
                </a:solidFill>
              </a:rPr>
              <a:t>acquiring knowledge and understanding;</a:t>
            </a:r>
          </a:p>
          <a:p>
            <a:pPr marL="449263" lvl="0" indent="-449263" algn="l" defTabSz="914400" eaLnBrk="1" hangingPunct="1">
              <a:spcBef>
                <a:spcPct val="0"/>
              </a:spcBef>
              <a:spcAft>
                <a:spcPts val="600"/>
              </a:spcAft>
              <a:buClr>
                <a:srgbClr val="002060"/>
              </a:buClr>
              <a:buSzTx/>
              <a:buFontTx/>
              <a:buChar char="•"/>
            </a:pPr>
            <a:r>
              <a:rPr lang="en-GB" altLang="it-IT" sz="2800" b="1" kern="1200" dirty="0">
                <a:solidFill>
                  <a:srgbClr val="000066"/>
                </a:solidFill>
              </a:rPr>
              <a:t>applying knowledge and understanding;</a:t>
            </a:r>
          </a:p>
          <a:p>
            <a:pPr marL="449263" lvl="0" indent="-449263" algn="l" defTabSz="914400" eaLnBrk="1" hangingPunct="1">
              <a:spcBef>
                <a:spcPct val="0"/>
              </a:spcBef>
              <a:spcAft>
                <a:spcPts val="600"/>
              </a:spcAft>
              <a:buClr>
                <a:srgbClr val="002060"/>
              </a:buClr>
              <a:buSzTx/>
              <a:buFontTx/>
              <a:buChar char="•"/>
            </a:pPr>
            <a:r>
              <a:rPr lang="en-GB" altLang="it-IT" sz="2800" b="1" kern="1200" dirty="0">
                <a:solidFill>
                  <a:srgbClr val="000066"/>
                </a:solidFill>
              </a:rPr>
              <a:t>making informed judgments and choices;</a:t>
            </a:r>
          </a:p>
          <a:p>
            <a:pPr marL="449263" lvl="0" indent="-449263" algn="l" defTabSz="914400" eaLnBrk="1" hangingPunct="1">
              <a:spcBef>
                <a:spcPct val="0"/>
              </a:spcBef>
              <a:spcAft>
                <a:spcPts val="600"/>
              </a:spcAft>
              <a:buClr>
                <a:srgbClr val="002060"/>
              </a:buClr>
              <a:buSzTx/>
              <a:buFontTx/>
              <a:buChar char="•"/>
            </a:pPr>
            <a:r>
              <a:rPr lang="en-GB" altLang="it-IT" sz="2800" b="1" kern="1200" dirty="0">
                <a:solidFill>
                  <a:srgbClr val="000066"/>
                </a:solidFill>
              </a:rPr>
              <a:t>communicating knowledge and understanding;</a:t>
            </a:r>
          </a:p>
          <a:p>
            <a:pPr marL="449263" lvl="0" indent="-449263" algn="l" defTabSz="914400" eaLnBrk="1" hangingPunct="1">
              <a:spcBef>
                <a:spcPct val="0"/>
              </a:spcBef>
              <a:spcAft>
                <a:spcPts val="600"/>
              </a:spcAft>
              <a:buClr>
                <a:srgbClr val="002060"/>
              </a:buClr>
              <a:buSzTx/>
              <a:buFontTx/>
              <a:buChar char="•"/>
            </a:pPr>
            <a:r>
              <a:rPr lang="en-GB" altLang="it-IT" sz="2800" b="1" kern="1200" dirty="0">
                <a:solidFill>
                  <a:srgbClr val="000066"/>
                </a:solidFill>
              </a:rPr>
              <a:t>capacities to continue learning.</a:t>
            </a:r>
          </a:p>
          <a:p>
            <a:pPr lvl="0" algn="l" defTabSz="914400" eaLnBrk="1" hangingPunct="1">
              <a:spcBef>
                <a:spcPct val="0"/>
              </a:spcBef>
              <a:spcAft>
                <a:spcPts val="0"/>
              </a:spcAft>
              <a:buClrTx/>
              <a:buSzTx/>
            </a:pPr>
            <a:r>
              <a:rPr lang="en-GB" altLang="it-IT" sz="2800" kern="1200" dirty="0">
                <a:solidFill>
                  <a:srgbClr val="000066"/>
                </a:solidFill>
              </a:rPr>
              <a:t>The QF-EHEA was endorsed by the Ministers of Education of the EHEA as part of the report </a:t>
            </a:r>
          </a:p>
          <a:p>
            <a:pPr lvl="0" algn="l" defTabSz="914400" eaLnBrk="1" hangingPunct="1">
              <a:spcBef>
                <a:spcPct val="0"/>
              </a:spcBef>
              <a:spcAft>
                <a:spcPts val="0"/>
              </a:spcAft>
              <a:buClrTx/>
              <a:buSzTx/>
            </a:pPr>
            <a:r>
              <a:rPr lang="en-GB" altLang="it-IT" sz="2800" i="1" kern="1200" dirty="0">
                <a:solidFill>
                  <a:srgbClr val="000066"/>
                </a:solidFill>
              </a:rPr>
              <a:t>A Framework for Qualifications of the European Higher Education Area</a:t>
            </a:r>
            <a:endParaRPr lang="en-GB" altLang="it-IT" sz="2800" kern="1200" dirty="0">
              <a:solidFill>
                <a:srgbClr val="000066"/>
              </a:solidFill>
            </a:endParaRPr>
          </a:p>
          <a:p>
            <a:pPr lvl="0" algn="l" defTabSz="914400" eaLnBrk="1" hangingPunct="1">
              <a:spcBef>
                <a:spcPct val="0"/>
              </a:spcBef>
              <a:buClrTx/>
              <a:buSzTx/>
            </a:pPr>
            <a:r>
              <a:rPr lang="en-GB" altLang="it-IT" kern="1200" dirty="0">
                <a:solidFill>
                  <a:srgbClr val="000066"/>
                </a:solidFill>
              </a:rPr>
              <a:t>(</a:t>
            </a:r>
            <a:r>
              <a:rPr lang="en-GB" altLang="it-IT" u="sng" kern="1200" dirty="0">
                <a:solidFill>
                  <a:schemeClr val="tx1"/>
                </a:solidFill>
                <a:hlinkClick r:id="rId3"/>
              </a:rPr>
              <a:t>http://www.bdp.it/lucabas/lookmyweb/templates/up_files///Processo_Bologna/Doc%20Qualification%20Framework.pdf</a:t>
            </a:r>
            <a:r>
              <a:rPr lang="en-GB" altLang="it-IT" kern="1200" dirty="0">
                <a:solidFill>
                  <a:srgbClr val="000066"/>
                </a:solidFill>
              </a:rPr>
              <a:t>). </a:t>
            </a: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78715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764704"/>
            <a:ext cx="7488832" cy="4752528"/>
          </a:xfrm>
        </p:spPr>
        <p:txBody>
          <a:bodyPr/>
          <a:lstStyle/>
          <a:p>
            <a:pPr lvl="0" defTabSz="914400" eaLnBrk="1" hangingPunct="1">
              <a:spcBef>
                <a:spcPct val="0"/>
              </a:spcBef>
              <a:buClrTx/>
              <a:buSzTx/>
            </a:pPr>
            <a:r>
              <a:rPr lang="en-GB" altLang="it-IT" sz="2800" kern="1200" dirty="0">
                <a:solidFill>
                  <a:srgbClr val="000066"/>
                </a:solidFill>
              </a:rPr>
              <a:t>Besides the QF for EHEA, the European Union has established also a</a:t>
            </a:r>
            <a:r>
              <a:rPr lang="en-GB" altLang="it-IT" sz="2800" b="1" kern="1200" dirty="0">
                <a:solidFill>
                  <a:srgbClr val="000066"/>
                </a:solidFill>
              </a:rPr>
              <a:t> </a:t>
            </a:r>
            <a:r>
              <a:rPr lang="en-GB" altLang="it-IT" sz="2800" b="1" kern="1200" dirty="0">
                <a:solidFill>
                  <a:srgbClr val="FF0000"/>
                </a:solidFill>
              </a:rPr>
              <a:t>European Qualifications Framework for Lifelong Learning</a:t>
            </a:r>
            <a:r>
              <a:rPr lang="en-GB" altLang="it-IT" sz="2800" b="1" kern="1200" dirty="0">
                <a:solidFill>
                  <a:srgbClr val="000066"/>
                </a:solidFill>
              </a:rPr>
              <a:t> (EQF for LLL) </a:t>
            </a:r>
            <a:r>
              <a:rPr lang="en-GB" altLang="it-IT" dirty="0"/>
              <a:t>(</a:t>
            </a:r>
            <a:r>
              <a:rPr lang="en-GB" altLang="it-IT" dirty="0">
                <a:hlinkClick r:id="rId3"/>
              </a:rPr>
              <a:t>http://eur-lex.europa.eu/legal-content/EN/TXT/PDF/?uri=CELEX:32008H0506(01)&amp;from=EN</a:t>
            </a:r>
            <a:r>
              <a:rPr lang="en-GB" altLang="it-IT" dirty="0"/>
              <a:t>)</a:t>
            </a:r>
            <a:r>
              <a:rPr lang="en-GB" altLang="it-IT" sz="2800" b="1" kern="1200" dirty="0">
                <a:solidFill>
                  <a:srgbClr val="000066"/>
                </a:solidFill>
              </a:rPr>
              <a:t>, which has eight levels, covering learning achievements at all educational levels.</a:t>
            </a:r>
          </a:p>
          <a:p>
            <a:pPr defTabSz="914400" eaLnBrk="1" hangingPunct="1">
              <a:spcBef>
                <a:spcPct val="0"/>
              </a:spcBef>
              <a:buClrTx/>
              <a:buSzTx/>
            </a:pPr>
            <a:endParaRPr lang="en-GB" altLang="it-IT" sz="1200" kern="1200" dirty="0">
              <a:solidFill>
                <a:srgbClr val="000066"/>
              </a:solidFill>
            </a:endParaRPr>
          </a:p>
          <a:p>
            <a:pPr defTabSz="914400" eaLnBrk="1" hangingPunct="1">
              <a:spcBef>
                <a:spcPct val="0"/>
              </a:spcBef>
              <a:buClrTx/>
              <a:buSzTx/>
            </a:pPr>
            <a:r>
              <a:rPr lang="en-GB" altLang="it-IT" sz="2800" kern="1200" dirty="0">
                <a:solidFill>
                  <a:srgbClr val="000066"/>
                </a:solidFill>
              </a:rPr>
              <a:t>EQF descriptors form general reference points at the European level in which any specific degree programme has to be situated. </a:t>
            </a:r>
          </a:p>
          <a:p>
            <a:pPr lvl="0" defTabSz="914400" eaLnBrk="1" hangingPunct="1">
              <a:spcBef>
                <a:spcPct val="0"/>
              </a:spcBef>
              <a:buClrTx/>
              <a:buSzTx/>
            </a:pPr>
            <a:endParaRPr lang="en-GB" altLang="it-IT" sz="2800" b="1" kern="1200" dirty="0">
              <a:solidFill>
                <a:srgbClr val="000066"/>
              </a:solidFill>
            </a:endParaRPr>
          </a:p>
          <a:p>
            <a:pPr lvl="0" defTabSz="914400" eaLnBrk="1" hangingPunct="1">
              <a:spcBef>
                <a:spcPct val="0"/>
              </a:spcBef>
              <a:buClrTx/>
              <a:buSzTx/>
            </a:pPr>
            <a:endParaRPr lang="en-GB" altLang="it-IT" sz="2800"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42351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59632" y="1124744"/>
            <a:ext cx="7488832" cy="3384376"/>
          </a:xfrm>
        </p:spPr>
        <p:txBody>
          <a:bodyPr/>
          <a:lstStyle/>
          <a:p>
            <a:r>
              <a:rPr lang="en-GB" altLang="it-IT" sz="2800" kern="1200" dirty="0">
                <a:solidFill>
                  <a:srgbClr val="000066"/>
                </a:solidFill>
              </a:rPr>
              <a:t>As far as higher education is concerned, the top 3 levels (that is  6, 7 and 8) in the EQF for LLL </a:t>
            </a:r>
            <a:r>
              <a:rPr lang="it-IT" sz="2800" b="1" dirty="0"/>
              <a:t>are </a:t>
            </a:r>
            <a:r>
              <a:rPr lang="it-IT" sz="2800" b="1" dirty="0" err="1"/>
              <a:t>understood</a:t>
            </a:r>
            <a:r>
              <a:rPr lang="it-IT" sz="2800" b="1" dirty="0"/>
              <a:t> to be </a:t>
            </a:r>
            <a:r>
              <a:rPr lang="it-IT" sz="2800" b="1" dirty="0" err="1"/>
              <a:t>compatible</a:t>
            </a:r>
            <a:r>
              <a:rPr lang="it-IT" sz="2800" b="1" dirty="0"/>
              <a:t> </a:t>
            </a:r>
            <a:r>
              <a:rPr lang="en-GB" altLang="it-IT" sz="2800" kern="1200" dirty="0">
                <a:solidFill>
                  <a:srgbClr val="000066"/>
                </a:solidFill>
              </a:rPr>
              <a:t>with the three cycles included in the QF-EHEA, even if their aim is different: t</a:t>
            </a:r>
            <a:r>
              <a:rPr lang="en-US" sz="2800" dirty="0"/>
              <a:t>he QF-EHEA intends to </a:t>
            </a:r>
            <a:r>
              <a:rPr lang="en-US" sz="2800" dirty="0" err="1"/>
              <a:t>harmonise</a:t>
            </a:r>
            <a:r>
              <a:rPr lang="en-US" sz="2800" dirty="0"/>
              <a:t> systems, whereas the EQF intends to relate systems to each other.</a:t>
            </a:r>
          </a:p>
          <a:p>
            <a:pPr lvl="0" defTabSz="914400" eaLnBrk="1" hangingPunct="1">
              <a:spcBef>
                <a:spcPct val="50000"/>
              </a:spcBef>
              <a:buClrTx/>
              <a:buSzTx/>
            </a:pPr>
            <a:endParaRPr lang="en-GB" altLang="it-IT" sz="2800" kern="1200" dirty="0">
              <a:solidFill>
                <a:srgbClr val="000066"/>
              </a:solidFill>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36699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4" name="Tabella 3"/>
          <p:cNvGraphicFramePr>
            <a:graphicFrameLocks noGrp="1"/>
          </p:cNvGraphicFramePr>
          <p:nvPr>
            <p:extLst/>
          </p:nvPr>
        </p:nvGraphicFramePr>
        <p:xfrm>
          <a:off x="1043608" y="149677"/>
          <a:ext cx="7920881" cy="6351404"/>
        </p:xfrm>
        <a:graphic>
          <a:graphicData uri="http://schemas.openxmlformats.org/drawingml/2006/table">
            <a:tbl>
              <a:tblPr firstRow="1" firstCol="1" bandRow="1">
                <a:tableStyleId>{5C22544A-7EE6-4342-B048-85BDC9FD1C3A}</a:tableStyleId>
              </a:tblPr>
              <a:tblGrid>
                <a:gridCol w="760092">
                  <a:extLst>
                    <a:ext uri="{9D8B030D-6E8A-4147-A177-3AD203B41FA5}">
                      <a16:colId xmlns:a16="http://schemas.microsoft.com/office/drawing/2014/main" xmlns="" val="1624420790"/>
                    </a:ext>
                  </a:extLst>
                </a:gridCol>
                <a:gridCol w="3256226">
                  <a:extLst>
                    <a:ext uri="{9D8B030D-6E8A-4147-A177-3AD203B41FA5}">
                      <a16:colId xmlns:a16="http://schemas.microsoft.com/office/drawing/2014/main" xmlns="" val="2109018259"/>
                    </a:ext>
                  </a:extLst>
                </a:gridCol>
                <a:gridCol w="541174">
                  <a:extLst>
                    <a:ext uri="{9D8B030D-6E8A-4147-A177-3AD203B41FA5}">
                      <a16:colId xmlns:a16="http://schemas.microsoft.com/office/drawing/2014/main" xmlns="" val="2077184427"/>
                    </a:ext>
                  </a:extLst>
                </a:gridCol>
                <a:gridCol w="3363389">
                  <a:extLst>
                    <a:ext uri="{9D8B030D-6E8A-4147-A177-3AD203B41FA5}">
                      <a16:colId xmlns:a16="http://schemas.microsoft.com/office/drawing/2014/main" xmlns="" val="1152871008"/>
                    </a:ext>
                  </a:extLst>
                </a:gridCol>
              </a:tblGrid>
              <a:tr h="652685">
                <a:tc gridSpan="2">
                  <a:txBody>
                    <a:bodyPr/>
                    <a:lstStyle/>
                    <a:p>
                      <a:pPr algn="ctr">
                        <a:spcAft>
                          <a:spcPts val="0"/>
                        </a:spcAft>
                      </a:pPr>
                      <a:r>
                        <a:rPr lang="en-GB" sz="1800" dirty="0">
                          <a:solidFill>
                            <a:schemeClr val="tx1"/>
                          </a:solidFill>
                          <a:effectLst/>
                          <a:latin typeface="+mj-lt"/>
                        </a:rPr>
                        <a:t>QF for EHEA - Dublin Descriptors</a:t>
                      </a:r>
                      <a:endParaRPr lang="it-IT" sz="1800" dirty="0">
                        <a:solidFill>
                          <a:schemeClr val="tx1"/>
                        </a:solidFill>
                        <a:effectLst/>
                        <a:latin typeface="+mj-lt"/>
                      </a:endParaRPr>
                    </a:p>
                    <a:p>
                      <a:pPr algn="ctr">
                        <a:spcAft>
                          <a:spcPts val="0"/>
                        </a:spcAft>
                        <a:tabLst>
                          <a:tab pos="1459865" algn="ctr"/>
                          <a:tab pos="2019300" algn="l"/>
                        </a:tabLst>
                      </a:pPr>
                      <a:r>
                        <a:rPr lang="en-GB" sz="1800" dirty="0">
                          <a:solidFill>
                            <a:schemeClr val="tx1"/>
                          </a:solidFill>
                          <a:effectLst/>
                          <a:latin typeface="+mj-lt"/>
                        </a:rPr>
                        <a:t>2</a:t>
                      </a:r>
                      <a:r>
                        <a:rPr lang="en-GB" sz="1800" baseline="30000" dirty="0">
                          <a:solidFill>
                            <a:schemeClr val="tx1"/>
                          </a:solidFill>
                          <a:effectLst/>
                          <a:latin typeface="+mj-lt"/>
                        </a:rPr>
                        <a:t>nd</a:t>
                      </a:r>
                      <a:r>
                        <a:rPr lang="en-GB" sz="1800" dirty="0">
                          <a:solidFill>
                            <a:schemeClr val="tx1"/>
                          </a:solidFill>
                          <a:effectLst/>
                          <a:latin typeface="+mj-lt"/>
                        </a:rPr>
                        <a:t> cycle</a:t>
                      </a:r>
                      <a:endParaRPr lang="it-IT" sz="1800" dirty="0">
                        <a:solidFill>
                          <a:schemeClr val="tx1"/>
                        </a:solidFill>
                        <a:effectLst/>
                        <a:latin typeface="+mj-lt"/>
                        <a:ea typeface="MS Mincho"/>
                      </a:endParaRPr>
                    </a:p>
                  </a:txBody>
                  <a:tcPr marL="68580" marR="68580" marT="0" marB="0" anchor="ctr">
                    <a:solidFill>
                      <a:schemeClr val="accent5">
                        <a:lumMod val="75000"/>
                      </a:schemeClr>
                    </a:solidFill>
                  </a:tcPr>
                </a:tc>
                <a:tc hMerge="1">
                  <a:txBody>
                    <a:bodyPr/>
                    <a:lstStyle/>
                    <a:p>
                      <a:endParaRPr lang="it-IT"/>
                    </a:p>
                  </a:txBody>
                  <a:tcPr/>
                </a:tc>
                <a:tc gridSpan="2">
                  <a:txBody>
                    <a:bodyPr/>
                    <a:lstStyle/>
                    <a:p>
                      <a:pPr algn="ctr">
                        <a:spcAft>
                          <a:spcPts val="0"/>
                        </a:spcAft>
                      </a:pPr>
                      <a:r>
                        <a:rPr lang="en-GB" sz="1800" dirty="0">
                          <a:solidFill>
                            <a:schemeClr val="tx1"/>
                          </a:solidFill>
                          <a:effectLst/>
                          <a:latin typeface="+mj-lt"/>
                        </a:rPr>
                        <a:t>EQF for LLL</a:t>
                      </a:r>
                      <a:endParaRPr lang="it-IT" sz="1800" dirty="0">
                        <a:solidFill>
                          <a:schemeClr val="tx1"/>
                        </a:solidFill>
                        <a:effectLst/>
                        <a:latin typeface="+mj-lt"/>
                      </a:endParaRPr>
                    </a:p>
                    <a:p>
                      <a:pPr algn="ctr">
                        <a:spcAft>
                          <a:spcPts val="0"/>
                        </a:spcAft>
                      </a:pPr>
                      <a:r>
                        <a:rPr lang="it-IT" sz="1800" dirty="0">
                          <a:solidFill>
                            <a:schemeClr val="tx1"/>
                          </a:solidFill>
                          <a:effectLst/>
                          <a:latin typeface="+mj-lt"/>
                        </a:rPr>
                        <a:t>Level 7</a:t>
                      </a:r>
                      <a:endParaRPr lang="it-IT" sz="1800" dirty="0">
                        <a:solidFill>
                          <a:schemeClr val="tx1"/>
                        </a:solidFill>
                        <a:effectLst/>
                        <a:latin typeface="+mj-lt"/>
                        <a:ea typeface="MS Mincho"/>
                      </a:endParaRPr>
                    </a:p>
                  </a:txBody>
                  <a:tcPr marL="68580" marR="68580" marT="0" marB="0" anchor="ctr">
                    <a:solidFill>
                      <a:schemeClr val="accent5">
                        <a:lumMod val="75000"/>
                      </a:schemeClr>
                    </a:solidFill>
                  </a:tcPr>
                </a:tc>
                <a:tc hMerge="1">
                  <a:txBody>
                    <a:bodyPr/>
                    <a:lstStyle/>
                    <a:p>
                      <a:endParaRPr lang="it-IT"/>
                    </a:p>
                  </a:txBody>
                  <a:tcPr/>
                </a:tc>
                <a:extLst>
                  <a:ext uri="{0D108BD9-81ED-4DB2-BD59-A6C34878D82A}">
                    <a16:rowId xmlns:a16="http://schemas.microsoft.com/office/drawing/2014/main" xmlns="" val="1072077335"/>
                  </a:ext>
                </a:extLst>
              </a:tr>
              <a:tr h="652685">
                <a:tc gridSpan="2">
                  <a:txBody>
                    <a:bodyPr/>
                    <a:lstStyle/>
                    <a:p>
                      <a:pPr>
                        <a:spcAft>
                          <a:spcPts val="0"/>
                        </a:spcAft>
                      </a:pPr>
                      <a:r>
                        <a:rPr lang="en-GB" sz="1800" b="0" dirty="0">
                          <a:solidFill>
                            <a:schemeClr val="tx1"/>
                          </a:solidFill>
                          <a:effectLst/>
                          <a:latin typeface="+mj-lt"/>
                        </a:rPr>
                        <a:t>Qualifications that signify completion of the second cycle are awarded to students who:</a:t>
                      </a:r>
                      <a:endParaRPr lang="it-IT" sz="1800" b="0" dirty="0">
                        <a:solidFill>
                          <a:schemeClr val="tx1"/>
                        </a:solidFill>
                        <a:effectLst/>
                        <a:latin typeface="+mj-lt"/>
                        <a:ea typeface="MS Mincho"/>
                      </a:endParaRPr>
                    </a:p>
                  </a:txBody>
                  <a:tcPr marL="68580" marR="68580" marT="0" marB="0" anchor="ctr">
                    <a:solidFill>
                      <a:schemeClr val="accent1">
                        <a:lumMod val="20000"/>
                        <a:lumOff val="80000"/>
                      </a:schemeClr>
                    </a:solidFill>
                  </a:tcPr>
                </a:tc>
                <a:tc hMerge="1">
                  <a:txBody>
                    <a:bodyPr/>
                    <a:lstStyle/>
                    <a:p>
                      <a:endParaRPr lang="it-IT"/>
                    </a:p>
                  </a:txBody>
                  <a:tcPr/>
                </a:tc>
                <a:tc gridSpan="2">
                  <a:txBody>
                    <a:bodyPr/>
                    <a:lstStyle/>
                    <a:p>
                      <a:pPr>
                        <a:spcAft>
                          <a:spcPts val="0"/>
                        </a:spcAft>
                      </a:pPr>
                      <a:r>
                        <a:rPr lang="en-GB" sz="1800" dirty="0">
                          <a:effectLst/>
                          <a:latin typeface="+mj-lt"/>
                        </a:rPr>
                        <a:t>The learning outcomes relevant to Level 7 are:</a:t>
                      </a:r>
                      <a:endParaRPr lang="it-IT" sz="1800" dirty="0">
                        <a:effectLst/>
                        <a:latin typeface="+mj-lt"/>
                        <a:ea typeface="MS Mincho"/>
                      </a:endParaRPr>
                    </a:p>
                  </a:txBody>
                  <a:tcPr marL="68580" marR="68580" marT="0" marB="0" anchor="ctr">
                    <a:solidFill>
                      <a:schemeClr val="accent1">
                        <a:lumMod val="20000"/>
                        <a:lumOff val="80000"/>
                      </a:schemeClr>
                    </a:solidFill>
                  </a:tcPr>
                </a:tc>
                <a:tc hMerge="1">
                  <a:txBody>
                    <a:bodyPr/>
                    <a:lstStyle/>
                    <a:p>
                      <a:endParaRPr lang="it-IT"/>
                    </a:p>
                  </a:txBody>
                  <a:tcPr/>
                </a:tc>
                <a:extLst>
                  <a:ext uri="{0D108BD9-81ED-4DB2-BD59-A6C34878D82A}">
                    <a16:rowId xmlns:a16="http://schemas.microsoft.com/office/drawing/2014/main" xmlns="" val="599827998"/>
                  </a:ext>
                </a:extLst>
              </a:tr>
              <a:tr h="2439046">
                <a:tc>
                  <a:txBody>
                    <a:bodyPr/>
                    <a:lstStyle/>
                    <a:p>
                      <a:pPr marL="71755" marR="71755" algn="ctr">
                        <a:spcAft>
                          <a:spcPts val="0"/>
                        </a:spcAft>
                      </a:pPr>
                      <a:r>
                        <a:rPr lang="en-GB" sz="1800" dirty="0">
                          <a:solidFill>
                            <a:schemeClr val="tx1"/>
                          </a:solidFill>
                          <a:effectLst/>
                          <a:latin typeface="+mj-lt"/>
                        </a:rPr>
                        <a:t>knowledge and understanding</a:t>
                      </a:r>
                      <a:endParaRPr lang="it-IT" sz="1800" dirty="0">
                        <a:solidFill>
                          <a:schemeClr val="tx1"/>
                        </a:solidFill>
                        <a:effectLst/>
                        <a:latin typeface="+mj-lt"/>
                        <a:ea typeface="MS Mincho"/>
                      </a:endParaRPr>
                    </a:p>
                  </a:txBody>
                  <a:tcPr marL="68580" marR="68580" marT="0" marB="0" vert="vert270" anchor="ctr">
                    <a:solidFill>
                      <a:schemeClr val="accent1">
                        <a:lumMod val="20000"/>
                        <a:lumOff val="80000"/>
                      </a:schemeClr>
                    </a:solidFill>
                  </a:tcPr>
                </a:tc>
                <a:tc>
                  <a:txBody>
                    <a:bodyPr/>
                    <a:lstStyle/>
                    <a:p>
                      <a:pPr>
                        <a:spcAft>
                          <a:spcPts val="0"/>
                        </a:spcAft>
                      </a:pPr>
                      <a:r>
                        <a:rPr lang="en-GB" sz="1800" dirty="0">
                          <a:effectLst/>
                          <a:latin typeface="+mj-lt"/>
                        </a:rPr>
                        <a:t>have demonstrated knowledge and understanding that is founded upon and extends and/or enhances that typically associated with the first cycle, and that provides a basis or opportunity for originality in developing and/or applying ideas, often within a research context</a:t>
                      </a:r>
                      <a:endParaRPr lang="it-IT" sz="1800" dirty="0">
                        <a:effectLst/>
                        <a:latin typeface="+mj-lt"/>
                        <a:ea typeface="MS Mincho"/>
                      </a:endParaRPr>
                    </a:p>
                  </a:txBody>
                  <a:tcPr marL="68580" marR="68580" marT="0" marB="0" anchor="ctr">
                    <a:solidFill>
                      <a:schemeClr val="accent5">
                        <a:lumMod val="20000"/>
                        <a:lumOff val="80000"/>
                      </a:schemeClr>
                    </a:solidFill>
                  </a:tcPr>
                </a:tc>
                <a:tc>
                  <a:txBody>
                    <a:bodyPr/>
                    <a:lstStyle/>
                    <a:p>
                      <a:pPr marL="71755" marR="71755" algn="ctr">
                        <a:spcAft>
                          <a:spcPts val="0"/>
                        </a:spcAft>
                      </a:pPr>
                      <a:r>
                        <a:rPr lang="it-IT" sz="1800" b="1" dirty="0">
                          <a:effectLst/>
                          <a:latin typeface="+mj-lt"/>
                        </a:rPr>
                        <a:t>Knowledge</a:t>
                      </a:r>
                      <a:endParaRPr lang="it-IT" sz="1800" b="1" dirty="0">
                        <a:effectLst/>
                        <a:latin typeface="+mj-lt"/>
                        <a:ea typeface="MS Mincho"/>
                      </a:endParaRPr>
                    </a:p>
                  </a:txBody>
                  <a:tcPr marL="68580" marR="68580" marT="0" marB="0" vert="vert270" anchor="ctr">
                    <a:solidFill>
                      <a:schemeClr val="accent1">
                        <a:lumMod val="20000"/>
                        <a:lumOff val="80000"/>
                      </a:schemeClr>
                    </a:solidFill>
                  </a:tcPr>
                </a:tc>
                <a:tc>
                  <a:txBody>
                    <a:bodyPr/>
                    <a:lstStyle/>
                    <a:p>
                      <a:pPr>
                        <a:spcAft>
                          <a:spcPts val="1200"/>
                        </a:spcAft>
                      </a:pPr>
                      <a:r>
                        <a:rPr lang="en-GB" sz="1800" dirty="0">
                          <a:effectLst/>
                          <a:latin typeface="+mj-lt"/>
                        </a:rPr>
                        <a:t>highly specialised knowledge, some of which is at the forefront of knowledge in a field of work or study, as the basis for original thinking and/or research </a:t>
                      </a:r>
                      <a:endParaRPr lang="it-IT" sz="1800" dirty="0">
                        <a:effectLst/>
                        <a:latin typeface="+mj-lt"/>
                      </a:endParaRPr>
                    </a:p>
                    <a:p>
                      <a:pPr>
                        <a:spcAft>
                          <a:spcPts val="0"/>
                        </a:spcAft>
                      </a:pPr>
                      <a:r>
                        <a:rPr lang="en-GB" sz="1800" dirty="0">
                          <a:effectLst/>
                          <a:latin typeface="+mj-lt"/>
                        </a:rPr>
                        <a:t>critical awareness of knowledge issues in a field and at the interface between different fields</a:t>
                      </a:r>
                      <a:endParaRPr lang="it-IT" sz="1800" dirty="0">
                        <a:effectLst/>
                        <a:latin typeface="+mj-lt"/>
                        <a:ea typeface="MS Mincho"/>
                      </a:endParaRPr>
                    </a:p>
                  </a:txBody>
                  <a:tcPr marL="68580" marR="68580" marT="0" marB="0" anchor="ctr">
                    <a:solidFill>
                      <a:schemeClr val="accent5">
                        <a:lumMod val="20000"/>
                        <a:lumOff val="80000"/>
                      </a:schemeClr>
                    </a:solidFill>
                  </a:tcPr>
                </a:tc>
                <a:extLst>
                  <a:ext uri="{0D108BD9-81ED-4DB2-BD59-A6C34878D82A}">
                    <a16:rowId xmlns:a16="http://schemas.microsoft.com/office/drawing/2014/main" xmlns="" val="3608051350"/>
                  </a:ext>
                </a:extLst>
              </a:tr>
              <a:tr h="2132559">
                <a:tc>
                  <a:txBody>
                    <a:bodyPr/>
                    <a:lstStyle/>
                    <a:p>
                      <a:pPr marL="71755" marR="71755" algn="ctr">
                        <a:spcAft>
                          <a:spcPts val="0"/>
                        </a:spcAft>
                      </a:pPr>
                      <a:r>
                        <a:rPr lang="en-GB" sz="1800" dirty="0">
                          <a:solidFill>
                            <a:schemeClr val="tx1"/>
                          </a:solidFill>
                          <a:effectLst/>
                          <a:latin typeface="+mj-lt"/>
                        </a:rPr>
                        <a:t>applying knowledge and understanding</a:t>
                      </a:r>
                      <a:endParaRPr lang="it-IT" sz="1800" dirty="0">
                        <a:solidFill>
                          <a:schemeClr val="tx1"/>
                        </a:solidFill>
                        <a:effectLst/>
                        <a:latin typeface="+mj-lt"/>
                        <a:ea typeface="MS Mincho"/>
                      </a:endParaRPr>
                    </a:p>
                  </a:txBody>
                  <a:tcPr marL="68580" marR="68580" marT="0" marB="0" vert="vert270" anchor="ctr">
                    <a:solidFill>
                      <a:schemeClr val="accent1">
                        <a:lumMod val="20000"/>
                        <a:lumOff val="80000"/>
                      </a:schemeClr>
                    </a:solidFill>
                  </a:tcPr>
                </a:tc>
                <a:tc>
                  <a:txBody>
                    <a:bodyPr/>
                    <a:lstStyle/>
                    <a:p>
                      <a:pPr>
                        <a:spcAft>
                          <a:spcPts val="0"/>
                        </a:spcAft>
                      </a:pPr>
                      <a:r>
                        <a:rPr lang="en-GB" sz="1800" dirty="0">
                          <a:effectLst/>
                          <a:latin typeface="+mj-lt"/>
                        </a:rPr>
                        <a:t>can apply their knowledge and understanding, and problem solving abilities in new or unfamiliar environments within broader (or multidisciplinary) contexts related to their field of study</a:t>
                      </a:r>
                      <a:endParaRPr lang="it-IT" sz="1800" dirty="0">
                        <a:effectLst/>
                        <a:latin typeface="+mj-lt"/>
                        <a:ea typeface="MS Mincho"/>
                      </a:endParaRPr>
                    </a:p>
                  </a:txBody>
                  <a:tcPr marL="68580" marR="68580" marT="0" marB="0" anchor="ctr">
                    <a:solidFill>
                      <a:schemeClr val="accent5">
                        <a:lumMod val="40000"/>
                        <a:lumOff val="60000"/>
                      </a:schemeClr>
                    </a:solidFill>
                  </a:tcPr>
                </a:tc>
                <a:tc>
                  <a:txBody>
                    <a:bodyPr/>
                    <a:lstStyle/>
                    <a:p>
                      <a:pPr marL="71755" marR="71755" algn="ctr">
                        <a:spcAft>
                          <a:spcPts val="0"/>
                        </a:spcAft>
                      </a:pPr>
                      <a:r>
                        <a:rPr lang="it-IT" sz="1800" b="1" dirty="0" err="1">
                          <a:effectLst/>
                          <a:latin typeface="+mj-lt"/>
                        </a:rPr>
                        <a:t>Skills</a:t>
                      </a:r>
                      <a:endParaRPr lang="it-IT" sz="1800" b="1" dirty="0">
                        <a:effectLst/>
                        <a:latin typeface="+mj-lt"/>
                        <a:ea typeface="MS Mincho"/>
                      </a:endParaRPr>
                    </a:p>
                  </a:txBody>
                  <a:tcPr marL="68580" marR="68580" marT="0" marB="0" vert="vert270" anchor="ctr">
                    <a:solidFill>
                      <a:schemeClr val="accent1">
                        <a:lumMod val="20000"/>
                        <a:lumOff val="80000"/>
                      </a:schemeClr>
                    </a:solidFill>
                  </a:tcPr>
                </a:tc>
                <a:tc>
                  <a:txBody>
                    <a:bodyPr/>
                    <a:lstStyle/>
                    <a:p>
                      <a:pPr>
                        <a:spcAft>
                          <a:spcPts val="0"/>
                        </a:spcAft>
                      </a:pPr>
                      <a:r>
                        <a:rPr lang="en-GB" sz="1800" dirty="0">
                          <a:effectLst/>
                          <a:latin typeface="+mj-lt"/>
                        </a:rPr>
                        <a:t>specialised problem-solving skills required in research and/or innovation in order to develop new knowledge and procedures and to integrate knowledge from different fields</a:t>
                      </a:r>
                      <a:endParaRPr lang="it-IT" sz="1800" dirty="0">
                        <a:effectLst/>
                        <a:latin typeface="+mj-lt"/>
                        <a:ea typeface="MS Mincho"/>
                      </a:endParaRPr>
                    </a:p>
                  </a:txBody>
                  <a:tcPr marL="68580" marR="68580" marT="0" marB="0" anchor="ctr">
                    <a:solidFill>
                      <a:schemeClr val="accent5">
                        <a:lumMod val="40000"/>
                        <a:lumOff val="60000"/>
                      </a:schemeClr>
                    </a:solidFill>
                  </a:tcPr>
                </a:tc>
                <a:extLst>
                  <a:ext uri="{0D108BD9-81ED-4DB2-BD59-A6C34878D82A}">
                    <a16:rowId xmlns:a16="http://schemas.microsoft.com/office/drawing/2014/main" xmlns="" val="493788122"/>
                  </a:ext>
                </a:extLst>
              </a:tr>
            </a:tbl>
          </a:graphicData>
        </a:graphic>
      </p:graphicFrame>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07752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043608" y="111268"/>
          <a:ext cx="7920881" cy="6392548"/>
        </p:xfrm>
        <a:graphic>
          <a:graphicData uri="http://schemas.openxmlformats.org/drawingml/2006/table">
            <a:tbl>
              <a:tblPr firstRow="1" firstCol="1" bandRow="1">
                <a:tableStyleId>{5C22544A-7EE6-4342-B048-85BDC9FD1C3A}</a:tableStyleId>
              </a:tblPr>
              <a:tblGrid>
                <a:gridCol w="760092">
                  <a:extLst>
                    <a:ext uri="{9D8B030D-6E8A-4147-A177-3AD203B41FA5}">
                      <a16:colId xmlns:a16="http://schemas.microsoft.com/office/drawing/2014/main" xmlns="" val="3477731478"/>
                    </a:ext>
                  </a:extLst>
                </a:gridCol>
                <a:gridCol w="3256226">
                  <a:extLst>
                    <a:ext uri="{9D8B030D-6E8A-4147-A177-3AD203B41FA5}">
                      <a16:colId xmlns:a16="http://schemas.microsoft.com/office/drawing/2014/main" xmlns="" val="719952182"/>
                    </a:ext>
                  </a:extLst>
                </a:gridCol>
                <a:gridCol w="541174">
                  <a:extLst>
                    <a:ext uri="{9D8B030D-6E8A-4147-A177-3AD203B41FA5}">
                      <a16:colId xmlns:a16="http://schemas.microsoft.com/office/drawing/2014/main" xmlns="" val="4089264292"/>
                    </a:ext>
                  </a:extLst>
                </a:gridCol>
                <a:gridCol w="3363389">
                  <a:extLst>
                    <a:ext uri="{9D8B030D-6E8A-4147-A177-3AD203B41FA5}">
                      <a16:colId xmlns:a16="http://schemas.microsoft.com/office/drawing/2014/main" xmlns="" val="1504690827"/>
                    </a:ext>
                  </a:extLst>
                </a:gridCol>
              </a:tblGrid>
              <a:tr h="1080120">
                <a:tc rowSpan="2">
                  <a:txBody>
                    <a:bodyPr/>
                    <a:lstStyle/>
                    <a:p>
                      <a:pPr algn="ctr">
                        <a:lnSpc>
                          <a:spcPct val="107000"/>
                        </a:lnSpc>
                        <a:spcAft>
                          <a:spcPts val="0"/>
                        </a:spcAft>
                      </a:pPr>
                      <a:r>
                        <a:rPr lang="en-GB"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making judgements</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vert="vert270" anchor="ctr">
                    <a:solidFill>
                      <a:schemeClr val="accent1">
                        <a:lumMod val="20000"/>
                        <a:lumOff val="80000"/>
                      </a:schemeClr>
                    </a:solidFill>
                  </a:tcPr>
                </a:tc>
                <a:tc rowSpan="2">
                  <a:txBody>
                    <a:bodyPr/>
                    <a:lstStyle/>
                    <a:p>
                      <a:pPr>
                        <a:lnSpc>
                          <a:spcPct val="107000"/>
                        </a:lnSpc>
                        <a:spcAft>
                          <a:spcPts val="0"/>
                        </a:spcAft>
                      </a:pPr>
                      <a:r>
                        <a:rPr lang="en-GB"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have the ability to integrate knowledge and handle complexity, and formulate judgements with incomplete or limited information, but that include reflecting on social and ethical responsibilities linked to the application of their knowledge and judgements</a:t>
                      </a:r>
                      <a:endParaRPr lang="it-IT"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20000"/>
                        <a:lumOff val="80000"/>
                      </a:schemeClr>
                    </a:solidFill>
                  </a:tcPr>
                </a:tc>
                <a:tc rowSpan="4">
                  <a:txBody>
                    <a:bodyPr/>
                    <a:lstStyle/>
                    <a:p>
                      <a:pPr algn="ctr">
                        <a:lnSpc>
                          <a:spcPct val="107000"/>
                        </a:lnSpc>
                        <a:spcAft>
                          <a:spcPts val="0"/>
                        </a:spcAft>
                      </a:pPr>
                      <a:r>
                        <a:rPr lang="it-IT" sz="18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Competence</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vert="vert270" anchor="ctr">
                    <a:solidFill>
                      <a:schemeClr val="accent1">
                        <a:lumMod val="20000"/>
                        <a:lumOff val="80000"/>
                      </a:schemeClr>
                    </a:solidFill>
                  </a:tcPr>
                </a:tc>
                <a:tc>
                  <a:txBody>
                    <a:bodyPr/>
                    <a:lstStyle/>
                    <a:p>
                      <a:pPr>
                        <a:lnSpc>
                          <a:spcPct val="107000"/>
                        </a:lnSpc>
                        <a:spcAft>
                          <a:spcPts val="0"/>
                        </a:spcAft>
                      </a:pPr>
                      <a:r>
                        <a:rPr lang="en-GB"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manage and transform work or study contexts that are complex, unpredictable and require new strategic approaches</a:t>
                      </a:r>
                      <a:endParaRPr lang="it-IT"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20000"/>
                        <a:lumOff val="80000"/>
                      </a:schemeClr>
                    </a:solidFill>
                  </a:tcPr>
                </a:tc>
                <a:extLst>
                  <a:ext uri="{0D108BD9-81ED-4DB2-BD59-A6C34878D82A}">
                    <a16:rowId xmlns:a16="http://schemas.microsoft.com/office/drawing/2014/main" xmlns="" val="963018907"/>
                  </a:ext>
                </a:extLst>
              </a:tr>
              <a:tr h="1080120">
                <a:tc vMerge="1">
                  <a:txBody>
                    <a:bodyPr/>
                    <a:lstStyle/>
                    <a:p>
                      <a:endParaRPr lang="it-IT"/>
                    </a:p>
                  </a:txBody>
                  <a:tcPr>
                    <a:solidFill>
                      <a:schemeClr val="accent1">
                        <a:lumMod val="20000"/>
                        <a:lumOff val="80000"/>
                      </a:schemeClr>
                    </a:solidFill>
                  </a:tcPr>
                </a:tc>
                <a:tc vMerge="1">
                  <a:txBody>
                    <a:bodyPr/>
                    <a:lstStyle/>
                    <a:p>
                      <a:endParaRPr lang="it-IT"/>
                    </a:p>
                  </a:txBody>
                  <a:tcPr>
                    <a:solidFill>
                      <a:schemeClr val="accent5">
                        <a:lumMod val="40000"/>
                        <a:lumOff val="60000"/>
                      </a:schemeClr>
                    </a:solidFill>
                  </a:tcPr>
                </a:tc>
                <a:tc vMerge="1">
                  <a:txBody>
                    <a:bodyPr/>
                    <a:lstStyle/>
                    <a:p>
                      <a:endParaRPr lang="it-IT"/>
                    </a:p>
                  </a:txBody>
                  <a:tcPr/>
                </a:tc>
                <a:tc>
                  <a:txBody>
                    <a:bodyPr/>
                    <a:lstStyle/>
                    <a:p>
                      <a:pPr>
                        <a:lnSpc>
                          <a:spcPct val="107000"/>
                        </a:lnSpc>
                        <a:spcAft>
                          <a:spcPts val="0"/>
                        </a:spcAft>
                      </a:pPr>
                      <a:r>
                        <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responsibility for contributing to professional knowledge and practice and/or for reviewing the strategic performance of teams</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20000"/>
                        <a:lumOff val="80000"/>
                      </a:schemeClr>
                    </a:solidFill>
                  </a:tcPr>
                </a:tc>
                <a:extLst>
                  <a:ext uri="{0D108BD9-81ED-4DB2-BD59-A6C34878D82A}">
                    <a16:rowId xmlns:a16="http://schemas.microsoft.com/office/drawing/2014/main" xmlns="" val="3966607396"/>
                  </a:ext>
                </a:extLst>
              </a:tr>
              <a:tr h="2005114">
                <a:tc>
                  <a:txBody>
                    <a:bodyPr/>
                    <a:lstStyle/>
                    <a:p>
                      <a:pPr algn="ctr">
                        <a:lnSpc>
                          <a:spcPct val="107000"/>
                        </a:lnSpc>
                        <a:spcAft>
                          <a:spcPts val="0"/>
                        </a:spcAft>
                      </a:pPr>
                      <a:r>
                        <a:rPr lang="en-GB"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communications skills</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vert="vert270" anchor="ctr">
                    <a:solidFill>
                      <a:schemeClr val="accent1">
                        <a:lumMod val="20000"/>
                        <a:lumOff val="80000"/>
                      </a:schemeClr>
                    </a:solidFill>
                  </a:tcPr>
                </a:tc>
                <a:tc>
                  <a:txBody>
                    <a:bodyPr/>
                    <a:lstStyle/>
                    <a:p>
                      <a:pPr>
                        <a:lnSpc>
                          <a:spcPct val="107000"/>
                        </a:lnSpc>
                        <a:spcAft>
                          <a:spcPts val="0"/>
                        </a:spcAft>
                      </a:pPr>
                      <a:r>
                        <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can communicate their conclusions, and the knowledge and rationale underpinning these, to specialist and non-specialist audiences clearly and unambiguously</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40000"/>
                        <a:lumOff val="60000"/>
                      </a:schemeClr>
                    </a:solidFill>
                  </a:tcPr>
                </a:tc>
                <a:tc vMerge="1">
                  <a:txBody>
                    <a:bodyPr/>
                    <a:lstStyle/>
                    <a:p>
                      <a:endParaRPr lang="it-IT"/>
                    </a:p>
                  </a:txBody>
                  <a:tcPr/>
                </a:tc>
                <a:tc>
                  <a:txBody>
                    <a:bodyPr/>
                    <a:lstStyle/>
                    <a:p>
                      <a:pPr>
                        <a:lnSpc>
                          <a:spcPct val="107000"/>
                        </a:lnSpc>
                        <a:spcAft>
                          <a:spcPts val="0"/>
                        </a:spcAft>
                      </a:pPr>
                      <a:r>
                        <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40000"/>
                        <a:lumOff val="60000"/>
                      </a:schemeClr>
                    </a:solidFill>
                  </a:tcPr>
                </a:tc>
                <a:extLst>
                  <a:ext uri="{0D108BD9-81ED-4DB2-BD59-A6C34878D82A}">
                    <a16:rowId xmlns:a16="http://schemas.microsoft.com/office/drawing/2014/main" xmlns="" val="994097172"/>
                  </a:ext>
                </a:extLst>
              </a:tr>
              <a:tr h="1736436">
                <a:tc>
                  <a:txBody>
                    <a:bodyPr/>
                    <a:lstStyle/>
                    <a:p>
                      <a:pPr algn="ctr">
                        <a:lnSpc>
                          <a:spcPct val="107000"/>
                        </a:lnSpc>
                        <a:spcAft>
                          <a:spcPts val="0"/>
                        </a:spcAft>
                      </a:pPr>
                      <a:r>
                        <a:rPr lang="en-GB"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learning skills</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vert="vert270" anchor="ctr">
                    <a:solidFill>
                      <a:schemeClr val="accent1">
                        <a:lumMod val="20000"/>
                        <a:lumOff val="80000"/>
                      </a:schemeClr>
                    </a:solidFill>
                  </a:tcPr>
                </a:tc>
                <a:tc>
                  <a:txBody>
                    <a:bodyPr/>
                    <a:lstStyle/>
                    <a:p>
                      <a:pPr>
                        <a:lnSpc>
                          <a:spcPct val="107000"/>
                        </a:lnSpc>
                        <a:spcAft>
                          <a:spcPts val="0"/>
                        </a:spcAft>
                      </a:pPr>
                      <a:r>
                        <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have the learning skills to allow them to continue to study in a manner that may be largely self-directed or autonomous</a:t>
                      </a:r>
                      <a:endParaRPr lang="it-IT"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20000"/>
                        <a:lumOff val="80000"/>
                      </a:schemeClr>
                    </a:solidFill>
                  </a:tcPr>
                </a:tc>
                <a:tc vMerge="1">
                  <a:txBody>
                    <a:bodyPr/>
                    <a:lstStyle/>
                    <a:p>
                      <a:endParaRPr lang="it-IT"/>
                    </a:p>
                  </a:txBody>
                  <a:tcPr/>
                </a:tc>
                <a:tc>
                  <a:txBody>
                    <a:bodyPr/>
                    <a:lstStyle/>
                    <a:p>
                      <a:pPr>
                        <a:lnSpc>
                          <a:spcPct val="107000"/>
                        </a:lnSpc>
                        <a:spcAft>
                          <a:spcPts val="0"/>
                        </a:spcAft>
                      </a:pPr>
                      <a:r>
                        <a:rPr lang="en-GB"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it-IT"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ctr">
                    <a:solidFill>
                      <a:schemeClr val="accent5">
                        <a:lumMod val="20000"/>
                        <a:lumOff val="80000"/>
                      </a:schemeClr>
                    </a:solidFill>
                  </a:tcPr>
                </a:tc>
                <a:extLst>
                  <a:ext uri="{0D108BD9-81ED-4DB2-BD59-A6C34878D82A}">
                    <a16:rowId xmlns:a16="http://schemas.microsoft.com/office/drawing/2014/main" xmlns="" val="909174130"/>
                  </a:ext>
                </a:extLst>
              </a:tr>
            </a:tbl>
          </a:graphicData>
        </a:graphic>
      </p:graphicFrame>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55307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15616" y="548680"/>
            <a:ext cx="7848872" cy="4837594"/>
          </a:xfrm>
          <a:solidFill>
            <a:schemeClr val="bg1"/>
          </a:solidFill>
        </p:spPr>
        <p:txBody>
          <a:bodyPr/>
          <a:lstStyle/>
          <a:p>
            <a:pPr lvl="0"/>
            <a:r>
              <a:rPr lang="en-GB" sz="2800" b="1" u="sng" dirty="0">
                <a:solidFill>
                  <a:srgbClr val="FF0000"/>
                </a:solidFill>
              </a:rPr>
              <a:t>Formulation of the PLOs</a:t>
            </a:r>
          </a:p>
          <a:p>
            <a:pPr>
              <a:spcBef>
                <a:spcPts val="0"/>
              </a:spcBef>
              <a:spcAft>
                <a:spcPts val="0"/>
              </a:spcAft>
            </a:pPr>
            <a:endParaRPr lang="en-GB" i="1" dirty="0">
              <a:solidFill>
                <a:srgbClr val="00B050"/>
              </a:solidFill>
            </a:endParaRPr>
          </a:p>
          <a:p>
            <a:pPr>
              <a:spcBef>
                <a:spcPts val="0"/>
              </a:spcBef>
              <a:spcAft>
                <a:spcPts val="0"/>
              </a:spcAft>
            </a:pPr>
            <a:r>
              <a:rPr lang="en-GB" sz="2800" dirty="0">
                <a:solidFill>
                  <a:srgbClr val="00B050"/>
                </a:solidFill>
              </a:rPr>
              <a:t>From</a:t>
            </a:r>
            <a:r>
              <a:rPr lang="en-GB" sz="2800" b="1" dirty="0">
                <a:solidFill>
                  <a:srgbClr val="00B050"/>
                </a:solidFill>
              </a:rPr>
              <a:t> ECTS USERS’ GUIDE 2015</a:t>
            </a:r>
          </a:p>
          <a:p>
            <a:pPr>
              <a:spcBef>
                <a:spcPts val="0"/>
              </a:spcBef>
              <a:spcAft>
                <a:spcPts val="1200"/>
              </a:spcAft>
            </a:pPr>
            <a:r>
              <a:rPr lang="en-GB" dirty="0"/>
              <a:t>(</a:t>
            </a:r>
            <a:r>
              <a:rPr lang="en-GB" dirty="0">
                <a:hlinkClick r:id="rId3"/>
              </a:rPr>
              <a:t>http://ec.europa.eu/education/library/publications/2015/ects-users-guide_en.pdf</a:t>
            </a:r>
            <a:r>
              <a:rPr lang="en-GB" dirty="0"/>
              <a:t> )</a:t>
            </a:r>
          </a:p>
          <a:p>
            <a:pPr>
              <a:spcBef>
                <a:spcPts val="0"/>
              </a:spcBef>
              <a:spcAft>
                <a:spcPts val="1200"/>
              </a:spcAft>
            </a:pPr>
            <a:endParaRPr lang="en-GB" sz="1200" dirty="0"/>
          </a:p>
          <a:p>
            <a:pPr lvl="0">
              <a:spcBef>
                <a:spcPts val="0"/>
              </a:spcBef>
              <a:buClr>
                <a:srgbClr val="00B050"/>
              </a:buClr>
            </a:pPr>
            <a:r>
              <a:rPr lang="en-US" sz="2800" dirty="0"/>
              <a:t>A widely accepted way of formulating PLOs is based on three essential elements:</a:t>
            </a:r>
          </a:p>
          <a:p>
            <a:pPr lvl="0">
              <a:spcBef>
                <a:spcPts val="0"/>
              </a:spcBef>
            </a:pPr>
            <a:endParaRPr lang="it-IT" sz="1200" dirty="0"/>
          </a:p>
          <a:p>
            <a:pPr>
              <a:spcBef>
                <a:spcPts val="0"/>
              </a:spcBef>
              <a:spcAft>
                <a:spcPts val="1200"/>
              </a:spcAft>
            </a:pPr>
            <a:endParaRPr lang="it-IT"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2343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1340568" y="1196752"/>
            <a:ext cx="7344816" cy="3662541"/>
          </a:xfrm>
          <a:prstGeom prst="rect">
            <a:avLst/>
          </a:prstGeom>
          <a:noFill/>
        </p:spPr>
        <p:txBody>
          <a:bodyPr wrap="square" rtlCol="0">
            <a:spAutoFit/>
          </a:bodyPr>
          <a:lstStyle/>
          <a:p>
            <a:pPr>
              <a:defRPr/>
            </a:pPr>
            <a:r>
              <a:rPr lang="it-IT" altLang="it-IT" sz="3200" b="1" u="sng" dirty="0" err="1">
                <a:solidFill>
                  <a:srgbClr val="FF0000"/>
                </a:solidFill>
                <a:latin typeface="+mj-lt"/>
              </a:rPr>
              <a:t>Topics</a:t>
            </a:r>
            <a:r>
              <a:rPr lang="it-IT" altLang="it-IT" sz="3200" b="1" u="sng" dirty="0">
                <a:solidFill>
                  <a:srgbClr val="FF0000"/>
                </a:solidFill>
                <a:latin typeface="+mj-lt"/>
              </a:rPr>
              <a:t> of </a:t>
            </a:r>
            <a:r>
              <a:rPr lang="it-IT" altLang="it-IT" sz="3200" b="1" u="sng" dirty="0" err="1">
                <a:solidFill>
                  <a:srgbClr val="FF0000"/>
                </a:solidFill>
                <a:latin typeface="+mj-lt"/>
              </a:rPr>
              <a:t>this</a:t>
            </a:r>
            <a:r>
              <a:rPr lang="it-IT" altLang="it-IT" sz="3200" b="1" u="sng" dirty="0">
                <a:solidFill>
                  <a:srgbClr val="FF0000"/>
                </a:solidFill>
                <a:latin typeface="+mj-lt"/>
              </a:rPr>
              <a:t> </a:t>
            </a:r>
            <a:r>
              <a:rPr lang="it-IT" altLang="it-IT" sz="3200" b="1" u="sng" dirty="0" err="1">
                <a:solidFill>
                  <a:srgbClr val="FF0000"/>
                </a:solidFill>
                <a:latin typeface="+mj-lt"/>
              </a:rPr>
              <a:t>presentation</a:t>
            </a:r>
            <a:endParaRPr lang="it-IT" altLang="it-IT" sz="3200" b="1" u="sng" dirty="0">
              <a:solidFill>
                <a:srgbClr val="FF0000"/>
              </a:solidFill>
              <a:latin typeface="+mj-lt"/>
            </a:endParaRPr>
          </a:p>
          <a:p>
            <a:pPr>
              <a:defRPr/>
            </a:pPr>
            <a:endParaRPr lang="en-GB" altLang="it-IT" sz="2400" dirty="0">
              <a:solidFill>
                <a:srgbClr val="000066"/>
              </a:solidFill>
              <a:latin typeface="+mj-lt"/>
            </a:endParaRPr>
          </a:p>
          <a:p>
            <a:pPr marL="531813" indent="-531813">
              <a:buClr>
                <a:srgbClr val="00B050"/>
              </a:buClr>
              <a:buFont typeface="+mj-lt"/>
              <a:buAutoNum type="alphaLcParenR"/>
              <a:defRPr/>
            </a:pPr>
            <a:r>
              <a:rPr lang="en-GB" altLang="it-IT" sz="2800" dirty="0">
                <a:solidFill>
                  <a:srgbClr val="002060"/>
                </a:solidFill>
                <a:latin typeface="+mj-lt"/>
              </a:rPr>
              <a:t>Comparability of Study Programmes</a:t>
            </a:r>
          </a:p>
          <a:p>
            <a:pPr marL="531813" indent="-531813">
              <a:buClr>
                <a:srgbClr val="00B050"/>
              </a:buClr>
              <a:buFont typeface="+mj-lt"/>
              <a:buAutoNum type="alphaLcParenR"/>
              <a:defRPr/>
            </a:pPr>
            <a:endParaRPr lang="en-GB" altLang="it-IT" sz="1200" dirty="0">
              <a:solidFill>
                <a:srgbClr val="002060"/>
              </a:solidFill>
              <a:latin typeface="+mj-lt"/>
            </a:endParaRPr>
          </a:p>
          <a:p>
            <a:pPr marL="531813" indent="-531813">
              <a:buClr>
                <a:srgbClr val="00B050"/>
              </a:buClr>
              <a:buFont typeface="+mj-lt"/>
              <a:buAutoNum type="alphaLcParenR"/>
              <a:defRPr/>
            </a:pPr>
            <a:r>
              <a:rPr lang="en-GB" sz="2800" dirty="0">
                <a:solidFill>
                  <a:srgbClr val="002060"/>
                </a:solidFill>
                <a:latin typeface="+mj-lt"/>
              </a:rPr>
              <a:t>Comparable Duration</a:t>
            </a:r>
          </a:p>
          <a:p>
            <a:pPr marL="531813" indent="-531813">
              <a:buClr>
                <a:srgbClr val="00B050"/>
              </a:buClr>
              <a:buFont typeface="+mj-lt"/>
              <a:buAutoNum type="alphaLcParenR"/>
              <a:defRPr/>
            </a:pPr>
            <a:endParaRPr lang="en-GB" sz="1200" dirty="0">
              <a:solidFill>
                <a:srgbClr val="002060"/>
              </a:solidFill>
              <a:latin typeface="+mj-lt"/>
            </a:endParaRPr>
          </a:p>
          <a:p>
            <a:pPr marL="514350" indent="-514350">
              <a:buClr>
                <a:srgbClr val="00B050"/>
              </a:buClr>
              <a:buFont typeface="+mj-lt"/>
              <a:buAutoNum type="alphaLcParenR"/>
              <a:defRPr/>
            </a:pPr>
            <a:r>
              <a:rPr lang="en-GB" sz="2800" dirty="0">
                <a:solidFill>
                  <a:srgbClr val="002060"/>
                </a:solidFill>
                <a:latin typeface="+mj-lt"/>
              </a:rPr>
              <a:t>Comparable Programme Learning Outcomes: Student-Centred Programmes</a:t>
            </a:r>
          </a:p>
          <a:p>
            <a:pPr marL="514350" indent="-514350">
              <a:buClr>
                <a:srgbClr val="00B050"/>
              </a:buClr>
              <a:buFont typeface="+mj-lt"/>
              <a:buAutoNum type="alphaLcParenR"/>
              <a:defRPr/>
            </a:pPr>
            <a:endParaRPr lang="en-GB" sz="1200" dirty="0">
              <a:solidFill>
                <a:srgbClr val="002060"/>
              </a:solidFill>
              <a:latin typeface="+mj-lt"/>
            </a:endParaRPr>
          </a:p>
          <a:p>
            <a:pPr marL="531813" indent="-531813">
              <a:buClr>
                <a:srgbClr val="00B050"/>
              </a:buClr>
              <a:buFontTx/>
              <a:buAutoNum type="alphaLcParenR"/>
              <a:defRPr/>
            </a:pPr>
            <a:r>
              <a:rPr lang="en-GB" sz="2800" dirty="0">
                <a:solidFill>
                  <a:srgbClr val="002060"/>
                </a:solidFill>
                <a:latin typeface="+mj-lt"/>
              </a:rPr>
              <a:t>Designing of a Student-Centred Programme</a:t>
            </a:r>
            <a:endParaRPr lang="en-US" altLang="it-IT" sz="2800" dirty="0">
              <a:solidFill>
                <a:srgbClr val="002060"/>
              </a:solidFill>
              <a:latin typeface="+mj-lt"/>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73854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764704"/>
            <a:ext cx="7488832" cy="4896544"/>
          </a:xfrm>
        </p:spPr>
        <p:txBody>
          <a:bodyPr/>
          <a:lstStyle/>
          <a:p>
            <a:pPr marL="514350" indent="-514350">
              <a:spcBef>
                <a:spcPts val="0"/>
              </a:spcBef>
              <a:buClr>
                <a:srgbClr val="00B050"/>
              </a:buClr>
              <a:buFont typeface="+mj-lt"/>
              <a:buAutoNum type="arabicPeriod"/>
            </a:pPr>
            <a:r>
              <a:rPr lang="en-US" sz="2800" b="1" dirty="0"/>
              <a:t>Use an active verb to express what students are expected to know and be able to do </a:t>
            </a:r>
            <a:r>
              <a:rPr lang="en-US" sz="2800" i="1" dirty="0"/>
              <a:t>( ‘describe’, ‘implement’, ‘draw conclusions’, ‘assess’, ‘plan’, …). </a:t>
            </a:r>
          </a:p>
          <a:p>
            <a:pPr>
              <a:spcBef>
                <a:spcPts val="0"/>
              </a:spcBef>
              <a:buClr>
                <a:srgbClr val="00B050"/>
              </a:buClr>
            </a:pPr>
            <a:endParaRPr lang="it-IT" sz="2800" i="1" dirty="0"/>
          </a:p>
          <a:p>
            <a:pPr marL="442913" lvl="0" indent="-442913">
              <a:spcBef>
                <a:spcPts val="0"/>
              </a:spcBef>
              <a:buClr>
                <a:srgbClr val="00B050"/>
              </a:buClr>
              <a:buFont typeface="+mj-lt"/>
              <a:buAutoNum type="arabicPeriod" startAt="2"/>
            </a:pPr>
            <a:r>
              <a:rPr lang="en-US" sz="2800" b="1" dirty="0"/>
              <a:t>Specify what this outcome refers to</a:t>
            </a:r>
            <a:r>
              <a:rPr lang="en-US" sz="2800" dirty="0"/>
              <a:t> </a:t>
            </a:r>
            <a:r>
              <a:rPr lang="en-US" sz="2800" i="1" dirty="0"/>
              <a:t>(object or skill)</a:t>
            </a:r>
            <a:r>
              <a:rPr lang="en-US" sz="2800" dirty="0"/>
              <a:t>. </a:t>
            </a:r>
          </a:p>
          <a:p>
            <a:pPr marL="442913" lvl="0" indent="-442913">
              <a:spcBef>
                <a:spcPts val="0"/>
              </a:spcBef>
              <a:buClr>
                <a:srgbClr val="00B050"/>
              </a:buClr>
              <a:buFont typeface="+mj-lt"/>
              <a:buAutoNum type="arabicPeriod" startAt="2"/>
            </a:pPr>
            <a:endParaRPr lang="it-IT" sz="2800" dirty="0"/>
          </a:p>
          <a:p>
            <a:pPr marL="442913" lvl="0" indent="-442913">
              <a:spcBef>
                <a:spcPts val="0"/>
              </a:spcBef>
              <a:buClr>
                <a:srgbClr val="00B050"/>
              </a:buClr>
              <a:buFont typeface="+mj-lt"/>
              <a:buAutoNum type="arabicPeriod" startAt="2"/>
            </a:pPr>
            <a:r>
              <a:rPr lang="en-US" sz="2800" b="1" dirty="0"/>
              <a:t>Specify the way of demonstrating the achievement of PLOs</a:t>
            </a:r>
            <a:r>
              <a:rPr lang="en-US" sz="2800" i="1" dirty="0"/>
              <a:t>.</a:t>
            </a:r>
            <a:endParaRPr lang="it-IT" sz="2800" i="1"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159420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31640" y="1628800"/>
            <a:ext cx="7488832" cy="3096344"/>
          </a:xfrm>
        </p:spPr>
        <p:txBody>
          <a:bodyPr/>
          <a:lstStyle/>
          <a:p>
            <a:pPr algn="l">
              <a:spcBef>
                <a:spcPts val="0"/>
              </a:spcBef>
              <a:spcAft>
                <a:spcPts val="0"/>
              </a:spcAft>
            </a:pPr>
            <a:endParaRPr lang="en-GB" sz="1200" dirty="0"/>
          </a:p>
          <a:p>
            <a:pPr algn="l">
              <a:spcBef>
                <a:spcPts val="0"/>
              </a:spcBef>
              <a:spcAft>
                <a:spcPts val="0"/>
              </a:spcAft>
            </a:pPr>
            <a:r>
              <a:rPr lang="en-GB" sz="2800" b="1" u="sng" dirty="0">
                <a:solidFill>
                  <a:srgbClr val="FF0000"/>
                </a:solidFill>
                <a:latin typeface="Comic Sans MS" panose="030F0702030302020204" pitchFamily="66" charset="0"/>
              </a:rPr>
              <a:t>PLOs of engineering programmes</a:t>
            </a:r>
          </a:p>
          <a:p>
            <a:pPr algn="l">
              <a:spcBef>
                <a:spcPts val="0"/>
              </a:spcBef>
              <a:spcAft>
                <a:spcPts val="0"/>
              </a:spcAft>
            </a:pPr>
            <a:endParaRPr lang="it-IT" dirty="0">
              <a:latin typeface="Comic Sans MS" panose="030F0702030302020204" pitchFamily="66" charset="0"/>
            </a:endParaRPr>
          </a:p>
          <a:p>
            <a:pPr algn="l">
              <a:spcBef>
                <a:spcPts val="0"/>
              </a:spcBef>
              <a:spcAft>
                <a:spcPts val="0"/>
              </a:spcAft>
            </a:pPr>
            <a:r>
              <a:rPr lang="it-IT" dirty="0">
                <a:latin typeface="Comic Sans MS" panose="030F0702030302020204" pitchFamily="66" charset="0"/>
              </a:rPr>
              <a:t>The </a:t>
            </a:r>
            <a:r>
              <a:rPr lang="it-IT" dirty="0" err="1">
                <a:latin typeface="Comic Sans MS" panose="030F0702030302020204" pitchFamily="66" charset="0"/>
              </a:rPr>
              <a:t>following</a:t>
            </a:r>
            <a:r>
              <a:rPr lang="it-IT" dirty="0">
                <a:latin typeface="Comic Sans MS" panose="030F0702030302020204" pitchFamily="66" charset="0"/>
              </a:rPr>
              <a:t> </a:t>
            </a:r>
            <a:r>
              <a:rPr lang="it-IT" dirty="0" err="1">
                <a:latin typeface="Comic Sans MS" panose="030F0702030302020204" pitchFamily="66" charset="0"/>
              </a:rPr>
              <a:t>tables</a:t>
            </a:r>
            <a:r>
              <a:rPr lang="it-IT" dirty="0">
                <a:latin typeface="Comic Sans MS" panose="030F0702030302020204" pitchFamily="66" charset="0"/>
              </a:rPr>
              <a:t> show and compare the general (i.e. </a:t>
            </a:r>
            <a:r>
              <a:rPr lang="it-IT" dirty="0" err="1">
                <a:latin typeface="Comic Sans MS" panose="030F0702030302020204" pitchFamily="66" charset="0"/>
              </a:rPr>
              <a:t>valid</a:t>
            </a:r>
            <a:r>
              <a:rPr lang="it-IT" dirty="0">
                <a:latin typeface="Comic Sans MS" panose="030F0702030302020204" pitchFamily="66" charset="0"/>
              </a:rPr>
              <a:t> for the </a:t>
            </a:r>
            <a:r>
              <a:rPr lang="it-IT" dirty="0" err="1">
                <a:latin typeface="Comic Sans MS" panose="030F0702030302020204" pitchFamily="66" charset="0"/>
              </a:rPr>
              <a:t>Engineering</a:t>
            </a:r>
            <a:r>
              <a:rPr lang="it-IT" dirty="0">
                <a:latin typeface="Comic Sans MS" panose="030F0702030302020204" pitchFamily="66" charset="0"/>
              </a:rPr>
              <a:t> domain) </a:t>
            </a:r>
            <a:r>
              <a:rPr lang="it-IT" dirty="0" err="1">
                <a:latin typeface="Comic Sans MS" panose="030F0702030302020204" pitchFamily="66" charset="0"/>
              </a:rPr>
              <a:t>PLOs</a:t>
            </a:r>
            <a:r>
              <a:rPr lang="it-IT" dirty="0">
                <a:latin typeface="Comic Sans MS" panose="030F0702030302020204" pitchFamily="66" charset="0"/>
              </a:rPr>
              <a:t> </a:t>
            </a:r>
            <a:r>
              <a:rPr lang="it-IT" dirty="0" err="1">
                <a:latin typeface="Comic Sans MS" panose="030F0702030302020204" pitchFamily="66" charset="0"/>
              </a:rPr>
              <a:t>proposed</a:t>
            </a:r>
            <a:r>
              <a:rPr lang="it-IT" dirty="0">
                <a:latin typeface="Comic Sans MS" panose="030F0702030302020204" pitchFamily="66" charset="0"/>
              </a:rPr>
              <a:t> by ENAEE </a:t>
            </a:r>
            <a:r>
              <a:rPr lang="it-IT" dirty="0" err="1">
                <a:latin typeface="Comic Sans MS" panose="030F0702030302020204" pitchFamily="66" charset="0"/>
              </a:rPr>
              <a:t>at</a:t>
            </a:r>
            <a:r>
              <a:rPr lang="it-IT" dirty="0">
                <a:latin typeface="Comic Sans MS" panose="030F0702030302020204" pitchFamily="66" charset="0"/>
              </a:rPr>
              <a:t> Master </a:t>
            </a:r>
            <a:r>
              <a:rPr lang="it-IT" dirty="0" err="1">
                <a:latin typeface="Comic Sans MS" panose="030F0702030302020204" pitchFamily="66" charset="0"/>
              </a:rPr>
              <a:t>level</a:t>
            </a:r>
            <a:r>
              <a:rPr lang="it-IT" dirty="0">
                <a:latin typeface="Comic Sans MS" panose="030F0702030302020204" pitchFamily="66" charset="0"/>
              </a:rPr>
              <a:t> and the IEA </a:t>
            </a:r>
            <a:r>
              <a:rPr lang="en-GB" dirty="0">
                <a:latin typeface="Comic Sans MS" panose="030F0702030302020204" pitchFamily="66" charset="0"/>
              </a:rPr>
              <a:t>Graduate Attribute Profiles for Washington Accord Graduates.</a:t>
            </a:r>
            <a:endParaRPr lang="it-IT" dirty="0">
              <a:solidFill>
                <a:srgbClr val="000000"/>
              </a:solidFill>
              <a:latin typeface="Comic Sans MS" panose="030F0702030302020204" pitchFamily="66" charset="0"/>
              <a:ea typeface="MS Mincho"/>
            </a:endParaRPr>
          </a:p>
          <a:p>
            <a:pPr algn="l">
              <a:spcBef>
                <a:spcPts val="0"/>
              </a:spcBef>
              <a:spcAft>
                <a:spcPts val="0"/>
              </a:spcAft>
            </a:pPr>
            <a:r>
              <a:rPr lang="it-IT" sz="2800" dirty="0"/>
              <a:t>  </a:t>
            </a:r>
            <a:endParaRPr lang="en-US"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25899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043608" y="332656"/>
          <a:ext cx="7848872" cy="6048672"/>
        </p:xfrm>
        <a:graphic>
          <a:graphicData uri="http://schemas.openxmlformats.org/drawingml/2006/table">
            <a:tbl>
              <a:tblPr>
                <a:tableStyleId>{5C22544A-7EE6-4342-B048-85BDC9FD1C3A}</a:tableStyleId>
              </a:tblPr>
              <a:tblGrid>
                <a:gridCol w="4464496">
                  <a:extLst>
                    <a:ext uri="{9D8B030D-6E8A-4147-A177-3AD203B41FA5}">
                      <a16:colId xmlns:a16="http://schemas.microsoft.com/office/drawing/2014/main" xmlns="" val="3588679419"/>
                    </a:ext>
                  </a:extLst>
                </a:gridCol>
                <a:gridCol w="3384376">
                  <a:extLst>
                    <a:ext uri="{9D8B030D-6E8A-4147-A177-3AD203B41FA5}">
                      <a16:colId xmlns:a16="http://schemas.microsoft.com/office/drawing/2014/main" xmlns="" val="1253893846"/>
                    </a:ext>
                  </a:extLst>
                </a:gridCol>
              </a:tblGrid>
              <a:tr h="775678">
                <a:tc>
                  <a:txBody>
                    <a:bodyPr/>
                    <a:lstStyle/>
                    <a:p>
                      <a:pPr algn="ctr">
                        <a:lnSpc>
                          <a:spcPct val="107000"/>
                        </a:lnSpc>
                        <a:spcAft>
                          <a:spcPts val="0"/>
                        </a:spcAft>
                      </a:pPr>
                      <a:r>
                        <a:rPr lang="en-GB" sz="1800" b="1" dirty="0">
                          <a:effectLst/>
                          <a:latin typeface="+mj-lt"/>
                        </a:rPr>
                        <a:t>EUR-ACE Programme Learning Outcomes for </a:t>
                      </a:r>
                      <a:endParaRPr lang="it-IT" sz="1800" b="1" dirty="0">
                        <a:effectLst/>
                        <a:latin typeface="+mj-lt"/>
                      </a:endParaRPr>
                    </a:p>
                    <a:p>
                      <a:pPr algn="ctr">
                        <a:lnSpc>
                          <a:spcPct val="107000"/>
                        </a:lnSpc>
                        <a:spcAft>
                          <a:spcPts val="0"/>
                        </a:spcAft>
                      </a:pPr>
                      <a:r>
                        <a:rPr lang="en-GB" sz="1800" b="1" dirty="0">
                          <a:effectLst/>
                          <a:latin typeface="+mj-lt"/>
                        </a:rPr>
                        <a:t>Master Degree Programmes</a:t>
                      </a:r>
                      <a:endParaRPr lang="it-IT" sz="1800" b="1" dirty="0">
                        <a:solidFill>
                          <a:srgbClr val="000000"/>
                        </a:solidFill>
                        <a:effectLst/>
                        <a:latin typeface="+mj-lt"/>
                        <a:ea typeface="MS Mincho"/>
                      </a:endParaRPr>
                    </a:p>
                  </a:txBody>
                  <a:tcPr marL="68580" marR="68580" marT="0" marB="0" anchor="ctr">
                    <a:solidFill>
                      <a:schemeClr val="accent5"/>
                    </a:solidFill>
                  </a:tcPr>
                </a:tc>
                <a:tc>
                  <a:txBody>
                    <a:bodyPr/>
                    <a:lstStyle/>
                    <a:p>
                      <a:pPr algn="ctr">
                        <a:lnSpc>
                          <a:spcPct val="107000"/>
                        </a:lnSpc>
                        <a:spcAft>
                          <a:spcPts val="0"/>
                        </a:spcAft>
                      </a:pPr>
                      <a:r>
                        <a:rPr lang="en-GB" sz="1800" b="1" dirty="0">
                          <a:effectLst/>
                          <a:latin typeface="+mj-lt"/>
                        </a:rPr>
                        <a:t>Graduate Attribute Profiles for </a:t>
                      </a:r>
                      <a:endParaRPr lang="it-IT" sz="1800" b="1" dirty="0">
                        <a:effectLst/>
                        <a:latin typeface="+mj-lt"/>
                      </a:endParaRPr>
                    </a:p>
                    <a:p>
                      <a:pPr algn="ctr">
                        <a:lnSpc>
                          <a:spcPct val="107000"/>
                        </a:lnSpc>
                        <a:spcAft>
                          <a:spcPts val="0"/>
                        </a:spcAft>
                      </a:pPr>
                      <a:r>
                        <a:rPr lang="en-GB" sz="1800" b="1" dirty="0">
                          <a:effectLst/>
                          <a:latin typeface="+mj-lt"/>
                        </a:rPr>
                        <a:t>Washington Accord Graduates</a:t>
                      </a:r>
                      <a:endParaRPr lang="it-IT" sz="1800" b="1" dirty="0">
                        <a:solidFill>
                          <a:srgbClr val="000000"/>
                        </a:solidFill>
                        <a:effectLst/>
                        <a:latin typeface="+mj-lt"/>
                        <a:ea typeface="MS Mincho"/>
                      </a:endParaRPr>
                    </a:p>
                  </a:txBody>
                  <a:tcPr marL="68580" marR="68580" marT="0" marB="0" anchor="ctr">
                    <a:solidFill>
                      <a:schemeClr val="accent5"/>
                    </a:solidFill>
                  </a:tcPr>
                </a:tc>
                <a:extLst>
                  <a:ext uri="{0D108BD9-81ED-4DB2-BD59-A6C34878D82A}">
                    <a16:rowId xmlns:a16="http://schemas.microsoft.com/office/drawing/2014/main" xmlns="" val="1240799940"/>
                  </a:ext>
                </a:extLst>
              </a:tr>
              <a:tr h="5272994">
                <a:tc>
                  <a:txBody>
                    <a:bodyPr/>
                    <a:lstStyle/>
                    <a:p>
                      <a:pPr marL="133985" indent="-133985" algn="l">
                        <a:lnSpc>
                          <a:spcPct val="107000"/>
                        </a:lnSpc>
                        <a:spcAft>
                          <a:spcPts val="0"/>
                        </a:spcAft>
                      </a:pPr>
                      <a:r>
                        <a:rPr lang="en-GB" sz="1800" b="1" dirty="0">
                          <a:effectLst/>
                          <a:latin typeface="+mj-lt"/>
                        </a:rPr>
                        <a:t>Knowledge and Understanding </a:t>
                      </a:r>
                      <a:endParaRPr lang="it-IT" sz="1800" b="1"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800" b="0" dirty="0">
                          <a:effectLst/>
                          <a:latin typeface="+mj-lt"/>
                        </a:rPr>
                        <a:t>in-depth knowledge and understanding of mathematics and sciences underlying their engineering specialisation, at a level necessary to achieve the other programme outcomes;</a:t>
                      </a:r>
                      <a:endParaRPr lang="it-IT" sz="1800" b="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800" b="0" dirty="0">
                          <a:effectLst/>
                          <a:latin typeface="+mj-lt"/>
                        </a:rPr>
                        <a:t>in-depth knowledge and understanding of engineering disciplines underlying their specialisation, at a level necessary to achieve the other programme outcomes;</a:t>
                      </a:r>
                      <a:endParaRPr lang="it-IT" sz="1800" b="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800" dirty="0">
                          <a:effectLst/>
                          <a:latin typeface="+mj-lt"/>
                        </a:rPr>
                        <a:t>critical awareness of the forefront of their specialisation;</a:t>
                      </a:r>
                      <a:endParaRPr lang="it-IT" sz="18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800" dirty="0">
                          <a:effectLst/>
                          <a:latin typeface="+mj-lt"/>
                        </a:rPr>
                        <a:t>critical awareness of the wider multidisciplinary context of engineering and of knowledge issues at the interface between different fields.</a:t>
                      </a:r>
                      <a:endParaRPr lang="it-IT" sz="1800" dirty="0">
                        <a:effectLst/>
                        <a:latin typeface="+mj-lt"/>
                        <a:ea typeface="Droid Sans Fallback"/>
                        <a:cs typeface="Symbol" panose="05050102010706020507" pitchFamily="18" charset="2"/>
                      </a:endParaRPr>
                    </a:p>
                  </a:txBody>
                  <a:tcPr marL="68580" marR="68580" marT="0" marB="0" anchor="ctr">
                    <a:solidFill>
                      <a:schemeClr val="accent5">
                        <a:lumMod val="60000"/>
                        <a:lumOff val="40000"/>
                      </a:schemeClr>
                    </a:solidFill>
                  </a:tcPr>
                </a:tc>
                <a:tc>
                  <a:txBody>
                    <a:bodyPr/>
                    <a:lstStyle/>
                    <a:p>
                      <a:pPr algn="l">
                        <a:lnSpc>
                          <a:spcPct val="107000"/>
                        </a:lnSpc>
                        <a:spcAft>
                          <a:spcPts val="0"/>
                        </a:spcAft>
                      </a:pPr>
                      <a:r>
                        <a:rPr lang="en-GB" sz="1800" b="1" dirty="0">
                          <a:effectLst/>
                          <a:latin typeface="+mj-lt"/>
                        </a:rPr>
                        <a:t>Engineering Knowledge </a:t>
                      </a:r>
                      <a:endParaRPr lang="it-IT" sz="1800" b="1" dirty="0">
                        <a:effectLst/>
                        <a:latin typeface="+mj-lt"/>
                      </a:endParaRPr>
                    </a:p>
                    <a:p>
                      <a:pPr algn="l">
                        <a:lnSpc>
                          <a:spcPct val="107000"/>
                        </a:lnSpc>
                        <a:spcAft>
                          <a:spcPts val="0"/>
                        </a:spcAft>
                      </a:pPr>
                      <a:r>
                        <a:rPr lang="en-GB" sz="1800" b="1" dirty="0">
                          <a:effectLst/>
                          <a:latin typeface="+mj-lt"/>
                        </a:rPr>
                        <a:t>WA1</a:t>
                      </a:r>
                      <a:r>
                        <a:rPr lang="en-GB" sz="1800" dirty="0">
                          <a:effectLst/>
                          <a:latin typeface="+mj-lt"/>
                        </a:rPr>
                        <a:t>: Apply knowledge of mathematics, natural science, engineering fundamentals and an engineering specialization as specified in WK1 to WK4 respectively to the solution of complex engineering problems.</a:t>
                      </a:r>
                      <a:endParaRPr lang="it-IT" sz="18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2584777443"/>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09382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043608" y="260649"/>
          <a:ext cx="7848872" cy="6120680"/>
        </p:xfrm>
        <a:graphic>
          <a:graphicData uri="http://schemas.openxmlformats.org/drawingml/2006/table">
            <a:tbl>
              <a:tblPr>
                <a:tableStyleId>{5C22544A-7EE6-4342-B048-85BDC9FD1C3A}</a:tableStyleId>
              </a:tblPr>
              <a:tblGrid>
                <a:gridCol w="5112568">
                  <a:extLst>
                    <a:ext uri="{9D8B030D-6E8A-4147-A177-3AD203B41FA5}">
                      <a16:colId xmlns:a16="http://schemas.microsoft.com/office/drawing/2014/main" xmlns="" val="1429912883"/>
                    </a:ext>
                  </a:extLst>
                </a:gridCol>
                <a:gridCol w="2736304">
                  <a:extLst>
                    <a:ext uri="{9D8B030D-6E8A-4147-A177-3AD203B41FA5}">
                      <a16:colId xmlns:a16="http://schemas.microsoft.com/office/drawing/2014/main" xmlns="" val="3183184638"/>
                    </a:ext>
                  </a:extLst>
                </a:gridCol>
              </a:tblGrid>
              <a:tr h="6120680">
                <a:tc>
                  <a:txBody>
                    <a:bodyPr/>
                    <a:lstStyle/>
                    <a:p>
                      <a:pPr marL="133985" indent="-133985" algn="l">
                        <a:lnSpc>
                          <a:spcPct val="100000"/>
                        </a:lnSpc>
                        <a:spcAft>
                          <a:spcPts val="600"/>
                        </a:spcAft>
                      </a:pPr>
                      <a:r>
                        <a:rPr lang="en-GB" sz="1600" b="1" dirty="0">
                          <a:effectLst/>
                          <a:latin typeface="+mj-lt"/>
                        </a:rPr>
                        <a:t>Engineering Analysis</a:t>
                      </a:r>
                      <a:endParaRPr lang="it-IT" sz="1600" b="1"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conceptualise engineering products, processes and systems; </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analyse new and complex engineering products, processes and systems within broader or multidisciplinary contexts; to select and apply the most appropriate and relevant methods from established analytical, computational and experimental methods or new and innovative methods; to critically interpret the outcomes of such analyses;</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identify, formulate and solve unfamiliar complex engineering problems that are incompletely defined, have competing specifications, may involve considerations from outside their field of study and non-technical – societal, health and safety, environmental, economic and industrial – constraints; to select and apply the most appropriate and relevant methods from established analytical, computational and experimental methods or new and innovative methods in problem solving;</a:t>
                      </a:r>
                      <a:endParaRPr lang="it-IT" sz="1600" dirty="0">
                        <a:effectLst/>
                        <a:latin typeface="+mj-lt"/>
                      </a:endParaRPr>
                    </a:p>
                    <a:p>
                      <a:pPr marL="176213" lvl="0" indent="-176213" algn="l">
                        <a:lnSpc>
                          <a:spcPct val="107000"/>
                        </a:lnSpc>
                        <a:spcAft>
                          <a:spcPts val="0"/>
                        </a:spcAft>
                        <a:buSzPts val="1000"/>
                        <a:buFont typeface="Symbol" panose="05050102010706020507" pitchFamily="18" charset="2"/>
                        <a:buChar char=""/>
                        <a:tabLst>
                          <a:tab pos="176213" algn="l"/>
                        </a:tabLst>
                      </a:pPr>
                      <a:r>
                        <a:rPr lang="en-GB" sz="1600" dirty="0">
                          <a:effectLst/>
                          <a:latin typeface="+mj-lt"/>
                        </a:rPr>
                        <a:t>ability to identify, formulate and solve complex problems in new and emerging areas of their specialisation.</a:t>
                      </a:r>
                      <a:endParaRPr lang="it-IT" sz="1600" dirty="0">
                        <a:effectLst/>
                        <a:latin typeface="+mj-lt"/>
                        <a:ea typeface="MS Mincho"/>
                        <a:cs typeface="Symbol" panose="05050102010706020507" pitchFamily="18" charset="2"/>
                      </a:endParaRPr>
                    </a:p>
                  </a:txBody>
                  <a:tcPr marL="64036" marR="64036" marT="0" marB="0" anchor="ctr">
                    <a:solidFill>
                      <a:schemeClr val="accent5">
                        <a:lumMod val="60000"/>
                        <a:lumOff val="40000"/>
                      </a:schemeClr>
                    </a:solidFill>
                  </a:tcPr>
                </a:tc>
                <a:tc>
                  <a:txBody>
                    <a:bodyPr/>
                    <a:lstStyle/>
                    <a:p>
                      <a:pPr algn="l">
                        <a:lnSpc>
                          <a:spcPct val="100000"/>
                        </a:lnSpc>
                        <a:spcAft>
                          <a:spcPts val="600"/>
                        </a:spcAft>
                      </a:pPr>
                      <a:r>
                        <a:rPr lang="en-GB" sz="1600" b="1" dirty="0">
                          <a:effectLst/>
                          <a:latin typeface="+mj-lt"/>
                        </a:rPr>
                        <a:t>Problem Analysis: Complexity of analysis.</a:t>
                      </a:r>
                      <a:endParaRPr lang="it-IT" sz="1600" b="1" dirty="0">
                        <a:effectLst/>
                        <a:latin typeface="+mj-lt"/>
                      </a:endParaRPr>
                    </a:p>
                    <a:p>
                      <a:pPr algn="l">
                        <a:lnSpc>
                          <a:spcPct val="107000"/>
                        </a:lnSpc>
                        <a:spcAft>
                          <a:spcPts val="0"/>
                        </a:spcAft>
                      </a:pPr>
                      <a:r>
                        <a:rPr lang="en-GB" sz="1600" b="1" dirty="0">
                          <a:effectLst/>
                          <a:latin typeface="+mj-lt"/>
                        </a:rPr>
                        <a:t>WA2</a:t>
                      </a:r>
                      <a:r>
                        <a:rPr lang="en-GB" sz="1600" dirty="0">
                          <a:effectLst/>
                          <a:latin typeface="+mj-lt"/>
                        </a:rPr>
                        <a:t>: Identify, formulate, research literature and analyse complex engineering problems reaching substantiated conclusions using first principles of mathematics, natural sciences and engineering sciences. (WK1 to WK4)</a:t>
                      </a:r>
                      <a:endParaRPr lang="it-IT" sz="1600" dirty="0">
                        <a:solidFill>
                          <a:srgbClr val="000000"/>
                        </a:solidFill>
                        <a:effectLst/>
                        <a:latin typeface="+mj-lt"/>
                        <a:ea typeface="MS Mincho"/>
                      </a:endParaRPr>
                    </a:p>
                  </a:txBody>
                  <a:tcPr marL="64036" marR="64036" marT="0" marB="0" anchor="ctr"/>
                </a:tc>
                <a:extLst>
                  <a:ext uri="{0D108BD9-81ED-4DB2-BD59-A6C34878D82A}">
                    <a16:rowId xmlns:a16="http://schemas.microsoft.com/office/drawing/2014/main" xmlns="" val="228817523"/>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81078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115616" y="332656"/>
          <a:ext cx="7704856" cy="5904656"/>
        </p:xfrm>
        <a:graphic>
          <a:graphicData uri="http://schemas.openxmlformats.org/drawingml/2006/table">
            <a:tbl>
              <a:tblPr>
                <a:tableStyleId>{5C22544A-7EE6-4342-B048-85BDC9FD1C3A}</a:tableStyleId>
              </a:tblPr>
              <a:tblGrid>
                <a:gridCol w="3852428">
                  <a:extLst>
                    <a:ext uri="{9D8B030D-6E8A-4147-A177-3AD203B41FA5}">
                      <a16:colId xmlns:a16="http://schemas.microsoft.com/office/drawing/2014/main" xmlns="" val="471035820"/>
                    </a:ext>
                  </a:extLst>
                </a:gridCol>
                <a:gridCol w="3852428">
                  <a:extLst>
                    <a:ext uri="{9D8B030D-6E8A-4147-A177-3AD203B41FA5}">
                      <a16:colId xmlns:a16="http://schemas.microsoft.com/office/drawing/2014/main" xmlns="" val="3857422040"/>
                    </a:ext>
                  </a:extLst>
                </a:gridCol>
              </a:tblGrid>
              <a:tr h="5904656">
                <a:tc>
                  <a:txBody>
                    <a:bodyPr/>
                    <a:lstStyle/>
                    <a:p>
                      <a:pPr marL="133985" indent="-133985" algn="l">
                        <a:lnSpc>
                          <a:spcPct val="100000"/>
                        </a:lnSpc>
                        <a:spcAft>
                          <a:spcPts val="600"/>
                        </a:spcAft>
                      </a:pPr>
                      <a:r>
                        <a:rPr lang="en-GB" sz="1600" b="1" dirty="0">
                          <a:effectLst/>
                          <a:latin typeface="+mj-lt"/>
                        </a:rPr>
                        <a:t>Investigations</a:t>
                      </a:r>
                      <a:endParaRPr lang="it-IT" sz="1600" b="1"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identify, locate and obtain required data;</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conduct searches of literature, to consult and critically use databases and other sources of information, to carry out simulation in order to pursue detailed investigations and research of complex technical issues;</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consult and apply codes of practice and safety regulations;</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advanced laboratory/workshop skills and ability to design and conduct experimental investigations, critically evaluate data and draw conclusions; </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investigate the application of new and emerging technologies at the forefront of their engineering specialisation.</a:t>
                      </a:r>
                      <a:endParaRPr lang="it-IT" sz="1600" dirty="0">
                        <a:effectLst/>
                        <a:latin typeface="+mj-lt"/>
                        <a:ea typeface="Droid Sans Fallback"/>
                        <a:cs typeface="Symbol" panose="05050102010706020507" pitchFamily="18" charset="2"/>
                      </a:endParaRPr>
                    </a:p>
                  </a:txBody>
                  <a:tcPr marL="68580" marR="68580" marT="0" marB="0" anchor="ctr">
                    <a:solidFill>
                      <a:schemeClr val="accent5">
                        <a:lumMod val="60000"/>
                        <a:lumOff val="40000"/>
                      </a:schemeClr>
                    </a:solidFill>
                  </a:tcPr>
                </a:tc>
                <a:tc>
                  <a:txBody>
                    <a:bodyPr/>
                    <a:lstStyle/>
                    <a:p>
                      <a:pPr algn="l">
                        <a:lnSpc>
                          <a:spcPct val="107000"/>
                        </a:lnSpc>
                        <a:spcAft>
                          <a:spcPts val="0"/>
                        </a:spcAft>
                      </a:pPr>
                      <a:r>
                        <a:rPr lang="en-GB" sz="1600" dirty="0">
                          <a:effectLst/>
                          <a:latin typeface="+mj-lt"/>
                        </a:rPr>
                        <a:t> </a:t>
                      </a:r>
                      <a:endParaRPr lang="it-IT" sz="1600" dirty="0">
                        <a:effectLst/>
                        <a:latin typeface="+mj-lt"/>
                      </a:endParaRPr>
                    </a:p>
                    <a:p>
                      <a:pPr algn="l">
                        <a:lnSpc>
                          <a:spcPct val="100000"/>
                        </a:lnSpc>
                        <a:spcAft>
                          <a:spcPts val="600"/>
                        </a:spcAft>
                      </a:pPr>
                      <a:r>
                        <a:rPr lang="en-GB" sz="1600" b="1" dirty="0">
                          <a:effectLst/>
                          <a:latin typeface="+mj-lt"/>
                        </a:rPr>
                        <a:t>Investigation: Breadth and depth of investigation and experimentation.  </a:t>
                      </a:r>
                      <a:endParaRPr lang="it-IT" sz="1600" b="1" dirty="0">
                        <a:effectLst/>
                        <a:latin typeface="+mj-lt"/>
                      </a:endParaRPr>
                    </a:p>
                    <a:p>
                      <a:pPr algn="l">
                        <a:lnSpc>
                          <a:spcPct val="107000"/>
                        </a:lnSpc>
                        <a:spcAft>
                          <a:spcPts val="0"/>
                        </a:spcAft>
                      </a:pPr>
                      <a:r>
                        <a:rPr lang="en-GB" sz="1600" b="1" dirty="0">
                          <a:effectLst/>
                          <a:latin typeface="+mj-lt"/>
                        </a:rPr>
                        <a:t>WA4</a:t>
                      </a:r>
                      <a:r>
                        <a:rPr lang="en-GB" sz="1600" dirty="0">
                          <a:effectLst/>
                          <a:latin typeface="+mj-lt"/>
                        </a:rPr>
                        <a:t>: Conduct investigations of complex problems using research-based knowledge (WK8) and research methods including design of experiments, analysis and interpretation of data, and synthesis of information to provide valid conclusions.</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1539775880"/>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77144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046657" y="210251"/>
          <a:ext cx="7917832" cy="6223110"/>
        </p:xfrm>
        <a:graphic>
          <a:graphicData uri="http://schemas.openxmlformats.org/drawingml/2006/table">
            <a:tbl>
              <a:tblPr>
                <a:tableStyleId>{5C22544A-7EE6-4342-B048-85BDC9FD1C3A}</a:tableStyleId>
              </a:tblPr>
              <a:tblGrid>
                <a:gridCol w="3958916">
                  <a:extLst>
                    <a:ext uri="{9D8B030D-6E8A-4147-A177-3AD203B41FA5}">
                      <a16:colId xmlns:a16="http://schemas.microsoft.com/office/drawing/2014/main" xmlns="" val="3022734977"/>
                    </a:ext>
                  </a:extLst>
                </a:gridCol>
                <a:gridCol w="3958916">
                  <a:extLst>
                    <a:ext uri="{9D8B030D-6E8A-4147-A177-3AD203B41FA5}">
                      <a16:colId xmlns:a16="http://schemas.microsoft.com/office/drawing/2014/main" xmlns="" val="1770455647"/>
                    </a:ext>
                  </a:extLst>
                </a:gridCol>
              </a:tblGrid>
              <a:tr h="1994235">
                <a:tc rowSpan="3">
                  <a:txBody>
                    <a:bodyPr/>
                    <a:lstStyle/>
                    <a:p>
                      <a:pPr marL="133985" indent="-133985">
                        <a:lnSpc>
                          <a:spcPct val="100000"/>
                        </a:lnSpc>
                        <a:spcAft>
                          <a:spcPts val="600"/>
                        </a:spcAft>
                      </a:pPr>
                      <a:r>
                        <a:rPr lang="en-GB" sz="1600" b="1" dirty="0">
                          <a:effectLst/>
                          <a:latin typeface="+mj-lt"/>
                        </a:rPr>
                        <a:t>Engineering Practice</a:t>
                      </a:r>
                      <a:endParaRPr lang="it-IT" sz="1600" b="1"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comprehensive understanding of applicable techniques and methods of analysis, design and investigation and of their limitations;</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practical skills, including the use of computer tools, for solving complex problems, realising complex engineering design, designing and conducting complex investigations; </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comprehensive understanding of applicable materials, equipment and tools, engineering technologies and processes, and of their limitations;</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ability to apply norms of engineering practice;</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knowledge and understanding of the non-technical – societal, health and safety, environmental, economic and industrial - implications of engineering practice;</a:t>
                      </a:r>
                      <a:endParaRPr lang="it-IT" sz="1600" dirty="0">
                        <a:effectLst/>
                        <a:latin typeface="+mj-lt"/>
                      </a:endParaRPr>
                    </a:p>
                    <a:p>
                      <a:pPr marL="176213" lvl="0" indent="-176213" algn="l">
                        <a:lnSpc>
                          <a:spcPct val="106000"/>
                        </a:lnSpc>
                        <a:spcAft>
                          <a:spcPts val="0"/>
                        </a:spcAft>
                        <a:buSzPts val="1000"/>
                        <a:buFont typeface="Symbol" panose="05050102010706020507" pitchFamily="18" charset="2"/>
                        <a:buChar char=""/>
                        <a:tabLst>
                          <a:tab pos="176213" algn="l"/>
                        </a:tabLst>
                      </a:pPr>
                      <a:r>
                        <a:rPr lang="en-GB" sz="1600" dirty="0">
                          <a:effectLst/>
                          <a:latin typeface="+mj-lt"/>
                        </a:rPr>
                        <a:t>critical awareness of economic, organisational and managerial issues (such as project management, risk and change management).</a:t>
                      </a:r>
                      <a:endParaRPr lang="it-IT" sz="1600" dirty="0">
                        <a:effectLst/>
                        <a:latin typeface="+mj-lt"/>
                        <a:ea typeface="Droid Sans Fallback"/>
                      </a:endParaRPr>
                    </a:p>
                  </a:txBody>
                  <a:tcPr marL="68580" marR="68580" marT="0" marB="0" anchor="ctr">
                    <a:solidFill>
                      <a:schemeClr val="accent5">
                        <a:lumMod val="60000"/>
                        <a:lumOff val="40000"/>
                      </a:schemeClr>
                    </a:solidFill>
                  </a:tcPr>
                </a:tc>
                <a:tc>
                  <a:txBody>
                    <a:bodyPr/>
                    <a:lstStyle/>
                    <a:p>
                      <a:pPr algn="l">
                        <a:lnSpc>
                          <a:spcPct val="107000"/>
                        </a:lnSpc>
                        <a:spcAft>
                          <a:spcPts val="0"/>
                        </a:spcAft>
                      </a:pPr>
                      <a:r>
                        <a:rPr lang="en-GB" sz="1600" b="1" dirty="0">
                          <a:effectLst/>
                          <a:latin typeface="+mj-lt"/>
                        </a:rPr>
                        <a:t>Modern Tool Usage: Level of understanding of the appropriateness of the tool</a:t>
                      </a:r>
                      <a:r>
                        <a:rPr lang="en-GB" sz="1600" dirty="0">
                          <a:effectLst/>
                          <a:latin typeface="+mj-lt"/>
                        </a:rPr>
                        <a:t>.</a:t>
                      </a:r>
                      <a:endParaRPr lang="it-IT" sz="1600" dirty="0">
                        <a:effectLst/>
                        <a:latin typeface="+mj-lt"/>
                      </a:endParaRPr>
                    </a:p>
                    <a:p>
                      <a:pPr algn="l">
                        <a:lnSpc>
                          <a:spcPct val="107000"/>
                        </a:lnSpc>
                        <a:spcAft>
                          <a:spcPts val="0"/>
                        </a:spcAft>
                      </a:pPr>
                      <a:r>
                        <a:rPr lang="en-GB" sz="1600" b="1" dirty="0">
                          <a:effectLst/>
                          <a:latin typeface="+mj-lt"/>
                        </a:rPr>
                        <a:t>WA5:</a:t>
                      </a:r>
                      <a:r>
                        <a:rPr lang="en-GB" sz="1600" dirty="0">
                          <a:effectLst/>
                          <a:latin typeface="+mj-lt"/>
                        </a:rPr>
                        <a:t> Create, select and apply appropriate techniques, resources, and modern engineering and IT tools, including prediction and modelling, to complex engineering problems, with an understanding of the limitations. (WK6)  </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2041903818"/>
                  </a:ext>
                </a:extLst>
              </a:tr>
              <a:tr h="2309287">
                <a:tc vMerge="1">
                  <a:txBody>
                    <a:bodyPr/>
                    <a:lstStyle/>
                    <a:p>
                      <a:endParaRPr lang="it-IT"/>
                    </a:p>
                  </a:txBody>
                  <a:tcPr/>
                </a:tc>
                <a:tc>
                  <a:txBody>
                    <a:bodyPr/>
                    <a:lstStyle/>
                    <a:p>
                      <a:pPr algn="l">
                        <a:lnSpc>
                          <a:spcPct val="107000"/>
                        </a:lnSpc>
                        <a:spcAft>
                          <a:spcPts val="0"/>
                        </a:spcAft>
                      </a:pPr>
                      <a:r>
                        <a:rPr lang="en-GB" sz="1600" b="1" dirty="0">
                          <a:effectLst/>
                          <a:latin typeface="+mj-lt"/>
                        </a:rPr>
                        <a:t>The Engineer and Society: Level of knowledge and responsibility. </a:t>
                      </a:r>
                      <a:endParaRPr lang="it-IT" sz="1600" b="1" dirty="0">
                        <a:effectLst/>
                        <a:latin typeface="+mj-lt"/>
                      </a:endParaRPr>
                    </a:p>
                    <a:p>
                      <a:pPr algn="l">
                        <a:lnSpc>
                          <a:spcPct val="107000"/>
                        </a:lnSpc>
                        <a:spcAft>
                          <a:spcPts val="0"/>
                        </a:spcAft>
                      </a:pPr>
                      <a:r>
                        <a:rPr lang="en-GB" sz="1600" b="1" dirty="0">
                          <a:effectLst/>
                          <a:latin typeface="+mj-lt"/>
                        </a:rPr>
                        <a:t>WA6</a:t>
                      </a:r>
                      <a:r>
                        <a:rPr lang="en-GB" sz="1600" dirty="0">
                          <a:effectLst/>
                          <a:latin typeface="+mj-lt"/>
                        </a:rPr>
                        <a:t>: Apply reasoning informed by contextual knowledge to assess societal, health, safety, legal and cultural issues and the consequent responsibilities relevant to professional engineering practice and solutions to complex engineering problems. (WK7) </a:t>
                      </a:r>
                      <a:endParaRPr lang="it-IT" sz="1600" dirty="0">
                        <a:solidFill>
                          <a:srgbClr val="000000"/>
                        </a:solidFill>
                        <a:effectLst/>
                        <a:latin typeface="+mj-lt"/>
                        <a:ea typeface="MS Mincho"/>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xmlns="" val="3241873081"/>
                  </a:ext>
                </a:extLst>
              </a:tr>
              <a:tr h="1795548">
                <a:tc vMerge="1">
                  <a:txBody>
                    <a:bodyPr/>
                    <a:lstStyle/>
                    <a:p>
                      <a:endParaRPr lang="it-IT"/>
                    </a:p>
                  </a:txBody>
                  <a:tcPr/>
                </a:tc>
                <a:tc>
                  <a:txBody>
                    <a:bodyPr/>
                    <a:lstStyle/>
                    <a:p>
                      <a:pPr algn="l">
                        <a:lnSpc>
                          <a:spcPct val="107000"/>
                        </a:lnSpc>
                        <a:spcAft>
                          <a:spcPts val="0"/>
                        </a:spcAft>
                      </a:pPr>
                      <a:r>
                        <a:rPr lang="en-GB" sz="1600" b="1" dirty="0">
                          <a:effectLst/>
                          <a:latin typeface="+mj-lt"/>
                        </a:rPr>
                        <a:t>Environment and Sustainability: Type of solutions. </a:t>
                      </a:r>
                      <a:endParaRPr lang="it-IT" sz="1600" b="1" dirty="0">
                        <a:effectLst/>
                        <a:latin typeface="+mj-lt"/>
                      </a:endParaRPr>
                    </a:p>
                    <a:p>
                      <a:pPr algn="l">
                        <a:lnSpc>
                          <a:spcPct val="107000"/>
                        </a:lnSpc>
                        <a:spcAft>
                          <a:spcPts val="0"/>
                        </a:spcAft>
                      </a:pPr>
                      <a:r>
                        <a:rPr lang="en-GB" sz="1600" b="1" dirty="0">
                          <a:effectLst/>
                          <a:latin typeface="+mj-lt"/>
                        </a:rPr>
                        <a:t>WA7</a:t>
                      </a:r>
                      <a:r>
                        <a:rPr lang="en-GB" sz="1600" dirty="0">
                          <a:effectLst/>
                          <a:latin typeface="+mj-lt"/>
                        </a:rPr>
                        <a:t>: Understand and evaluate the sustainability and impact of professional engineering work in the solution of complex engineering problems in societal and environmental contexts. (WK7)</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1119507860"/>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10094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971600" y="1124744"/>
          <a:ext cx="7920880" cy="4814768"/>
        </p:xfrm>
        <a:graphic>
          <a:graphicData uri="http://schemas.openxmlformats.org/drawingml/2006/table">
            <a:tbl>
              <a:tblPr>
                <a:tableStyleId>{5C22544A-7EE6-4342-B048-85BDC9FD1C3A}</a:tableStyleId>
              </a:tblPr>
              <a:tblGrid>
                <a:gridCol w="3960440">
                  <a:extLst>
                    <a:ext uri="{9D8B030D-6E8A-4147-A177-3AD203B41FA5}">
                      <a16:colId xmlns:a16="http://schemas.microsoft.com/office/drawing/2014/main" xmlns="" val="493706785"/>
                    </a:ext>
                  </a:extLst>
                </a:gridCol>
                <a:gridCol w="3960440">
                  <a:extLst>
                    <a:ext uri="{9D8B030D-6E8A-4147-A177-3AD203B41FA5}">
                      <a16:colId xmlns:a16="http://schemas.microsoft.com/office/drawing/2014/main" xmlns="" val="535298023"/>
                    </a:ext>
                  </a:extLst>
                </a:gridCol>
              </a:tblGrid>
              <a:tr h="2796606">
                <a:tc rowSpan="2">
                  <a:txBody>
                    <a:bodyPr/>
                    <a:lstStyle/>
                    <a:p>
                      <a:pPr marL="133985" indent="-133985">
                        <a:lnSpc>
                          <a:spcPct val="100000"/>
                        </a:lnSpc>
                        <a:spcAft>
                          <a:spcPts val="600"/>
                        </a:spcAft>
                      </a:pPr>
                      <a:r>
                        <a:rPr lang="en-GB" sz="1800" b="1" dirty="0">
                          <a:effectLst/>
                          <a:latin typeface="+mj-lt"/>
                        </a:rPr>
                        <a:t>Making Judgement </a:t>
                      </a:r>
                      <a:endParaRPr lang="it-IT" sz="1800" b="1" dirty="0">
                        <a:effectLst/>
                        <a:latin typeface="+mj-lt"/>
                      </a:endParaRPr>
                    </a:p>
                    <a:p>
                      <a:pPr marL="176213" lvl="0" indent="-176213">
                        <a:lnSpc>
                          <a:spcPct val="106000"/>
                        </a:lnSpc>
                        <a:spcAft>
                          <a:spcPts val="0"/>
                        </a:spcAft>
                        <a:buSzPts val="1000"/>
                        <a:buFont typeface="Symbol" panose="05050102010706020507" pitchFamily="18" charset="2"/>
                        <a:buChar char=""/>
                        <a:tabLst>
                          <a:tab pos="184785" algn="l"/>
                        </a:tabLst>
                      </a:pPr>
                      <a:r>
                        <a:rPr lang="en-GB" sz="1800" dirty="0">
                          <a:effectLst/>
                          <a:latin typeface="+mj-lt"/>
                        </a:rPr>
                        <a:t>ability to integrate knowledge and handle complexity, to formulate judgements with incomplete or limited information, that include reflecting on social and ethical responsibilities linked to the application of their knowledge and judgement;</a:t>
                      </a:r>
                      <a:endParaRPr lang="it-IT" sz="1800" dirty="0">
                        <a:effectLst/>
                        <a:latin typeface="+mj-lt"/>
                      </a:endParaRPr>
                    </a:p>
                    <a:p>
                      <a:pPr marL="176213" lvl="0" indent="-176213" algn="just">
                        <a:lnSpc>
                          <a:spcPct val="106000"/>
                        </a:lnSpc>
                        <a:spcAft>
                          <a:spcPts val="0"/>
                        </a:spcAft>
                        <a:buSzPts val="1000"/>
                        <a:buFont typeface="Symbol" panose="05050102010706020507" pitchFamily="18" charset="2"/>
                        <a:buChar char=""/>
                        <a:tabLst>
                          <a:tab pos="184785" algn="l"/>
                        </a:tabLst>
                      </a:pPr>
                      <a:r>
                        <a:rPr lang="en-GB" sz="1800" dirty="0">
                          <a:effectLst/>
                          <a:latin typeface="+mj-lt"/>
                        </a:rPr>
                        <a:t>ability to manage complex technical or professional activities or projects that can require new strategic approaches, taking responsibility for decision making. </a:t>
                      </a:r>
                      <a:endParaRPr lang="it-IT" sz="1800" dirty="0">
                        <a:effectLst/>
                        <a:latin typeface="+mj-lt"/>
                        <a:ea typeface="Droid Sans Fallback"/>
                        <a:cs typeface="Symbol" panose="05050102010706020507" pitchFamily="18" charset="2"/>
                      </a:endParaRPr>
                    </a:p>
                  </a:txBody>
                  <a:tcPr marL="68580" marR="68580" marT="0" marB="0" anchor="ctr">
                    <a:solidFill>
                      <a:schemeClr val="accent5">
                        <a:lumMod val="60000"/>
                        <a:lumOff val="40000"/>
                      </a:schemeClr>
                    </a:solidFill>
                  </a:tcPr>
                </a:tc>
                <a:tc>
                  <a:txBody>
                    <a:bodyPr/>
                    <a:lstStyle/>
                    <a:p>
                      <a:pPr>
                        <a:lnSpc>
                          <a:spcPct val="100000"/>
                        </a:lnSpc>
                        <a:spcAft>
                          <a:spcPts val="600"/>
                        </a:spcAft>
                      </a:pPr>
                      <a:r>
                        <a:rPr lang="en-GB" sz="1800" b="1" dirty="0">
                          <a:effectLst/>
                          <a:latin typeface="+mj-lt"/>
                        </a:rPr>
                        <a:t>Project Management and Finance: Level of management required for differing types of activity.</a:t>
                      </a:r>
                      <a:r>
                        <a:rPr lang="en-GB" sz="1800" dirty="0">
                          <a:effectLst/>
                          <a:latin typeface="+mj-lt"/>
                        </a:rPr>
                        <a:t> </a:t>
                      </a:r>
                      <a:endParaRPr lang="it-IT" sz="1800" dirty="0">
                        <a:effectLst/>
                        <a:latin typeface="+mj-lt"/>
                      </a:endParaRPr>
                    </a:p>
                    <a:p>
                      <a:pPr>
                        <a:lnSpc>
                          <a:spcPct val="107000"/>
                        </a:lnSpc>
                        <a:spcAft>
                          <a:spcPts val="0"/>
                        </a:spcAft>
                      </a:pPr>
                      <a:r>
                        <a:rPr lang="en-GB" sz="1800" b="1" dirty="0">
                          <a:effectLst/>
                          <a:latin typeface="+mj-lt"/>
                        </a:rPr>
                        <a:t>WA11:</a:t>
                      </a:r>
                      <a:r>
                        <a:rPr lang="en-GB" sz="1800" dirty="0">
                          <a:effectLst/>
                          <a:latin typeface="+mj-lt"/>
                        </a:rPr>
                        <a:t> Demonstrate knowledge and understanding of engineering management principles and economic decision-making and apply these to one’s own work, as a member and leader in a team, to manage projects and in multidisciplinary environments.</a:t>
                      </a:r>
                      <a:endParaRPr lang="it-IT" sz="18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3552354164"/>
                  </a:ext>
                </a:extLst>
              </a:tr>
              <a:tr h="1861129">
                <a:tc vMerge="1">
                  <a:txBody>
                    <a:bodyPr/>
                    <a:lstStyle/>
                    <a:p>
                      <a:endParaRPr lang="it-IT"/>
                    </a:p>
                  </a:txBody>
                  <a:tcPr/>
                </a:tc>
                <a:tc>
                  <a:txBody>
                    <a:bodyPr/>
                    <a:lstStyle/>
                    <a:p>
                      <a:pPr>
                        <a:lnSpc>
                          <a:spcPct val="100000"/>
                        </a:lnSpc>
                        <a:spcAft>
                          <a:spcPts val="600"/>
                        </a:spcAft>
                      </a:pPr>
                      <a:r>
                        <a:rPr lang="en-GB" sz="1800" b="1" dirty="0">
                          <a:effectLst/>
                          <a:latin typeface="+mj-lt"/>
                        </a:rPr>
                        <a:t>Ethics: Understanding and level of practice</a:t>
                      </a:r>
                      <a:r>
                        <a:rPr lang="en-GB" sz="1800" dirty="0">
                          <a:effectLst/>
                          <a:latin typeface="+mj-lt"/>
                        </a:rPr>
                        <a:t>. </a:t>
                      </a:r>
                      <a:endParaRPr lang="it-IT" sz="1800" dirty="0">
                        <a:effectLst/>
                        <a:latin typeface="+mj-lt"/>
                      </a:endParaRPr>
                    </a:p>
                    <a:p>
                      <a:pPr>
                        <a:lnSpc>
                          <a:spcPct val="107000"/>
                        </a:lnSpc>
                        <a:spcAft>
                          <a:spcPts val="0"/>
                        </a:spcAft>
                      </a:pPr>
                      <a:r>
                        <a:rPr lang="en-GB" sz="1800" b="1" dirty="0">
                          <a:effectLst/>
                          <a:latin typeface="+mj-lt"/>
                        </a:rPr>
                        <a:t>WA8</a:t>
                      </a:r>
                      <a:r>
                        <a:rPr lang="en-GB" sz="1800" dirty="0">
                          <a:effectLst/>
                          <a:latin typeface="+mj-lt"/>
                        </a:rPr>
                        <a:t>: Apply ethical principles and commit to professional ethics and responsibilities and norms of engineering practice. (WK7)</a:t>
                      </a:r>
                      <a:endParaRPr lang="it-IT" sz="18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1498366581"/>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81827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187624" y="332656"/>
          <a:ext cx="7704856" cy="5954668"/>
        </p:xfrm>
        <a:graphic>
          <a:graphicData uri="http://schemas.openxmlformats.org/drawingml/2006/table">
            <a:tbl>
              <a:tblPr>
                <a:tableStyleId>{5C22544A-7EE6-4342-B048-85BDC9FD1C3A}</a:tableStyleId>
              </a:tblPr>
              <a:tblGrid>
                <a:gridCol w="3572251">
                  <a:extLst>
                    <a:ext uri="{9D8B030D-6E8A-4147-A177-3AD203B41FA5}">
                      <a16:colId xmlns:a16="http://schemas.microsoft.com/office/drawing/2014/main" xmlns="" val="1871749953"/>
                    </a:ext>
                  </a:extLst>
                </a:gridCol>
                <a:gridCol w="4132605">
                  <a:extLst>
                    <a:ext uri="{9D8B030D-6E8A-4147-A177-3AD203B41FA5}">
                      <a16:colId xmlns:a16="http://schemas.microsoft.com/office/drawing/2014/main" xmlns="" val="959536040"/>
                    </a:ext>
                  </a:extLst>
                </a:gridCol>
              </a:tblGrid>
              <a:tr h="2442229">
                <a:tc>
                  <a:txBody>
                    <a:bodyPr/>
                    <a:lstStyle/>
                    <a:p>
                      <a:pPr marL="133985" indent="-133985">
                        <a:lnSpc>
                          <a:spcPct val="100000"/>
                        </a:lnSpc>
                        <a:spcAft>
                          <a:spcPts val="600"/>
                        </a:spcAft>
                      </a:pPr>
                      <a:r>
                        <a:rPr lang="en-GB" sz="1600" b="1" dirty="0">
                          <a:effectLst/>
                          <a:latin typeface="+mj-lt"/>
                        </a:rPr>
                        <a:t>Communication</a:t>
                      </a:r>
                      <a:r>
                        <a:rPr lang="en-GB" sz="1600" dirty="0">
                          <a:effectLst/>
                          <a:latin typeface="+mj-lt"/>
                        </a:rPr>
                        <a:t> </a:t>
                      </a:r>
                      <a:endParaRPr lang="it-IT" sz="1600" dirty="0">
                        <a:effectLst/>
                        <a:latin typeface="+mj-lt"/>
                      </a:endParaRPr>
                    </a:p>
                    <a:p>
                      <a:pPr marL="176213" lvl="0" indent="-176213">
                        <a:lnSpc>
                          <a:spcPct val="107000"/>
                        </a:lnSpc>
                        <a:spcAft>
                          <a:spcPts val="0"/>
                        </a:spcAft>
                        <a:buSzPts val="1000"/>
                        <a:buFont typeface="Symbol" panose="05050102010706020507" pitchFamily="18" charset="2"/>
                        <a:buChar char=""/>
                      </a:pPr>
                      <a:r>
                        <a:rPr lang="en-GB" sz="1600" dirty="0">
                          <a:effectLst/>
                          <a:latin typeface="+mj-lt"/>
                        </a:rPr>
                        <a:t>ability to use diverse methods to communicate clearly and unambiguously their conclusions, and the knowledge and rationale underpinning these, to specialist and non-specialist audiences in national and international contexts. </a:t>
                      </a:r>
                      <a:endParaRPr lang="it-IT" sz="1600" dirty="0">
                        <a:effectLst/>
                        <a:latin typeface="+mj-lt"/>
                        <a:ea typeface="MS Mincho"/>
                      </a:endParaRPr>
                    </a:p>
                  </a:txBody>
                  <a:tcPr marL="68580" marR="68580" marT="0" marB="0" anchor="ctr">
                    <a:solidFill>
                      <a:schemeClr val="accent5">
                        <a:lumMod val="60000"/>
                        <a:lumOff val="40000"/>
                      </a:schemeClr>
                    </a:solidFill>
                  </a:tcPr>
                </a:tc>
                <a:tc>
                  <a:txBody>
                    <a:bodyPr/>
                    <a:lstStyle/>
                    <a:p>
                      <a:pPr>
                        <a:lnSpc>
                          <a:spcPct val="100000"/>
                        </a:lnSpc>
                        <a:spcAft>
                          <a:spcPts val="600"/>
                        </a:spcAft>
                      </a:pPr>
                      <a:r>
                        <a:rPr lang="en-GB" sz="1600" b="1" dirty="0">
                          <a:effectLst/>
                          <a:latin typeface="+mj-lt"/>
                        </a:rPr>
                        <a:t>Communication: Level of communication according to type of activities performed. </a:t>
                      </a:r>
                      <a:endParaRPr lang="it-IT" sz="1600" b="1" dirty="0">
                        <a:effectLst/>
                        <a:latin typeface="+mj-lt"/>
                      </a:endParaRPr>
                    </a:p>
                    <a:p>
                      <a:pPr>
                        <a:lnSpc>
                          <a:spcPct val="107000"/>
                        </a:lnSpc>
                        <a:spcAft>
                          <a:spcPts val="0"/>
                        </a:spcAft>
                      </a:pPr>
                      <a:r>
                        <a:rPr lang="en-GB" sz="1600" b="1" dirty="0">
                          <a:effectLst/>
                          <a:latin typeface="+mj-lt"/>
                        </a:rPr>
                        <a:t>WA10: </a:t>
                      </a:r>
                      <a:r>
                        <a:rPr lang="en-GB" sz="1600" dirty="0">
                          <a:effectLst/>
                          <a:latin typeface="+mj-lt"/>
                        </a:rPr>
                        <a:t>Communicate effectively on complex engineering activities with the engineering community and with society at large, such as being able to comprehend and write effective reports and design documentation, make effective presentations, and give and receive clear instructions.</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2123085195"/>
                  </a:ext>
                </a:extLst>
              </a:tr>
              <a:tr h="1745626">
                <a:tc>
                  <a:txBody>
                    <a:bodyPr/>
                    <a:lstStyle/>
                    <a:p>
                      <a:pPr marL="133985" indent="-133985">
                        <a:lnSpc>
                          <a:spcPct val="100000"/>
                        </a:lnSpc>
                        <a:spcAft>
                          <a:spcPts val="600"/>
                        </a:spcAft>
                      </a:pPr>
                      <a:r>
                        <a:rPr lang="en-GB" sz="1600" b="1" dirty="0">
                          <a:effectLst/>
                          <a:latin typeface="+mj-lt"/>
                        </a:rPr>
                        <a:t>Team-working </a:t>
                      </a:r>
                      <a:endParaRPr lang="it-IT" sz="1600" b="1" dirty="0">
                        <a:effectLst/>
                        <a:latin typeface="+mj-lt"/>
                      </a:endParaRPr>
                    </a:p>
                    <a:p>
                      <a:pPr marL="176213" lvl="0" indent="-176213" algn="just">
                        <a:lnSpc>
                          <a:spcPct val="106000"/>
                        </a:lnSpc>
                        <a:spcAft>
                          <a:spcPts val="0"/>
                        </a:spcAft>
                        <a:buSzPts val="1000"/>
                        <a:buFont typeface="Symbol" panose="05050102010706020507" pitchFamily="18" charset="2"/>
                        <a:buChar char=""/>
                        <a:tabLst>
                          <a:tab pos="184785" algn="l"/>
                        </a:tabLst>
                      </a:pPr>
                      <a:r>
                        <a:rPr lang="en-GB" sz="1600" dirty="0">
                          <a:effectLst/>
                          <a:latin typeface="+mj-lt"/>
                        </a:rPr>
                        <a:t>ability to function effectively in national and international contexts, as a member or leader of a team, that may be composed of different disciplines and levels, and that may use virtual communication tools.</a:t>
                      </a:r>
                      <a:endParaRPr lang="it-IT" sz="1600" dirty="0">
                        <a:effectLst/>
                        <a:latin typeface="+mj-lt"/>
                        <a:ea typeface="Droid Sans Fallback"/>
                      </a:endParaRPr>
                    </a:p>
                  </a:txBody>
                  <a:tcPr marL="68580" marR="68580" marT="0" marB="0" anchor="ctr">
                    <a:solidFill>
                      <a:schemeClr val="accent5">
                        <a:lumMod val="40000"/>
                        <a:lumOff val="60000"/>
                      </a:schemeClr>
                    </a:solidFill>
                  </a:tcPr>
                </a:tc>
                <a:tc>
                  <a:txBody>
                    <a:bodyPr/>
                    <a:lstStyle/>
                    <a:p>
                      <a:pPr>
                        <a:lnSpc>
                          <a:spcPct val="100000"/>
                        </a:lnSpc>
                        <a:spcAft>
                          <a:spcPts val="600"/>
                        </a:spcAft>
                      </a:pPr>
                      <a:r>
                        <a:rPr lang="en-GB" sz="1600" b="1" dirty="0">
                          <a:effectLst/>
                          <a:latin typeface="+mj-lt"/>
                        </a:rPr>
                        <a:t>Individual and Team work: Role in and diversity of team.  </a:t>
                      </a:r>
                      <a:endParaRPr lang="it-IT" sz="1600" b="1" dirty="0">
                        <a:effectLst/>
                        <a:latin typeface="+mj-lt"/>
                      </a:endParaRPr>
                    </a:p>
                    <a:p>
                      <a:pPr>
                        <a:lnSpc>
                          <a:spcPct val="107000"/>
                        </a:lnSpc>
                        <a:spcAft>
                          <a:spcPts val="0"/>
                        </a:spcAft>
                      </a:pPr>
                      <a:r>
                        <a:rPr lang="en-GB" sz="1600" b="1" dirty="0">
                          <a:effectLst/>
                          <a:latin typeface="+mj-lt"/>
                        </a:rPr>
                        <a:t>WA9:</a:t>
                      </a:r>
                      <a:r>
                        <a:rPr lang="en-GB" sz="1600" dirty="0">
                          <a:effectLst/>
                          <a:latin typeface="+mj-lt"/>
                        </a:rPr>
                        <a:t> Function effectively as an individual, and as a member or leader in diverse teams and in multi-disciplinary settings.</a:t>
                      </a:r>
                      <a:endParaRPr lang="it-IT" sz="1600" dirty="0">
                        <a:solidFill>
                          <a:srgbClr val="000000"/>
                        </a:solidFill>
                        <a:effectLst/>
                        <a:latin typeface="+mj-lt"/>
                        <a:ea typeface="MS Mincho"/>
                      </a:endParaRPr>
                    </a:p>
                  </a:txBody>
                  <a:tcPr marL="68580" marR="68580" marT="0" marB="0" anchor="ctr">
                    <a:solidFill>
                      <a:schemeClr val="accent5">
                        <a:lumMod val="60000"/>
                        <a:lumOff val="40000"/>
                      </a:schemeClr>
                    </a:solidFill>
                  </a:tcPr>
                </a:tc>
                <a:extLst>
                  <a:ext uri="{0D108BD9-81ED-4DB2-BD59-A6C34878D82A}">
                    <a16:rowId xmlns:a16="http://schemas.microsoft.com/office/drawing/2014/main" xmlns="" val="4250575967"/>
                  </a:ext>
                </a:extLst>
              </a:tr>
              <a:tr h="1603779">
                <a:tc>
                  <a:txBody>
                    <a:bodyPr/>
                    <a:lstStyle/>
                    <a:p>
                      <a:pPr marL="133985" marR="76200" indent="-133985">
                        <a:lnSpc>
                          <a:spcPct val="100000"/>
                        </a:lnSpc>
                        <a:spcAft>
                          <a:spcPts val="600"/>
                        </a:spcAft>
                        <a:tabLst>
                          <a:tab pos="148590" algn="l"/>
                        </a:tabLst>
                      </a:pPr>
                      <a:r>
                        <a:rPr lang="en-GB" sz="1600" b="1" dirty="0">
                          <a:effectLst/>
                          <a:latin typeface="+mj-lt"/>
                        </a:rPr>
                        <a:t>Lifelong Learning </a:t>
                      </a:r>
                      <a:endParaRPr lang="it-IT" sz="1600" b="1" dirty="0">
                        <a:effectLst/>
                        <a:latin typeface="+mj-lt"/>
                      </a:endParaRPr>
                    </a:p>
                    <a:p>
                      <a:pPr marL="176213" lvl="0" indent="-176213">
                        <a:lnSpc>
                          <a:spcPct val="106000"/>
                        </a:lnSpc>
                        <a:spcAft>
                          <a:spcPts val="0"/>
                        </a:spcAft>
                        <a:buSzPts val="1000"/>
                        <a:buFont typeface="Symbol" panose="05050102010706020507" pitchFamily="18" charset="2"/>
                        <a:buChar char=""/>
                      </a:pPr>
                      <a:r>
                        <a:rPr lang="en-GB" sz="1600" dirty="0">
                          <a:effectLst/>
                          <a:latin typeface="+mj-lt"/>
                        </a:rPr>
                        <a:t>ability to engage in independent life-long learning;</a:t>
                      </a:r>
                      <a:endParaRPr lang="it-IT" sz="1600" dirty="0">
                        <a:effectLst/>
                        <a:latin typeface="+mj-lt"/>
                      </a:endParaRPr>
                    </a:p>
                    <a:p>
                      <a:pPr marL="176213" lvl="0" indent="-176213">
                        <a:lnSpc>
                          <a:spcPct val="106000"/>
                        </a:lnSpc>
                        <a:spcAft>
                          <a:spcPts val="0"/>
                        </a:spcAft>
                        <a:buSzPts val="1000"/>
                        <a:buFont typeface="Symbol" panose="05050102010706020507" pitchFamily="18" charset="2"/>
                        <a:buChar char=""/>
                      </a:pPr>
                      <a:r>
                        <a:rPr lang="en-GB" sz="1600" dirty="0">
                          <a:effectLst/>
                          <a:latin typeface="+mj-lt"/>
                        </a:rPr>
                        <a:t>ability to undertake further study autonomously.</a:t>
                      </a:r>
                      <a:endParaRPr lang="it-IT" sz="1600" dirty="0">
                        <a:effectLst/>
                        <a:latin typeface="+mj-lt"/>
                        <a:ea typeface="Droid Sans Fallback"/>
                        <a:cs typeface="Symbol" panose="05050102010706020507" pitchFamily="18" charset="2"/>
                      </a:endParaRPr>
                    </a:p>
                  </a:txBody>
                  <a:tcPr marL="68580" marR="68580" marT="0" marB="0" anchor="ctr">
                    <a:solidFill>
                      <a:schemeClr val="accent5">
                        <a:lumMod val="60000"/>
                        <a:lumOff val="40000"/>
                      </a:schemeClr>
                    </a:solidFill>
                  </a:tcPr>
                </a:tc>
                <a:tc>
                  <a:txBody>
                    <a:bodyPr/>
                    <a:lstStyle/>
                    <a:p>
                      <a:pPr>
                        <a:lnSpc>
                          <a:spcPct val="107000"/>
                        </a:lnSpc>
                        <a:spcAft>
                          <a:spcPts val="600"/>
                        </a:spcAft>
                      </a:pPr>
                      <a:r>
                        <a:rPr lang="en-GB" sz="1600" b="1" dirty="0">
                          <a:effectLst/>
                          <a:latin typeface="+mj-lt"/>
                        </a:rPr>
                        <a:t>Lifelong learning: Preparation for and depth of continuing learning. </a:t>
                      </a:r>
                      <a:endParaRPr lang="it-IT" sz="1600" b="1" dirty="0">
                        <a:effectLst/>
                        <a:latin typeface="+mj-lt"/>
                      </a:endParaRPr>
                    </a:p>
                    <a:p>
                      <a:pPr>
                        <a:lnSpc>
                          <a:spcPct val="107000"/>
                        </a:lnSpc>
                        <a:spcAft>
                          <a:spcPts val="0"/>
                        </a:spcAft>
                      </a:pPr>
                      <a:r>
                        <a:rPr lang="en-GB" sz="1600" b="1" dirty="0">
                          <a:effectLst/>
                          <a:latin typeface="+mj-lt"/>
                        </a:rPr>
                        <a:t>WA12: </a:t>
                      </a:r>
                      <a:r>
                        <a:rPr lang="en-GB" sz="1600" dirty="0">
                          <a:effectLst/>
                          <a:latin typeface="+mj-lt"/>
                        </a:rPr>
                        <a:t>Recognize the need for, and have the preparation and ability to engage in independent and life-long learning in the broadest context of technological change.</a:t>
                      </a:r>
                      <a:endParaRPr lang="it-IT" sz="1600" dirty="0">
                        <a:solidFill>
                          <a:srgbClr val="000000"/>
                        </a:solidFill>
                        <a:effectLst/>
                        <a:latin typeface="+mj-lt"/>
                        <a:ea typeface="MS Mincho"/>
                      </a:endParaRPr>
                    </a:p>
                  </a:txBody>
                  <a:tcPr marL="68580" marR="68580" marT="0" marB="0" anchor="ctr"/>
                </a:tc>
                <a:extLst>
                  <a:ext uri="{0D108BD9-81ED-4DB2-BD59-A6C34878D82A}">
                    <a16:rowId xmlns:a16="http://schemas.microsoft.com/office/drawing/2014/main" xmlns="" val="561639577"/>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55423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73397" y="793257"/>
            <a:ext cx="7488832" cy="4291927"/>
          </a:xfrm>
        </p:spPr>
        <p:txBody>
          <a:bodyPr/>
          <a:lstStyle/>
          <a:p>
            <a:pPr algn="l" eaLnBrk="1" hangingPunct="1">
              <a:spcBef>
                <a:spcPts val="0"/>
              </a:spcBef>
            </a:pPr>
            <a:r>
              <a:rPr lang="en-GB" altLang="it-IT" sz="2800" b="1" u="sng" dirty="0">
                <a:solidFill>
                  <a:srgbClr val="FF0000"/>
                </a:solidFill>
                <a:latin typeface="Comic Sans MS" panose="030F0702030302020204" pitchFamily="66" charset="0"/>
              </a:rPr>
              <a:t>Implementation of  student-centred SPs</a:t>
            </a:r>
          </a:p>
          <a:p>
            <a:pPr eaLnBrk="1" hangingPunct="1">
              <a:spcBef>
                <a:spcPts val="0"/>
              </a:spcBef>
            </a:pPr>
            <a:endParaRPr lang="en-GB" altLang="it-IT" b="1" dirty="0">
              <a:latin typeface="Comic Sans MS" panose="030F0702030302020204" pitchFamily="66" charset="0"/>
            </a:endParaRPr>
          </a:p>
          <a:p>
            <a:pPr eaLnBrk="1" hangingPunct="1">
              <a:spcBef>
                <a:spcPts val="0"/>
              </a:spcBef>
            </a:pPr>
            <a:r>
              <a:rPr lang="en-GB" altLang="it-IT" sz="2200" b="1" dirty="0">
                <a:latin typeface="Comic Sans MS" panose="030F0702030302020204" pitchFamily="66" charset="0"/>
              </a:rPr>
              <a:t>At present, HEIs are undergoing a transformation process</a:t>
            </a:r>
            <a:r>
              <a:rPr lang="en-GB" altLang="it-IT" sz="2200" dirty="0">
                <a:latin typeface="Comic Sans MS" panose="030F0702030302020204" pitchFamily="66" charset="0"/>
              </a:rPr>
              <a:t>. </a:t>
            </a:r>
          </a:p>
          <a:p>
            <a:pPr eaLnBrk="1" hangingPunct="1">
              <a:spcBef>
                <a:spcPts val="0"/>
              </a:spcBef>
            </a:pPr>
            <a:endParaRPr lang="en-GB" altLang="it-IT" sz="800" dirty="0">
              <a:latin typeface="Comic Sans MS" panose="030F0702030302020204" pitchFamily="66" charset="0"/>
            </a:endParaRPr>
          </a:p>
          <a:p>
            <a:pPr eaLnBrk="1" hangingPunct="1">
              <a:spcBef>
                <a:spcPts val="0"/>
              </a:spcBef>
            </a:pPr>
            <a:r>
              <a:rPr lang="en-GB" altLang="it-IT" sz="2200" dirty="0">
                <a:latin typeface="Comic Sans MS" panose="030F0702030302020204" pitchFamily="66" charset="0"/>
              </a:rPr>
              <a:t>The traditional approach is slowly giving way to an ‘</a:t>
            </a:r>
            <a:r>
              <a:rPr lang="en-GB" altLang="it-IT" sz="2200" b="1" dirty="0">
                <a:latin typeface="Comic Sans MS" panose="030F0702030302020204" pitchFamily="66" charset="0"/>
              </a:rPr>
              <a:t>output-based</a:t>
            </a:r>
            <a:r>
              <a:rPr lang="en-GB" altLang="it-IT" sz="2200" dirty="0">
                <a:latin typeface="Comic Sans MS" panose="030F0702030302020204" pitchFamily="66" charset="0"/>
              </a:rPr>
              <a:t>’, ‘</a:t>
            </a:r>
            <a:r>
              <a:rPr lang="en-GB" altLang="it-IT" sz="2200" b="1" dirty="0">
                <a:latin typeface="Comic Sans MS" panose="030F0702030302020204" pitchFamily="66" charset="0"/>
              </a:rPr>
              <a:t>student-centred</a:t>
            </a:r>
            <a:r>
              <a:rPr lang="en-GB" altLang="it-IT" sz="2200" dirty="0">
                <a:latin typeface="Comic Sans MS" panose="030F0702030302020204" pitchFamily="66" charset="0"/>
              </a:rPr>
              <a:t>’ </a:t>
            </a:r>
            <a:r>
              <a:rPr lang="en-GB" altLang="it-IT" sz="2200" b="1" dirty="0">
                <a:latin typeface="Comic Sans MS" panose="030F0702030302020204" pitchFamily="66" charset="0"/>
              </a:rPr>
              <a:t>approach</a:t>
            </a:r>
            <a:r>
              <a:rPr lang="en-GB" altLang="it-IT" sz="2200" dirty="0">
                <a:latin typeface="Comic Sans MS" panose="030F0702030302020204" pitchFamily="66" charset="0"/>
              </a:rPr>
              <a:t>, </a:t>
            </a:r>
            <a:r>
              <a:rPr lang="en-GB" altLang="it-IT" sz="2200" b="1" dirty="0">
                <a:latin typeface="Comic Sans MS" panose="030F0702030302020204" pitchFamily="66" charset="0"/>
              </a:rPr>
              <a:t>which takes the student as the centre of the teaching and learning process</a:t>
            </a:r>
            <a:r>
              <a:rPr lang="en-GB" altLang="it-IT" sz="2200" dirty="0">
                <a:latin typeface="Comic Sans MS" panose="030F0702030302020204" pitchFamily="66" charset="0"/>
              </a:rPr>
              <a:t>.</a:t>
            </a:r>
          </a:p>
          <a:p>
            <a:pPr eaLnBrk="1" hangingPunct="1">
              <a:spcBef>
                <a:spcPts val="0"/>
              </a:spcBef>
            </a:pPr>
            <a:endParaRPr lang="en-GB" altLang="it-IT" sz="800" dirty="0">
              <a:latin typeface="Comic Sans MS" panose="030F0702030302020204" pitchFamily="66" charset="0"/>
            </a:endParaRPr>
          </a:p>
          <a:p>
            <a:pPr eaLnBrk="1" hangingPunct="1">
              <a:spcBef>
                <a:spcPts val="0"/>
              </a:spcBef>
            </a:pPr>
            <a:r>
              <a:rPr lang="en-GB" altLang="it-IT" sz="2200" dirty="0">
                <a:latin typeface="Comic Sans MS" panose="030F0702030302020204" pitchFamily="66" charset="0"/>
              </a:rPr>
              <a:t>But the situation is not so good.</a:t>
            </a:r>
          </a:p>
          <a:p>
            <a:pPr eaLnBrk="1" hangingPunct="1">
              <a:spcBef>
                <a:spcPts val="0"/>
              </a:spcBef>
            </a:pPr>
            <a:r>
              <a:rPr lang="en-US" sz="2200" b="1" i="1" dirty="0">
                <a:latin typeface="Comic Sans MS" panose="030F0702030302020204" pitchFamily="66" charset="0"/>
              </a:rPr>
              <a:t>Robert </a:t>
            </a:r>
            <a:r>
              <a:rPr lang="en-US" sz="2200" b="1" i="1" dirty="0" err="1">
                <a:latin typeface="Comic Sans MS" panose="030F0702030302020204" pitchFamily="66" charset="0"/>
              </a:rPr>
              <a:t>Wagenaar</a:t>
            </a:r>
            <a:r>
              <a:rPr lang="en-US" sz="2200" dirty="0">
                <a:latin typeface="Comic Sans MS" panose="030F0702030302020204" pitchFamily="66" charset="0"/>
              </a:rPr>
              <a:t>, father of the Tuning project,</a:t>
            </a:r>
          </a:p>
          <a:p>
            <a:pPr eaLnBrk="1" hangingPunct="1">
              <a:spcBef>
                <a:spcPts val="0"/>
              </a:spcBef>
            </a:pPr>
            <a:r>
              <a:rPr lang="en-US" sz="2200" dirty="0">
                <a:latin typeface="Comic Sans MS" panose="030F0702030302020204" pitchFamily="66" charset="0"/>
              </a:rPr>
              <a:t>Has recently written that:</a:t>
            </a:r>
          </a:p>
          <a:p>
            <a:pPr eaLnBrk="1" hangingPunct="1">
              <a:spcBef>
                <a:spcPts val="0"/>
              </a:spcBef>
            </a:pPr>
            <a:endParaRPr lang="en-GB" altLang="it-IT" sz="2200" dirty="0">
              <a:latin typeface="Comic Sans MS" panose="030F0702030302020204" pitchFamily="66" charset="0"/>
            </a:endParaRPr>
          </a:p>
          <a:p>
            <a:pPr eaLnBrk="1" hangingPunct="1"/>
            <a:endParaRPr lang="en-GB" altLang="it-IT" dirty="0">
              <a:latin typeface="Comic Sans MS" panose="030F0702030302020204" pitchFamily="66" charset="0"/>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04238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15616" y="374162"/>
            <a:ext cx="7776864" cy="6403627"/>
          </a:xfrm>
        </p:spPr>
        <p:txBody>
          <a:bodyPr/>
          <a:lstStyle/>
          <a:p>
            <a:pPr>
              <a:spcBef>
                <a:spcPts val="0"/>
              </a:spcBef>
            </a:pPr>
            <a:r>
              <a:rPr lang="en-US" sz="2200" i="1" dirty="0">
                <a:latin typeface="Comic Sans MS" panose="030F0702030302020204" pitchFamily="66" charset="0"/>
              </a:rPr>
              <a:t>“ …, we have to conclude that </a:t>
            </a:r>
            <a:r>
              <a:rPr lang="en-US" sz="2200" b="1" i="1" dirty="0">
                <a:solidFill>
                  <a:srgbClr val="FF0000"/>
                </a:solidFill>
                <a:latin typeface="Comic Sans MS" panose="030F0702030302020204" pitchFamily="66" charset="0"/>
              </a:rPr>
              <a:t>the actual implementation of the competences and LOs based approach at degree programme level</a:t>
            </a:r>
            <a:r>
              <a:rPr lang="en-US" sz="2200" i="1" dirty="0">
                <a:latin typeface="Comic Sans MS" panose="030F0702030302020204" pitchFamily="66" charset="0"/>
              </a:rPr>
              <a:t>, and its underpinning with suitable Teaching, Learning and Assessment (TLA) strategies and methodologies, </a:t>
            </a:r>
            <a:r>
              <a:rPr lang="en-US" sz="2200" b="1" i="1" dirty="0">
                <a:solidFill>
                  <a:srgbClr val="FF0000"/>
                </a:solidFill>
                <a:latin typeface="Comic Sans MS" panose="030F0702030302020204" pitchFamily="66" charset="0"/>
              </a:rPr>
              <a:t>has had limited success so far in the wider European context</a:t>
            </a:r>
            <a:r>
              <a:rPr lang="en-US" sz="2200" i="1" dirty="0">
                <a:latin typeface="Comic Sans MS" panose="030F0702030302020204" pitchFamily="66" charset="0"/>
              </a:rPr>
              <a:t>. </a:t>
            </a:r>
          </a:p>
          <a:p>
            <a:pPr>
              <a:spcBef>
                <a:spcPts val="0"/>
              </a:spcBef>
            </a:pPr>
            <a:r>
              <a:rPr lang="en-US" sz="2200" i="1" dirty="0">
                <a:latin typeface="Comic Sans MS" panose="030F0702030302020204" pitchFamily="66" charset="0"/>
              </a:rPr>
              <a:t>It is in fact accepted that </a:t>
            </a:r>
            <a:r>
              <a:rPr lang="en-US" sz="2200" b="1" i="1" dirty="0">
                <a:solidFill>
                  <a:srgbClr val="FF0000"/>
                </a:solidFill>
                <a:latin typeface="Comic Sans MS" panose="030F0702030302020204" pitchFamily="66" charset="0"/>
              </a:rPr>
              <a:t>the modernization process of HE-programmes in Europe and therefore the actual establishment of a single EHEA </a:t>
            </a:r>
            <a:r>
              <a:rPr lang="en-US" sz="2200" i="1" dirty="0">
                <a:latin typeface="Comic Sans MS" panose="030F0702030302020204" pitchFamily="66" charset="0"/>
              </a:rPr>
              <a:t>- notwithstanding the shared architecture -, </a:t>
            </a:r>
            <a:r>
              <a:rPr lang="en-US" sz="2200" b="1" i="1" dirty="0">
                <a:solidFill>
                  <a:srgbClr val="FF0000"/>
                </a:solidFill>
                <a:latin typeface="Comic Sans MS" panose="030F0702030302020204" pitchFamily="66" charset="0"/>
              </a:rPr>
              <a:t>has made limited progress</a:t>
            </a:r>
            <a:r>
              <a:rPr lang="en-US" sz="2200" i="1" dirty="0">
                <a:latin typeface="Comic Sans MS" panose="030F0702030302020204" pitchFamily="66" charset="0"/>
              </a:rPr>
              <a:t>, after a very promising first phase of six years of developmental activities. </a:t>
            </a:r>
            <a:r>
              <a:rPr lang="en-US" sz="2200" b="1" i="1" dirty="0">
                <a:solidFill>
                  <a:srgbClr val="FF0000"/>
                </a:solidFill>
                <a:latin typeface="Comic Sans MS" panose="030F0702030302020204" pitchFamily="66" charset="0"/>
              </a:rPr>
              <a:t>Although the architecture seems to be in place in most countries, the actual implementation process and the realization of the expected benefits, have been far from smooth and complete</a:t>
            </a:r>
            <a:r>
              <a:rPr lang="en-US" sz="2200" i="1" dirty="0">
                <a:latin typeface="Comic Sans MS" panose="030F0702030302020204" pitchFamily="66" charset="0"/>
              </a:rPr>
              <a:t>. Rather, in many contexts, actual change in learning teaching and assessment methods and philosophy has met resistance, ...” </a:t>
            </a:r>
            <a:r>
              <a:rPr lang="en-US" sz="2200" dirty="0">
                <a:latin typeface="Comic Sans MS" panose="030F0702030302020204" pitchFamily="66" charset="0"/>
              </a:rPr>
              <a:t>	</a:t>
            </a:r>
          </a:p>
          <a:p>
            <a:pPr eaLnBrk="1" hangingPunct="1"/>
            <a:endParaRPr lang="en-GB" altLang="it-IT" sz="2200" dirty="0">
              <a:latin typeface="Comic Sans MS" panose="030F0702030302020204" pitchFamily="66" charset="0"/>
            </a:endParaRPr>
          </a:p>
          <a:p>
            <a:pPr algn="ctr"/>
            <a:endParaRPr lang="en-GB" dirty="0"/>
          </a:p>
        </p:txBody>
      </p:sp>
      <p:sp>
        <p:nvSpPr>
          <p:cNvPr id="5" name="Segnaposto piè di pagina 4"/>
          <p:cNvSpPr>
            <a:spLocks noGrp="1"/>
          </p:cNvSpPr>
          <p:nvPr>
            <p:ph type="ftr" sz="quarter" idx="3"/>
          </p:nvPr>
        </p:nvSpPr>
        <p:spPr>
          <a:xfrm>
            <a:off x="827584" y="6520259"/>
            <a:ext cx="7848872" cy="337741"/>
          </a:xfrm>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3635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4294967295"/>
          </p:nvPr>
        </p:nvSpPr>
        <p:spPr>
          <a:xfrm>
            <a:off x="827584" y="6471830"/>
            <a:ext cx="7452320" cy="365125"/>
          </a:xfrm>
          <a:prstGeom prst="rect">
            <a:avLst/>
          </a:prstGeom>
        </p:spPr>
        <p:txBody>
          <a:bodyPr/>
          <a:lstStyle/>
          <a:p>
            <a:pPr algn="r">
              <a:defRPr/>
            </a:pPr>
            <a:r>
              <a:rPr lang="en-US" altLang="it-IT" sz="2000">
                <a:solidFill>
                  <a:schemeClr val="accent6">
                    <a:lumMod val="50000"/>
                  </a:schemeClr>
                </a:solidFill>
                <a:latin typeface="+mj-lt"/>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187624" y="1052736"/>
            <a:ext cx="7560840" cy="3662541"/>
          </a:xfrm>
          <a:prstGeom prst="rect">
            <a:avLst/>
          </a:prstGeom>
          <a:noFill/>
        </p:spPr>
        <p:txBody>
          <a:bodyPr wrap="square" rtlCol="0">
            <a:spAutoFit/>
          </a:bodyPr>
          <a:lstStyle/>
          <a:p>
            <a:pPr algn="ctr">
              <a:defRPr/>
            </a:pPr>
            <a:r>
              <a:rPr lang="en-GB" altLang="en-US" sz="3600" b="1" i="1" dirty="0">
                <a:solidFill>
                  <a:srgbClr val="FF0000"/>
                </a:solidFill>
                <a:effectLst>
                  <a:outerShdw blurRad="38100" dist="38100" dir="2700000" algn="tl">
                    <a:srgbClr val="000000">
                      <a:alpha val="43137"/>
                    </a:srgbClr>
                  </a:outerShdw>
                </a:effectLst>
                <a:latin typeface="+mj-lt"/>
              </a:rPr>
              <a:t>1. Comparability of Study Programmes</a:t>
            </a:r>
            <a:endParaRPr lang="en-GB" altLang="en-US" sz="3600" i="1" dirty="0">
              <a:solidFill>
                <a:srgbClr val="000066"/>
              </a:solidFill>
              <a:effectLst>
                <a:outerShdw blurRad="38100" dist="38100" dir="2700000" algn="tl">
                  <a:srgbClr val="000000">
                    <a:alpha val="43137"/>
                  </a:srgbClr>
                </a:outerShdw>
              </a:effectLst>
              <a:latin typeface="+mj-lt"/>
            </a:endParaRPr>
          </a:p>
          <a:p>
            <a:pPr algn="ctr">
              <a:defRPr/>
            </a:pPr>
            <a:endParaRPr lang="en-GB" altLang="en-US" sz="2800" dirty="0">
              <a:solidFill>
                <a:srgbClr val="000066"/>
              </a:solidFill>
              <a:latin typeface="+mj-lt"/>
            </a:endParaRPr>
          </a:p>
          <a:p>
            <a:pPr>
              <a:defRPr/>
            </a:pPr>
            <a:r>
              <a:rPr lang="en-GB" sz="3200" b="1" u="sng" dirty="0">
                <a:solidFill>
                  <a:srgbClr val="FF0000"/>
                </a:solidFill>
                <a:latin typeface="+mj-lt"/>
              </a:rPr>
              <a:t>Aim and objectives of the Bologna Process</a:t>
            </a:r>
          </a:p>
          <a:p>
            <a:pPr algn="ctr">
              <a:defRPr/>
            </a:pPr>
            <a:endParaRPr lang="en-GB" sz="1200" dirty="0">
              <a:solidFill>
                <a:srgbClr val="002060"/>
              </a:solidFill>
              <a:latin typeface="+mj-lt"/>
            </a:endParaRPr>
          </a:p>
          <a:p>
            <a:pPr algn="ctr">
              <a:defRPr/>
            </a:pPr>
            <a:r>
              <a:rPr lang="en-GB" sz="2800" b="1" dirty="0">
                <a:solidFill>
                  <a:srgbClr val="002060"/>
                </a:solidFill>
                <a:latin typeface="+mj-lt"/>
              </a:rPr>
              <a:t>To establish the European Area of Higher Education and to promote the European system of higher education world-wide.</a:t>
            </a:r>
          </a:p>
          <a:p>
            <a:pPr>
              <a:defRPr/>
            </a:pPr>
            <a:endParaRPr lang="it-IT" sz="1200" dirty="0">
              <a:solidFill>
                <a:srgbClr val="002060"/>
              </a:solidFill>
              <a:latin typeface="+mj-lt"/>
            </a:endParaRPr>
          </a:p>
          <a:p>
            <a:pPr algn="ctr"/>
            <a:r>
              <a:rPr lang="it-IT" altLang="en-US" sz="2800" b="1" dirty="0" err="1">
                <a:solidFill>
                  <a:srgbClr val="FF0000"/>
                </a:solidFill>
              </a:rPr>
              <a:t>through</a:t>
            </a:r>
            <a:endParaRPr lang="it-IT" altLang="en-US" sz="2800" b="1" dirty="0">
              <a:solidFill>
                <a:srgbClr val="FF0000"/>
              </a:solidFill>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3379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43608" y="692696"/>
            <a:ext cx="7848872" cy="4799747"/>
          </a:xfrm>
        </p:spPr>
        <p:txBody>
          <a:bodyPr/>
          <a:lstStyle/>
          <a:p>
            <a:pPr lvl="1">
              <a:spcBef>
                <a:spcPts val="0"/>
              </a:spcBef>
            </a:pPr>
            <a:r>
              <a:rPr lang="en-GB" sz="3600" b="1" i="1" dirty="0">
                <a:solidFill>
                  <a:srgbClr val="FF0000"/>
                </a:solidFill>
                <a:effectLst>
                  <a:outerShdw blurRad="38100" dist="38100" dir="2700000" algn="tl">
                    <a:srgbClr val="000000">
                      <a:alpha val="43137"/>
                    </a:srgbClr>
                  </a:outerShdw>
                </a:effectLst>
                <a:latin typeface="+mj-lt"/>
              </a:rPr>
              <a:t>d) Design of a </a:t>
            </a:r>
          </a:p>
          <a:p>
            <a:pPr lvl="1">
              <a:spcBef>
                <a:spcPts val="0"/>
              </a:spcBef>
            </a:pPr>
            <a:r>
              <a:rPr lang="en-GB" sz="3600" b="1" i="1" dirty="0">
                <a:solidFill>
                  <a:srgbClr val="FF0000"/>
                </a:solidFill>
                <a:effectLst>
                  <a:outerShdw blurRad="38100" dist="38100" dir="2700000" algn="tl">
                    <a:srgbClr val="000000">
                      <a:alpha val="43137"/>
                    </a:srgbClr>
                  </a:outerShdw>
                </a:effectLst>
                <a:latin typeface="+mj-lt"/>
              </a:rPr>
              <a:t>Student-Centred Programme </a:t>
            </a:r>
          </a:p>
          <a:p>
            <a:pPr eaLnBrk="1" hangingPunct="1">
              <a:spcBef>
                <a:spcPts val="0"/>
              </a:spcBef>
            </a:pPr>
            <a:endParaRPr lang="en-GB" altLang="ja-JP" sz="800" dirty="0">
              <a:latin typeface="+mj-lt"/>
              <a:ea typeface="ＭＳ Ｐゴシック" panose="020B0600070205080204" pitchFamily="34" charset="-128"/>
            </a:endParaRPr>
          </a:p>
          <a:p>
            <a:pPr eaLnBrk="1" hangingPunct="1">
              <a:spcBef>
                <a:spcPts val="0"/>
              </a:spcBef>
              <a:spcAft>
                <a:spcPts val="600"/>
              </a:spcAft>
            </a:pPr>
            <a:r>
              <a:rPr lang="en-GB" altLang="ja-JP" sz="2800" dirty="0">
                <a:latin typeface="+mj-lt"/>
                <a:ea typeface="ＭＳ Ｐゴシック" panose="020B0600070205080204" pitchFamily="34" charset="-128"/>
              </a:rPr>
              <a:t>Fundamental steps of the design of a student-centred programme are:</a:t>
            </a:r>
          </a:p>
          <a:p>
            <a:pPr marL="457200" lvl="0" indent="-457200">
              <a:spcBef>
                <a:spcPts val="0"/>
              </a:spcBef>
              <a:spcAft>
                <a:spcPts val="600"/>
              </a:spcAft>
              <a:buClr>
                <a:srgbClr val="00B050"/>
              </a:buClr>
              <a:buFont typeface="+mj-lt"/>
              <a:buAutoNum type="arabicPeriod"/>
            </a:pPr>
            <a:r>
              <a:rPr lang="en-GB" sz="2800" b="1" dirty="0">
                <a:latin typeface="+mj-lt"/>
              </a:rPr>
              <a:t>Identification of the educational needs</a:t>
            </a:r>
            <a:endParaRPr lang="it-IT" sz="2800" b="1" dirty="0">
              <a:latin typeface="+mj-lt"/>
            </a:endParaRPr>
          </a:p>
          <a:p>
            <a:pPr marL="457200" lvl="0" indent="-457200">
              <a:spcBef>
                <a:spcPts val="0"/>
              </a:spcBef>
              <a:spcAft>
                <a:spcPts val="600"/>
              </a:spcAft>
              <a:buClr>
                <a:srgbClr val="00B050"/>
              </a:buClr>
              <a:buFont typeface="+mj-lt"/>
              <a:buAutoNum type="arabicPeriod"/>
            </a:pPr>
            <a:r>
              <a:rPr lang="en-GB" sz="2800" b="1" dirty="0">
                <a:latin typeface="+mj-lt"/>
              </a:rPr>
              <a:t>Definition of the programme educational objectives</a:t>
            </a:r>
            <a:endParaRPr lang="it-IT" sz="2800" dirty="0">
              <a:latin typeface="+mj-lt"/>
            </a:endParaRPr>
          </a:p>
          <a:p>
            <a:pPr marL="457200" lvl="0" indent="-457200">
              <a:spcBef>
                <a:spcPts val="0"/>
              </a:spcBef>
              <a:spcAft>
                <a:spcPts val="600"/>
              </a:spcAft>
              <a:buClr>
                <a:srgbClr val="00B050"/>
              </a:buClr>
              <a:buFont typeface="+mj-lt"/>
              <a:buAutoNum type="arabicPeriod"/>
            </a:pPr>
            <a:r>
              <a:rPr lang="en-GB" sz="2800" b="1" dirty="0">
                <a:latin typeface="+mj-lt"/>
              </a:rPr>
              <a:t>Definition of the programme learning outcomes</a:t>
            </a:r>
            <a:endParaRPr lang="it-IT" sz="2800" b="1" dirty="0">
              <a:latin typeface="+mj-lt"/>
            </a:endParaRPr>
          </a:p>
          <a:p>
            <a:pPr marL="457200" lvl="0" indent="-457200">
              <a:spcBef>
                <a:spcPts val="0"/>
              </a:spcBef>
              <a:buClr>
                <a:srgbClr val="00B050"/>
              </a:buClr>
              <a:buFont typeface="+mj-lt"/>
              <a:buAutoNum type="arabicPeriod"/>
            </a:pPr>
            <a:r>
              <a:rPr lang="en-GB" sz="2800" b="1" dirty="0">
                <a:latin typeface="+mj-lt"/>
              </a:rPr>
              <a:t>Definition of the programme structure</a:t>
            </a:r>
            <a:endParaRPr lang="en-GB" dirty="0">
              <a:latin typeface="+mj-lt"/>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03413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274222" y="908720"/>
            <a:ext cx="7416824" cy="5693866"/>
          </a:xfrm>
          <a:prstGeom prst="rect">
            <a:avLst/>
          </a:prstGeom>
          <a:noFill/>
        </p:spPr>
        <p:txBody>
          <a:bodyPr wrap="square" rtlCol="0">
            <a:spAutoFit/>
          </a:bodyPr>
          <a:lstStyle/>
          <a:p>
            <a:pPr eaLnBrk="1" hangingPunct="1"/>
            <a:r>
              <a:rPr lang="en-GB" altLang="it-IT" sz="2800" dirty="0">
                <a:solidFill>
                  <a:srgbClr val="002060"/>
                </a:solidFill>
                <a:latin typeface="+mj-lt"/>
              </a:rPr>
              <a:t>This is the approach developed by the</a:t>
            </a:r>
            <a:r>
              <a:rPr lang="en-GB" altLang="it-IT" sz="2800" b="1" u="sng" dirty="0">
                <a:solidFill>
                  <a:srgbClr val="002060"/>
                </a:solidFill>
                <a:latin typeface="+mj-lt"/>
              </a:rPr>
              <a:t> </a:t>
            </a:r>
          </a:p>
          <a:p>
            <a:pPr algn="ctr" eaLnBrk="1" hangingPunct="1"/>
            <a:r>
              <a:rPr lang="en-GB" altLang="it-IT" sz="2800" b="1" dirty="0">
                <a:solidFill>
                  <a:srgbClr val="FF0000"/>
                </a:solidFill>
                <a:latin typeface="+mj-lt"/>
              </a:rPr>
              <a:t>TUNING </a:t>
            </a:r>
            <a:r>
              <a:rPr lang="it-IT" sz="2800" b="1" dirty="0">
                <a:solidFill>
                  <a:srgbClr val="FF0000"/>
                </a:solidFill>
                <a:latin typeface="+mj-lt"/>
              </a:rPr>
              <a:t>Educational </a:t>
            </a:r>
            <a:r>
              <a:rPr lang="it-IT" sz="2800" b="1" dirty="0" err="1">
                <a:solidFill>
                  <a:srgbClr val="FF0000"/>
                </a:solidFill>
                <a:latin typeface="+mj-lt"/>
              </a:rPr>
              <a:t>Structures</a:t>
            </a:r>
            <a:r>
              <a:rPr lang="it-IT" sz="2800" b="1" dirty="0">
                <a:solidFill>
                  <a:srgbClr val="FF0000"/>
                </a:solidFill>
                <a:latin typeface="+mj-lt"/>
              </a:rPr>
              <a:t> in Europe</a:t>
            </a:r>
            <a:r>
              <a:rPr lang="it-IT" sz="2800" dirty="0">
                <a:solidFill>
                  <a:srgbClr val="002060"/>
                </a:solidFill>
                <a:latin typeface="+mj-lt"/>
              </a:rPr>
              <a:t>, …</a:t>
            </a:r>
            <a:r>
              <a:rPr lang="it-IT" sz="2800" b="1" u="sng" dirty="0">
                <a:latin typeface="+mj-lt"/>
              </a:rPr>
              <a:t> </a:t>
            </a:r>
          </a:p>
          <a:p>
            <a:pPr eaLnBrk="1" hangingPunct="1">
              <a:spcBef>
                <a:spcPts val="0"/>
              </a:spcBef>
              <a:spcAft>
                <a:spcPts val="0"/>
              </a:spcAft>
            </a:pPr>
            <a:endParaRPr lang="en-US" sz="2200" dirty="0">
              <a:solidFill>
                <a:srgbClr val="002060"/>
              </a:solidFill>
              <a:latin typeface="Comic Sans MS" panose="030F0702030302020204" pitchFamily="66" charset="0"/>
            </a:endParaRPr>
          </a:p>
          <a:p>
            <a:pPr>
              <a:spcBef>
                <a:spcPts val="0"/>
              </a:spcBef>
              <a:spcAft>
                <a:spcPts val="0"/>
              </a:spcAft>
            </a:pPr>
            <a:r>
              <a:rPr lang="en-GB" altLang="it-IT" sz="2200" b="1" dirty="0">
                <a:solidFill>
                  <a:srgbClr val="002060"/>
                </a:solidFill>
                <a:latin typeface="Comic Sans MS" panose="030F0702030302020204" pitchFamily="66" charset="0"/>
              </a:rPr>
              <a:t>TUNING </a:t>
            </a:r>
            <a:r>
              <a:rPr lang="it-IT" sz="2200" b="1" dirty="0">
                <a:solidFill>
                  <a:srgbClr val="002060"/>
                </a:solidFill>
                <a:latin typeface="Comic Sans MS" panose="030F0702030302020204" pitchFamily="66" charset="0"/>
              </a:rPr>
              <a:t>Educational </a:t>
            </a:r>
            <a:r>
              <a:rPr lang="it-IT" sz="2200" b="1" dirty="0" err="1">
                <a:solidFill>
                  <a:srgbClr val="002060"/>
                </a:solidFill>
                <a:latin typeface="Comic Sans MS" panose="030F0702030302020204" pitchFamily="66" charset="0"/>
              </a:rPr>
              <a:t>Structures</a:t>
            </a:r>
            <a:r>
              <a:rPr lang="it-IT" sz="2200" b="1" dirty="0">
                <a:solidFill>
                  <a:srgbClr val="002060"/>
                </a:solidFill>
                <a:latin typeface="Comic Sans MS" panose="030F0702030302020204" pitchFamily="66" charset="0"/>
              </a:rPr>
              <a:t> in Europe</a:t>
            </a:r>
            <a:r>
              <a:rPr lang="it-IT" sz="2200" dirty="0">
                <a:solidFill>
                  <a:srgbClr val="002060"/>
                </a:solidFill>
                <a:latin typeface="Comic Sans MS" panose="030F0702030302020204" pitchFamily="66" charset="0"/>
              </a:rPr>
              <a:t> </a:t>
            </a:r>
            <a:r>
              <a:rPr lang="it-IT" altLang="it-IT" sz="2200" dirty="0">
                <a:solidFill>
                  <a:srgbClr val="002060"/>
                </a:solidFill>
                <a:latin typeface="Comic Sans MS" panose="030F0702030302020204" pitchFamily="66" charset="0"/>
              </a:rPr>
              <a:t>(</a:t>
            </a:r>
            <a:r>
              <a:rPr lang="en-GB" altLang="it-IT" sz="2200" dirty="0">
                <a:solidFill>
                  <a:srgbClr val="002060"/>
                </a:solidFill>
                <a:latin typeface="Comic Sans MS" panose="030F0702030302020204" pitchFamily="66" charset="0"/>
                <a:hlinkClick r:id="rId3"/>
              </a:rPr>
              <a:t>http://www.unideusto.org/tuningeu/</a:t>
            </a:r>
            <a:r>
              <a:rPr lang="en-GB" altLang="it-IT" sz="2200" dirty="0">
                <a:solidFill>
                  <a:srgbClr val="002060"/>
                </a:solidFill>
                <a:latin typeface="Comic Sans MS" panose="030F0702030302020204" pitchFamily="66" charset="0"/>
              </a:rPr>
              <a:t>) is a University driven initiative, which </a:t>
            </a:r>
            <a:r>
              <a:rPr lang="en-US" sz="2200" dirty="0">
                <a:solidFill>
                  <a:srgbClr val="002060"/>
                </a:solidFill>
                <a:latin typeface="Comic Sans MS" panose="030F0702030302020204" pitchFamily="66" charset="0"/>
              </a:rPr>
              <a:t>started in 2000 and </a:t>
            </a:r>
            <a:r>
              <a:rPr lang="en-GB" altLang="it-IT" sz="2200" dirty="0">
                <a:solidFill>
                  <a:srgbClr val="002060"/>
                </a:solidFill>
                <a:latin typeface="Comic Sans MS" panose="030F0702030302020204" pitchFamily="66" charset="0"/>
              </a:rPr>
              <a:t>was originally set up to offer a concrete approach to implement the Bologna process at the level of Higher Education Institutions (HEIs) and subject areas. </a:t>
            </a:r>
          </a:p>
          <a:p>
            <a:pPr>
              <a:spcBef>
                <a:spcPts val="0"/>
              </a:spcBef>
              <a:spcAft>
                <a:spcPts val="0"/>
              </a:spcAft>
            </a:pPr>
            <a:r>
              <a:rPr lang="en-GB" altLang="it-IT" sz="2200" dirty="0">
                <a:solidFill>
                  <a:srgbClr val="002060"/>
                </a:solidFill>
                <a:latin typeface="Comic Sans MS" panose="030F0702030302020204" pitchFamily="66" charset="0"/>
              </a:rPr>
              <a:t>Over time, Tuning has developed into an </a:t>
            </a:r>
            <a:r>
              <a:rPr lang="en-GB" altLang="it-IT" sz="2200" b="1" dirty="0">
                <a:solidFill>
                  <a:srgbClr val="002060"/>
                </a:solidFill>
                <a:latin typeface="Comic Sans MS" panose="030F0702030302020204" pitchFamily="66" charset="0"/>
              </a:rPr>
              <a:t>approach to (re-)design</a:t>
            </a:r>
            <a:r>
              <a:rPr lang="en-GB" altLang="it-IT" sz="2200" dirty="0">
                <a:solidFill>
                  <a:srgbClr val="002060"/>
                </a:solidFill>
                <a:latin typeface="Comic Sans MS" panose="030F0702030302020204" pitchFamily="66" charset="0"/>
              </a:rPr>
              <a:t> (and to develop, implement and evaluate) </a:t>
            </a:r>
            <a:r>
              <a:rPr lang="en-GB" altLang="it-IT" sz="2200" b="1" dirty="0">
                <a:solidFill>
                  <a:srgbClr val="002060"/>
                </a:solidFill>
                <a:latin typeface="Comic Sans MS" panose="030F0702030302020204" pitchFamily="66" charset="0"/>
              </a:rPr>
              <a:t>SPs for each of the Bologna cycles</a:t>
            </a:r>
            <a:r>
              <a:rPr lang="en-GB" altLang="it-IT" sz="2200" dirty="0">
                <a:solidFill>
                  <a:srgbClr val="002060"/>
                </a:solidFill>
                <a:latin typeface="Comic Sans MS" panose="030F0702030302020204" pitchFamily="66" charset="0"/>
              </a:rPr>
              <a:t> - bachelor, master and, more recently, doctorate -, which nowadays can be considered valid worldwide, since it has been tested and found fruitful in several continents.</a:t>
            </a:r>
            <a:endParaRPr lang="it-IT" altLang="it-IT" sz="2200" dirty="0">
              <a:solidFill>
                <a:srgbClr val="002060"/>
              </a:solidFill>
              <a:latin typeface="Comic Sans MS" panose="030F0702030302020204" pitchFamily="66" charset="0"/>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26317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268760"/>
            <a:ext cx="7763943" cy="3384376"/>
          </a:xfrm>
        </p:spPr>
        <p:txBody>
          <a:bodyPr/>
          <a:lstStyle/>
          <a:p>
            <a:r>
              <a:rPr lang="it-IT" altLang="it-IT" sz="2800" dirty="0">
                <a:latin typeface="+mj-lt"/>
              </a:rPr>
              <a:t>… </a:t>
            </a:r>
            <a:r>
              <a:rPr lang="it-IT" altLang="it-IT" sz="2800" dirty="0" err="1">
                <a:latin typeface="+mj-lt"/>
              </a:rPr>
              <a:t>but</a:t>
            </a:r>
            <a:r>
              <a:rPr lang="it-IT" altLang="it-IT" sz="2800" dirty="0">
                <a:latin typeface="+mj-lt"/>
              </a:rPr>
              <a:t> </a:t>
            </a:r>
            <a:r>
              <a:rPr lang="it-IT" altLang="it-IT" sz="2800" dirty="0" err="1">
                <a:latin typeface="+mj-lt"/>
              </a:rPr>
              <a:t>it</a:t>
            </a:r>
            <a:r>
              <a:rPr lang="it-IT" altLang="it-IT" sz="2800" dirty="0">
                <a:latin typeface="+mj-lt"/>
              </a:rPr>
              <a:t> </a:t>
            </a:r>
            <a:r>
              <a:rPr lang="it-IT" altLang="it-IT" sz="2800" dirty="0" err="1">
                <a:latin typeface="+mj-lt"/>
              </a:rPr>
              <a:t>is</a:t>
            </a:r>
            <a:r>
              <a:rPr lang="it-IT" altLang="it-IT" sz="2800" dirty="0">
                <a:latin typeface="+mj-lt"/>
              </a:rPr>
              <a:t> </a:t>
            </a:r>
            <a:r>
              <a:rPr lang="it-IT" altLang="it-IT" sz="2800" dirty="0" err="1">
                <a:latin typeface="+mj-lt"/>
              </a:rPr>
              <a:t>also</a:t>
            </a:r>
            <a:r>
              <a:rPr lang="it-IT" altLang="it-IT" sz="2800" dirty="0">
                <a:latin typeface="+mj-lt"/>
              </a:rPr>
              <a:t> </a:t>
            </a:r>
            <a:r>
              <a:rPr lang="it-IT" altLang="it-IT" sz="2800" dirty="0" err="1">
                <a:latin typeface="+mj-lt"/>
              </a:rPr>
              <a:t>consistent</a:t>
            </a:r>
            <a:r>
              <a:rPr lang="it-IT" altLang="it-IT" sz="2800" dirty="0">
                <a:latin typeface="+mj-lt"/>
              </a:rPr>
              <a:t> with the </a:t>
            </a:r>
            <a:r>
              <a:rPr lang="it-IT" altLang="it-IT" sz="2800" dirty="0" err="1">
                <a:latin typeface="+mj-lt"/>
              </a:rPr>
              <a:t>standards</a:t>
            </a:r>
            <a:r>
              <a:rPr lang="it-IT" altLang="it-IT" sz="2800" dirty="0">
                <a:latin typeface="+mj-lt"/>
              </a:rPr>
              <a:t> and </a:t>
            </a:r>
            <a:r>
              <a:rPr lang="it-IT" altLang="it-IT" sz="2800" dirty="0" err="1">
                <a:latin typeface="+mj-lt"/>
              </a:rPr>
              <a:t>guidelines</a:t>
            </a:r>
            <a:r>
              <a:rPr lang="it-IT" altLang="it-IT" sz="2800" dirty="0">
                <a:latin typeface="+mj-lt"/>
              </a:rPr>
              <a:t> for programme management </a:t>
            </a:r>
            <a:r>
              <a:rPr lang="it-IT" altLang="it-IT" sz="2800" dirty="0" err="1">
                <a:latin typeface="+mj-lt"/>
              </a:rPr>
              <a:t>estabished</a:t>
            </a:r>
            <a:r>
              <a:rPr lang="it-IT" altLang="it-IT" sz="2800" dirty="0">
                <a:latin typeface="+mj-lt"/>
              </a:rPr>
              <a:t> by the </a:t>
            </a:r>
          </a:p>
          <a:p>
            <a:pPr algn="ctr">
              <a:spcBef>
                <a:spcPts val="0"/>
              </a:spcBef>
            </a:pPr>
            <a:r>
              <a:rPr lang="it-IT" altLang="it-IT" sz="2800" b="1" dirty="0" err="1">
                <a:solidFill>
                  <a:srgbClr val="FF0000"/>
                </a:solidFill>
                <a:latin typeface="+mj-lt"/>
              </a:rPr>
              <a:t>European</a:t>
            </a:r>
            <a:r>
              <a:rPr lang="it-IT" altLang="it-IT" sz="2800" b="1" dirty="0">
                <a:solidFill>
                  <a:srgbClr val="FF0000"/>
                </a:solidFill>
                <a:latin typeface="+mj-lt"/>
              </a:rPr>
              <a:t> Network for</a:t>
            </a:r>
          </a:p>
          <a:p>
            <a:pPr algn="ctr">
              <a:spcBef>
                <a:spcPts val="0"/>
              </a:spcBef>
            </a:pPr>
            <a:r>
              <a:rPr lang="it-IT" altLang="it-IT" sz="2800" b="1" dirty="0" err="1">
                <a:solidFill>
                  <a:srgbClr val="FF0000"/>
                </a:solidFill>
                <a:latin typeface="+mj-lt"/>
              </a:rPr>
              <a:t>Accreditation</a:t>
            </a:r>
            <a:r>
              <a:rPr lang="it-IT" altLang="it-IT" sz="2800" b="1" dirty="0">
                <a:solidFill>
                  <a:srgbClr val="FF0000"/>
                </a:solidFill>
                <a:latin typeface="+mj-lt"/>
              </a:rPr>
              <a:t> of </a:t>
            </a:r>
            <a:r>
              <a:rPr lang="it-IT" altLang="it-IT" sz="2800" b="1" dirty="0" err="1">
                <a:solidFill>
                  <a:srgbClr val="FF0000"/>
                </a:solidFill>
                <a:latin typeface="+mj-lt"/>
              </a:rPr>
              <a:t>Engineering</a:t>
            </a:r>
            <a:r>
              <a:rPr lang="it-IT" altLang="it-IT" sz="2800" b="1" dirty="0">
                <a:solidFill>
                  <a:srgbClr val="FF0000"/>
                </a:solidFill>
                <a:latin typeface="+mj-lt"/>
              </a:rPr>
              <a:t> </a:t>
            </a:r>
            <a:r>
              <a:rPr lang="it-IT" altLang="it-IT" sz="2800" b="1" dirty="0" err="1">
                <a:solidFill>
                  <a:srgbClr val="FF0000"/>
                </a:solidFill>
                <a:latin typeface="+mj-lt"/>
              </a:rPr>
              <a:t>Education</a:t>
            </a:r>
            <a:r>
              <a:rPr lang="it-IT" altLang="it-IT" sz="2800" b="1" dirty="0">
                <a:solidFill>
                  <a:srgbClr val="FF0000"/>
                </a:solidFill>
                <a:latin typeface="+mj-lt"/>
              </a:rPr>
              <a:t> (ENAEE)</a:t>
            </a:r>
            <a:r>
              <a:rPr lang="it-IT" altLang="it-IT" sz="2800" b="1" dirty="0">
                <a:latin typeface="+mj-lt"/>
              </a:rPr>
              <a:t> </a:t>
            </a:r>
            <a:r>
              <a:rPr lang="it-IT" altLang="it-IT" sz="2800" dirty="0">
                <a:latin typeface="+mj-lt"/>
              </a:rPr>
              <a:t>…</a:t>
            </a:r>
          </a:p>
          <a:p>
            <a:pPr algn="ctr"/>
            <a:r>
              <a:rPr lang="it-IT" sz="2800" dirty="0">
                <a:latin typeface="+mj-lt"/>
              </a:rPr>
              <a:t>(</a:t>
            </a:r>
            <a:r>
              <a:rPr lang="it-IT" sz="2800" dirty="0">
                <a:latin typeface="+mj-lt"/>
                <a:hlinkClick r:id="rId3"/>
              </a:rPr>
              <a:t>http://www.enaee.eu/</a:t>
            </a:r>
            <a:r>
              <a:rPr lang="it-IT" sz="2800" dirty="0">
                <a:latin typeface="+mj-lt"/>
              </a:rPr>
              <a:t>) </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72083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971600" y="188639"/>
            <a:ext cx="8172400" cy="6048673"/>
          </a:xfrm>
        </p:spPr>
        <p:txBody>
          <a:bodyPr/>
          <a:lstStyle/>
          <a:p>
            <a:pPr algn="l"/>
            <a:r>
              <a:rPr lang="it-IT" sz="2200" dirty="0">
                <a:solidFill>
                  <a:srgbClr val="00B050"/>
                </a:solidFill>
                <a:latin typeface="Comic Sans MS" panose="030F0702030302020204" pitchFamily="66" charset="0"/>
              </a:rPr>
              <a:t>From the </a:t>
            </a:r>
            <a:r>
              <a:rPr lang="it-IT" sz="2200" dirty="0" err="1">
                <a:solidFill>
                  <a:srgbClr val="00B050"/>
                </a:solidFill>
                <a:latin typeface="Comic Sans MS" panose="030F0702030302020204" pitchFamily="66" charset="0"/>
              </a:rPr>
              <a:t>document</a:t>
            </a:r>
            <a:r>
              <a:rPr lang="it-IT" sz="2200" i="1" dirty="0">
                <a:solidFill>
                  <a:srgbClr val="00B050"/>
                </a:solidFill>
                <a:latin typeface="Comic Sans MS" panose="030F0702030302020204" pitchFamily="66" charset="0"/>
              </a:rPr>
              <a:t> </a:t>
            </a:r>
            <a:r>
              <a:rPr lang="it-IT" sz="2200" b="1" i="1" dirty="0">
                <a:solidFill>
                  <a:srgbClr val="00B050"/>
                </a:solidFill>
                <a:latin typeface="Comic Sans MS" panose="030F0702030302020204" pitchFamily="66" charset="0"/>
              </a:rPr>
              <a:t>EUR-ACE Framework </a:t>
            </a:r>
            <a:r>
              <a:rPr lang="it-IT" sz="2200" b="1" i="1" dirty="0" err="1">
                <a:solidFill>
                  <a:srgbClr val="00B050"/>
                </a:solidFill>
                <a:latin typeface="Comic Sans MS" panose="030F0702030302020204" pitchFamily="66" charset="0"/>
              </a:rPr>
              <a:t>Standards</a:t>
            </a:r>
            <a:r>
              <a:rPr lang="it-IT" sz="2200" b="1" i="1" dirty="0">
                <a:solidFill>
                  <a:srgbClr val="00B050"/>
                </a:solidFill>
                <a:latin typeface="Comic Sans MS" panose="030F0702030302020204" pitchFamily="66" charset="0"/>
              </a:rPr>
              <a:t> and </a:t>
            </a:r>
            <a:r>
              <a:rPr lang="it-IT" sz="2200" b="1" i="1" dirty="0" err="1">
                <a:solidFill>
                  <a:srgbClr val="00B050"/>
                </a:solidFill>
                <a:latin typeface="Comic Sans MS" panose="030F0702030302020204" pitchFamily="66" charset="0"/>
              </a:rPr>
              <a:t>Guidelines</a:t>
            </a:r>
            <a:endParaRPr lang="it-IT" sz="2200" b="1" i="1" dirty="0">
              <a:solidFill>
                <a:srgbClr val="00B050"/>
              </a:solidFill>
              <a:latin typeface="Comic Sans MS" panose="030F0702030302020204" pitchFamily="66" charset="0"/>
            </a:endParaRPr>
          </a:p>
          <a:p>
            <a:pPr algn="ctr">
              <a:spcBef>
                <a:spcPts val="0"/>
              </a:spcBef>
            </a:pPr>
            <a:r>
              <a:rPr lang="it-IT" sz="2000" dirty="0">
                <a:latin typeface="Comic Sans MS" panose="030F0702030302020204" pitchFamily="66" charset="0"/>
              </a:rPr>
              <a:t>(</a:t>
            </a:r>
            <a:r>
              <a:rPr lang="it-IT" sz="2000" dirty="0">
                <a:latin typeface="Comic Sans MS" panose="030F0702030302020204" pitchFamily="66" charset="0"/>
                <a:hlinkClick r:id="rId3"/>
              </a:rPr>
              <a:t>http://www.enaee.eu/wp-assets- </a:t>
            </a:r>
            <a:r>
              <a:rPr lang="it-IT" sz="2000" dirty="0" err="1">
                <a:latin typeface="Comic Sans MS" panose="030F0702030302020204" pitchFamily="66" charset="0"/>
                <a:hlinkClick r:id="rId3"/>
              </a:rPr>
              <a:t>enaee</a:t>
            </a:r>
            <a:r>
              <a:rPr lang="it-IT" sz="2000" dirty="0">
                <a:latin typeface="Comic Sans MS" panose="030F0702030302020204" pitchFamily="66" charset="0"/>
                <a:hlinkClick r:id="rId3"/>
              </a:rPr>
              <a:t>/uploads/2012/02/EAFSG_full_nov_voruebergehend.pdf</a:t>
            </a:r>
            <a:r>
              <a:rPr lang="it-IT" sz="2000" dirty="0">
                <a:latin typeface="Comic Sans MS" panose="030F0702030302020204" pitchFamily="66" charset="0"/>
              </a:rPr>
              <a:t> )</a:t>
            </a:r>
          </a:p>
          <a:p>
            <a:pPr algn="l"/>
            <a:endParaRPr lang="it-IT" sz="800" dirty="0">
              <a:latin typeface="Comic Sans MS" panose="030F0702030302020204" pitchFamily="66" charset="0"/>
            </a:endParaRPr>
          </a:p>
          <a:p>
            <a:pPr algn="l"/>
            <a:r>
              <a:rPr lang="it-IT" sz="2200" b="1" i="1" dirty="0">
                <a:latin typeface="Comic Sans MS" panose="030F0702030302020204" pitchFamily="66" charset="0"/>
              </a:rPr>
              <a:t>2.4 Programme Management </a:t>
            </a:r>
          </a:p>
          <a:p>
            <a:r>
              <a:rPr lang="it-IT" sz="2200" i="1" dirty="0">
                <a:latin typeface="Comic Sans MS" panose="030F0702030302020204" pitchFamily="66" charset="0"/>
              </a:rPr>
              <a:t>2.4.1 </a:t>
            </a:r>
            <a:r>
              <a:rPr lang="it-IT" sz="2200" i="1" u="sng" dirty="0">
                <a:latin typeface="Comic Sans MS" panose="030F0702030302020204" pitchFamily="66" charset="0"/>
              </a:rPr>
              <a:t>Programme </a:t>
            </a:r>
            <a:r>
              <a:rPr lang="it-IT" sz="2200" i="1" u="sng" dirty="0" err="1">
                <a:latin typeface="Comic Sans MS" panose="030F0702030302020204" pitchFamily="66" charset="0"/>
              </a:rPr>
              <a:t>Aim</a:t>
            </a:r>
            <a:r>
              <a:rPr lang="it-IT" sz="2200" i="1" dirty="0" err="1">
                <a:latin typeface="Comic Sans MS" panose="030F0702030302020204" pitchFamily="66" charset="0"/>
              </a:rPr>
              <a:t>s</a:t>
            </a:r>
            <a:r>
              <a:rPr lang="it-IT" sz="2200" i="1" dirty="0">
                <a:latin typeface="Comic Sans MS" panose="030F0702030302020204" pitchFamily="66" charset="0"/>
              </a:rPr>
              <a:t> (=Programme educational </a:t>
            </a:r>
            <a:r>
              <a:rPr lang="it-IT" sz="2200" i="1" dirty="0" err="1">
                <a:latin typeface="Comic Sans MS" panose="030F0702030302020204" pitchFamily="66" charset="0"/>
              </a:rPr>
              <a:t>objectives</a:t>
            </a:r>
            <a:r>
              <a:rPr lang="it-IT" sz="2200" i="1" dirty="0">
                <a:latin typeface="Comic Sans MS" panose="030F0702030302020204" pitchFamily="66" charset="0"/>
              </a:rPr>
              <a:t>) *</a:t>
            </a:r>
          </a:p>
          <a:p>
            <a:r>
              <a:rPr lang="en-US" sz="2200" i="1" dirty="0">
                <a:latin typeface="Comic Sans MS" panose="030F0702030302020204" pitchFamily="66" charset="0"/>
              </a:rPr>
              <a:t>The aims of accredited programmes must reflect the needs of employers and other stakeholders. The programme outcomes must be demonstrably consistent with the aims. </a:t>
            </a:r>
          </a:p>
          <a:p>
            <a:r>
              <a:rPr lang="en-GB" sz="2200" dirty="0">
                <a:latin typeface="Comic Sans MS" panose="030F0702030302020204" pitchFamily="66" charset="0"/>
              </a:rPr>
              <a:t>_________________</a:t>
            </a:r>
          </a:p>
          <a:p>
            <a:r>
              <a:rPr lang="en-GB" sz="2200" dirty="0">
                <a:latin typeface="Comic Sans MS" panose="030F0702030302020204" pitchFamily="66" charset="0"/>
              </a:rPr>
              <a:t>*</a:t>
            </a:r>
            <a:r>
              <a:rPr lang="en-GB" sz="2200" b="1" dirty="0">
                <a:latin typeface="Comic Sans MS" panose="030F0702030302020204" pitchFamily="66" charset="0"/>
              </a:rPr>
              <a:t>Programme aims</a:t>
            </a:r>
            <a:r>
              <a:rPr lang="en-GB" sz="2200" dirty="0">
                <a:latin typeface="Comic Sans MS" panose="030F0702030302020204" pitchFamily="66" charset="0"/>
              </a:rPr>
              <a:t>: Functions/roles/activities students are to be prepared for and associated key competences to be developed and obtained by graduates.</a:t>
            </a:r>
          </a:p>
          <a:p>
            <a:pPr>
              <a:spcBef>
                <a:spcPts val="0"/>
              </a:spcBef>
            </a:pPr>
            <a:r>
              <a:rPr lang="en-US" sz="2200" dirty="0">
                <a:latin typeface="Comic Sans MS" panose="030F0702030302020204" pitchFamily="66" charset="0"/>
              </a:rPr>
              <a:t>Programme aims are based on the educational needs of the stakeholders. </a:t>
            </a:r>
            <a:endParaRPr lang="it-IT" altLang="it-IT" sz="2200" dirty="0">
              <a:latin typeface="Comic Sans MS" panose="030F0702030302020204" pitchFamily="66" charset="0"/>
            </a:endParaRPr>
          </a:p>
          <a:p>
            <a:endParaRPr lang="en-GB" sz="2000" dirty="0">
              <a:latin typeface="Comic Sans MS" panose="030F0702030302020204" pitchFamily="66" charset="0"/>
            </a:endParaRPr>
          </a:p>
          <a:p>
            <a:endParaRPr lang="en-US" sz="2200" i="1" dirty="0">
              <a:latin typeface="Comic Sans MS" panose="030F0702030302020204" pitchFamily="66" charset="0"/>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74300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3966516353"/>
              </p:ext>
            </p:extLst>
          </p:nvPr>
        </p:nvGraphicFramePr>
        <p:xfrm>
          <a:off x="1043608" y="1025978"/>
          <a:ext cx="7848872" cy="5112568"/>
        </p:xfrm>
        <a:graphic>
          <a:graphicData uri="http://schemas.openxmlformats.org/drawingml/2006/table">
            <a:tbl>
              <a:tblPr firstRow="1" firstCol="1" bandRow="1">
                <a:tableStyleId>{5C22544A-7EE6-4342-B048-85BDC9FD1C3A}</a:tableStyleId>
              </a:tblPr>
              <a:tblGrid>
                <a:gridCol w="2422814">
                  <a:extLst>
                    <a:ext uri="{9D8B030D-6E8A-4147-A177-3AD203B41FA5}">
                      <a16:colId xmlns:a16="http://schemas.microsoft.com/office/drawing/2014/main" xmlns="" val="956941532"/>
                    </a:ext>
                  </a:extLst>
                </a:gridCol>
                <a:gridCol w="5426058">
                  <a:extLst>
                    <a:ext uri="{9D8B030D-6E8A-4147-A177-3AD203B41FA5}">
                      <a16:colId xmlns:a16="http://schemas.microsoft.com/office/drawing/2014/main" xmlns="" val="3030032752"/>
                    </a:ext>
                  </a:extLst>
                </a:gridCol>
              </a:tblGrid>
              <a:tr h="483566">
                <a:tc gridSpan="2">
                  <a:txBody>
                    <a:bodyPr/>
                    <a:lstStyle/>
                    <a:p>
                      <a:pPr algn="ctr">
                        <a:lnSpc>
                          <a:spcPct val="107000"/>
                        </a:lnSpc>
                        <a:spcAft>
                          <a:spcPts val="0"/>
                        </a:spcAft>
                      </a:pPr>
                      <a:r>
                        <a:rPr lang="it-IT" sz="2200" i="1" dirty="0">
                          <a:solidFill>
                            <a:srgbClr val="002060"/>
                          </a:solidFill>
                          <a:effectLst/>
                          <a:latin typeface="Comic Sans MS" panose="030F0702030302020204" pitchFamily="66" charset="0"/>
                        </a:rPr>
                        <a:t>1. Programme </a:t>
                      </a:r>
                      <a:r>
                        <a:rPr lang="it-IT" sz="2200" i="1" dirty="0" err="1">
                          <a:solidFill>
                            <a:srgbClr val="002060"/>
                          </a:solidFill>
                          <a:effectLst/>
                          <a:latin typeface="Comic Sans MS" panose="030F0702030302020204" pitchFamily="66" charset="0"/>
                        </a:rPr>
                        <a:t>Aims</a:t>
                      </a:r>
                      <a:endParaRPr lang="it-IT" sz="2200" i="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solidFill>
                      <a:schemeClr val="accent5">
                        <a:lumMod val="60000"/>
                        <a:lumOff val="40000"/>
                      </a:schemeClr>
                    </a:solidFill>
                  </a:tcPr>
                </a:tc>
                <a:tc hMerge="1">
                  <a:txBody>
                    <a:bodyPr/>
                    <a:lstStyle/>
                    <a:p>
                      <a:endParaRPr lang="it-IT"/>
                    </a:p>
                  </a:txBody>
                  <a:tcPr/>
                </a:tc>
                <a:extLst>
                  <a:ext uri="{0D108BD9-81ED-4DB2-BD59-A6C34878D82A}">
                    <a16:rowId xmlns:a16="http://schemas.microsoft.com/office/drawing/2014/main" xmlns="" val="2904442511"/>
                  </a:ext>
                </a:extLst>
              </a:tr>
              <a:tr h="2719102">
                <a:tc>
                  <a:txBody>
                    <a:bodyPr/>
                    <a:lstStyle/>
                    <a:p>
                      <a:pPr>
                        <a:lnSpc>
                          <a:spcPct val="107000"/>
                        </a:lnSpc>
                        <a:spcAft>
                          <a:spcPts val="0"/>
                        </a:spcAft>
                      </a:pPr>
                      <a:r>
                        <a:rPr lang="en-GB" sz="2200" i="1" dirty="0">
                          <a:solidFill>
                            <a:srgbClr val="002060"/>
                          </a:solidFill>
                          <a:effectLst/>
                          <a:latin typeface="Comic Sans MS" panose="030F0702030302020204" pitchFamily="66" charset="0"/>
                        </a:rPr>
                        <a:t>1.1 Educational needs of the labour market and other stakeholders</a:t>
                      </a:r>
                      <a:endParaRPr lang="it-IT" sz="2200" i="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spcAft>
                          <a:spcPts val="600"/>
                        </a:spcAft>
                      </a:pPr>
                      <a:r>
                        <a:rPr lang="en-GB" sz="2200" b="1" i="1" dirty="0">
                          <a:solidFill>
                            <a:srgbClr val="002060"/>
                          </a:solidFill>
                          <a:effectLst/>
                          <a:latin typeface="Comic Sans MS" panose="030F0702030302020204" pitchFamily="66" charset="0"/>
                        </a:rPr>
                        <a:t>Documentation to be provided </a:t>
                      </a:r>
                      <a:endParaRPr lang="it-IT" sz="2200" b="1" i="1" dirty="0">
                        <a:solidFill>
                          <a:srgbClr val="002060"/>
                        </a:solidFill>
                        <a:effectLst/>
                        <a:latin typeface="Comic Sans MS" panose="030F0702030302020204" pitchFamily="66" charset="0"/>
                      </a:endParaRPr>
                    </a:p>
                    <a:p>
                      <a:pPr>
                        <a:spcAft>
                          <a:spcPts val="600"/>
                        </a:spcAft>
                      </a:pPr>
                      <a:r>
                        <a:rPr lang="en-GB" sz="2200" i="1" dirty="0">
                          <a:solidFill>
                            <a:srgbClr val="002060"/>
                          </a:solidFill>
                          <a:effectLst/>
                          <a:latin typeface="Comic Sans MS" panose="030F0702030302020204" pitchFamily="66" charset="0"/>
                        </a:rPr>
                        <a:t>Relevant industry and labour market organisations and other stakeholders consulted, and methods and schedule of consultation. </a:t>
                      </a:r>
                      <a:endParaRPr lang="it-IT" sz="2200" i="1" dirty="0">
                        <a:solidFill>
                          <a:srgbClr val="002060"/>
                        </a:solidFill>
                        <a:effectLst/>
                        <a:latin typeface="Comic Sans MS" panose="030F0702030302020204" pitchFamily="66" charset="0"/>
                      </a:endParaRPr>
                    </a:p>
                    <a:p>
                      <a:pPr>
                        <a:lnSpc>
                          <a:spcPct val="100000"/>
                        </a:lnSpc>
                        <a:spcAft>
                          <a:spcPts val="0"/>
                        </a:spcAft>
                      </a:pPr>
                      <a:r>
                        <a:rPr lang="en-GB" sz="2200" i="1" dirty="0">
                          <a:solidFill>
                            <a:srgbClr val="FF0000"/>
                          </a:solidFill>
                          <a:effectLst/>
                          <a:latin typeface="Comic Sans MS" panose="030F0702030302020204" pitchFamily="66" charset="0"/>
                        </a:rPr>
                        <a:t>Identified educational needs of the labour market</a:t>
                      </a:r>
                      <a:r>
                        <a:rPr lang="en-GB" sz="2200" i="1" dirty="0">
                          <a:effectLst/>
                          <a:latin typeface="Comic Sans MS" panose="030F0702030302020204" pitchFamily="66" charset="0"/>
                        </a:rPr>
                        <a:t> </a:t>
                      </a:r>
                      <a:r>
                        <a:rPr lang="en-GB" sz="2200" i="1" dirty="0">
                          <a:solidFill>
                            <a:srgbClr val="002060"/>
                          </a:solidFill>
                          <a:effectLst/>
                          <a:latin typeface="Comic Sans MS" panose="030F0702030302020204" pitchFamily="66" charset="0"/>
                        </a:rPr>
                        <a:t>and other stakeholders. </a:t>
                      </a:r>
                      <a:endParaRPr lang="it-IT" sz="2200" i="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solidFill>
                      <a:schemeClr val="accent5">
                        <a:lumMod val="20000"/>
                        <a:lumOff val="80000"/>
                      </a:schemeClr>
                    </a:solidFill>
                  </a:tcPr>
                </a:tc>
                <a:extLst>
                  <a:ext uri="{0D108BD9-81ED-4DB2-BD59-A6C34878D82A}">
                    <a16:rowId xmlns:a16="http://schemas.microsoft.com/office/drawing/2014/main" xmlns="" val="3453415594"/>
                  </a:ext>
                </a:extLst>
              </a:tr>
              <a:tr h="958066">
                <a:tc>
                  <a:txBody>
                    <a:bodyPr/>
                    <a:lstStyle/>
                    <a:p>
                      <a:pPr>
                        <a:spcAft>
                          <a:spcPts val="0"/>
                        </a:spcAft>
                      </a:pPr>
                      <a:r>
                        <a:rPr lang="it-IT" sz="2200" i="1" dirty="0">
                          <a:solidFill>
                            <a:srgbClr val="002060"/>
                          </a:solidFill>
                          <a:effectLst/>
                          <a:latin typeface="Comic Sans MS" panose="030F0702030302020204" pitchFamily="66" charset="0"/>
                        </a:rPr>
                        <a:t>1.2 Programme </a:t>
                      </a:r>
                      <a:r>
                        <a:rPr lang="it-IT" sz="2200" i="1" dirty="0" err="1">
                          <a:solidFill>
                            <a:srgbClr val="002060"/>
                          </a:solidFill>
                          <a:effectLst/>
                          <a:latin typeface="Comic Sans MS" panose="030F0702030302020204" pitchFamily="66" charset="0"/>
                        </a:rPr>
                        <a:t>Aims</a:t>
                      </a:r>
                      <a:r>
                        <a:rPr lang="it-IT" sz="2200" i="1" dirty="0">
                          <a:solidFill>
                            <a:srgbClr val="002060"/>
                          </a:solidFill>
                          <a:effectLst/>
                          <a:latin typeface="Comic Sans MS" panose="030F0702030302020204" pitchFamily="66" charset="0"/>
                        </a:rPr>
                        <a:t> </a:t>
                      </a:r>
                      <a:endParaRPr lang="it-IT" sz="2200" i="1" dirty="0">
                        <a:solidFill>
                          <a:srgbClr val="002060"/>
                        </a:solidFill>
                        <a:effectLst/>
                        <a:latin typeface="Comic Sans MS" panose="030F0702030302020204" pitchFamily="66" charset="0"/>
                        <a:ea typeface="Calibri" panose="020F0502020204030204" pitchFamily="34" charset="0"/>
                        <a:cs typeface="Calibri" panose="020F0502020204030204" pitchFamily="34" charset="0"/>
                      </a:endParaRPr>
                    </a:p>
                  </a:txBody>
                  <a:tcPr marL="68580" marR="68580" marT="0" marB="0" anchor="ctr">
                    <a:solidFill>
                      <a:schemeClr val="accent5">
                        <a:lumMod val="20000"/>
                        <a:lumOff val="80000"/>
                      </a:schemeClr>
                    </a:solidFill>
                  </a:tcPr>
                </a:tc>
                <a:tc>
                  <a:txBody>
                    <a:bodyPr/>
                    <a:lstStyle/>
                    <a:p>
                      <a:pPr algn="ctr">
                        <a:spcAft>
                          <a:spcPts val="600"/>
                        </a:spcAft>
                      </a:pPr>
                      <a:r>
                        <a:rPr lang="en-GB" sz="2200" b="1" i="1" dirty="0">
                          <a:solidFill>
                            <a:srgbClr val="002060"/>
                          </a:solidFill>
                          <a:effectLst/>
                          <a:latin typeface="Comic Sans MS" panose="030F0702030302020204" pitchFamily="66" charset="0"/>
                        </a:rPr>
                        <a:t>Documentation to be provided</a:t>
                      </a:r>
                      <a:r>
                        <a:rPr lang="en-GB" sz="2200" b="1" i="1" dirty="0">
                          <a:effectLst/>
                          <a:latin typeface="Comic Sans MS" panose="030F0702030302020204" pitchFamily="66" charset="0"/>
                        </a:rPr>
                        <a:t> </a:t>
                      </a:r>
                      <a:endParaRPr lang="it-IT" sz="2200" b="1" i="1" dirty="0">
                        <a:effectLst/>
                        <a:latin typeface="Comic Sans MS" panose="030F0702030302020204" pitchFamily="66" charset="0"/>
                      </a:endParaRPr>
                    </a:p>
                    <a:p>
                      <a:pPr>
                        <a:lnSpc>
                          <a:spcPct val="107000"/>
                        </a:lnSpc>
                        <a:spcAft>
                          <a:spcPts val="0"/>
                        </a:spcAft>
                      </a:pPr>
                      <a:r>
                        <a:rPr lang="en-GB" sz="2200" i="1" dirty="0">
                          <a:solidFill>
                            <a:srgbClr val="FF0000"/>
                          </a:solidFill>
                          <a:effectLst/>
                          <a:latin typeface="Comic Sans MS" panose="030F0702030302020204" pitchFamily="66" charset="0"/>
                        </a:rPr>
                        <a:t>Set of Programme Aims.</a:t>
                      </a:r>
                      <a:endParaRPr lang="it-IT" sz="2200" i="1"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solidFill>
                      <a:schemeClr val="accent5">
                        <a:lumMod val="40000"/>
                        <a:lumOff val="60000"/>
                      </a:schemeClr>
                    </a:solidFill>
                  </a:tcPr>
                </a:tc>
                <a:extLst>
                  <a:ext uri="{0D108BD9-81ED-4DB2-BD59-A6C34878D82A}">
                    <a16:rowId xmlns:a16="http://schemas.microsoft.com/office/drawing/2014/main" xmlns="" val="1124323227"/>
                  </a:ext>
                </a:extLst>
              </a:tr>
              <a:tr h="951834">
                <a:tc>
                  <a:txBody>
                    <a:bodyPr/>
                    <a:lstStyle/>
                    <a:p>
                      <a:pPr>
                        <a:lnSpc>
                          <a:spcPct val="107000"/>
                        </a:lnSpc>
                        <a:spcAft>
                          <a:spcPts val="0"/>
                        </a:spcAft>
                      </a:pPr>
                      <a:r>
                        <a:rPr lang="it-IT" sz="2200" i="1" dirty="0">
                          <a:solidFill>
                            <a:srgbClr val="002060"/>
                          </a:solidFill>
                          <a:effectLst/>
                          <a:latin typeface="Comic Sans MS" panose="030F0702030302020204" pitchFamily="66" charset="0"/>
                        </a:rPr>
                        <a:t>1.3 Programme </a:t>
                      </a:r>
                      <a:r>
                        <a:rPr lang="it-IT" sz="2200" i="1" dirty="0" err="1">
                          <a:solidFill>
                            <a:srgbClr val="002060"/>
                          </a:solidFill>
                          <a:effectLst/>
                          <a:latin typeface="Comic Sans MS" panose="030F0702030302020204" pitchFamily="66" charset="0"/>
                        </a:rPr>
                        <a:t>outcomes</a:t>
                      </a:r>
                      <a:endParaRPr lang="it-IT" sz="2200" i="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solidFill>
                      <a:schemeClr val="accent5">
                        <a:lumMod val="40000"/>
                        <a:lumOff val="60000"/>
                      </a:schemeClr>
                    </a:solidFill>
                  </a:tcPr>
                </a:tc>
                <a:tc>
                  <a:txBody>
                    <a:bodyPr/>
                    <a:lstStyle/>
                    <a:p>
                      <a:pPr algn="ctr">
                        <a:spcAft>
                          <a:spcPts val="600"/>
                        </a:spcAft>
                      </a:pPr>
                      <a:r>
                        <a:rPr lang="en-GB" sz="2200" b="1" i="1" dirty="0">
                          <a:solidFill>
                            <a:srgbClr val="002060"/>
                          </a:solidFill>
                          <a:effectLst/>
                          <a:latin typeface="Comic Sans MS" panose="030F0702030302020204" pitchFamily="66" charset="0"/>
                        </a:rPr>
                        <a:t>Documentation to be provided </a:t>
                      </a:r>
                      <a:endParaRPr lang="it-IT" sz="2200" b="1" i="1" dirty="0">
                        <a:solidFill>
                          <a:srgbClr val="002060"/>
                        </a:solidFill>
                        <a:effectLst/>
                        <a:latin typeface="Comic Sans MS" panose="030F0702030302020204" pitchFamily="66" charset="0"/>
                      </a:endParaRPr>
                    </a:p>
                    <a:p>
                      <a:pPr>
                        <a:spcAft>
                          <a:spcPts val="0"/>
                        </a:spcAft>
                      </a:pPr>
                      <a:r>
                        <a:rPr lang="en-GB" sz="2200" i="1" dirty="0">
                          <a:solidFill>
                            <a:srgbClr val="FF0000"/>
                          </a:solidFill>
                          <a:effectLst/>
                          <a:latin typeface="Comic Sans MS" panose="030F0702030302020204" pitchFamily="66" charset="0"/>
                        </a:rPr>
                        <a:t>Set of programme outcomes. </a:t>
                      </a:r>
                      <a:endParaRPr lang="it-IT" sz="2200" i="1" dirty="0">
                        <a:solidFill>
                          <a:srgbClr val="FF0000"/>
                        </a:solidFill>
                        <a:effectLst/>
                        <a:latin typeface="Comic Sans MS" panose="030F0702030302020204" pitchFamily="66" charset="0"/>
                        <a:ea typeface="Calibri" panose="020F0502020204030204" pitchFamily="34" charset="0"/>
                        <a:cs typeface="Calibri" panose="020F0502020204030204" pitchFamily="34" charset="0"/>
                      </a:endParaRPr>
                    </a:p>
                  </a:txBody>
                  <a:tcPr marL="68580" marR="68580" marT="0" marB="0" anchor="ctr">
                    <a:solidFill>
                      <a:schemeClr val="accent5">
                        <a:lumMod val="20000"/>
                        <a:lumOff val="80000"/>
                      </a:schemeClr>
                    </a:solidFill>
                  </a:tcPr>
                </a:tc>
                <a:extLst>
                  <a:ext uri="{0D108BD9-81ED-4DB2-BD59-A6C34878D82A}">
                    <a16:rowId xmlns:a16="http://schemas.microsoft.com/office/drawing/2014/main" xmlns="" val="2735174606"/>
                  </a:ext>
                </a:extLst>
              </a:tr>
            </a:tbl>
          </a:graphicData>
        </a:graphic>
      </p:graphicFrame>
      <p:sp>
        <p:nvSpPr>
          <p:cNvPr id="4" name="CasellaDiTesto 3"/>
          <p:cNvSpPr txBox="1"/>
          <p:nvPr/>
        </p:nvSpPr>
        <p:spPr>
          <a:xfrm>
            <a:off x="1043608" y="428821"/>
            <a:ext cx="4680520" cy="430887"/>
          </a:xfrm>
          <a:prstGeom prst="rect">
            <a:avLst/>
          </a:prstGeom>
          <a:noFill/>
        </p:spPr>
        <p:txBody>
          <a:bodyPr wrap="square" rtlCol="0">
            <a:spAutoFit/>
          </a:bodyPr>
          <a:lstStyle/>
          <a:p>
            <a:r>
              <a:rPr lang="it-IT" sz="2200" b="1" i="1" dirty="0" err="1">
                <a:solidFill>
                  <a:srgbClr val="002060"/>
                </a:solidFill>
                <a:latin typeface="Comic Sans MS" panose="030F0702030302020204" pitchFamily="66" charset="0"/>
              </a:rPr>
              <a:t>Appendix</a:t>
            </a:r>
            <a:r>
              <a:rPr lang="it-IT" sz="2200" b="1" i="1" dirty="0">
                <a:solidFill>
                  <a:srgbClr val="002060"/>
                </a:solidFill>
                <a:latin typeface="Comic Sans MS" panose="030F0702030302020204" pitchFamily="66" charset="0"/>
              </a:rPr>
              <a:t> 1</a:t>
            </a: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58007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43608" y="328428"/>
            <a:ext cx="7884876" cy="6139174"/>
          </a:xfrm>
        </p:spPr>
        <p:txBody>
          <a:bodyPr/>
          <a:lstStyle/>
          <a:p>
            <a:r>
              <a:rPr lang="it-IT" altLang="it-IT" dirty="0">
                <a:latin typeface="+mj-lt"/>
              </a:rPr>
              <a:t>…</a:t>
            </a:r>
            <a:r>
              <a:rPr lang="it-IT" altLang="it-IT" sz="2800" dirty="0">
                <a:latin typeface="+mj-lt"/>
              </a:rPr>
              <a:t>and with the </a:t>
            </a:r>
            <a:r>
              <a:rPr lang="it-IT" altLang="it-IT" sz="2800" dirty="0" err="1">
                <a:latin typeface="+mj-lt"/>
              </a:rPr>
              <a:t>Accreditation</a:t>
            </a:r>
            <a:r>
              <a:rPr lang="it-IT" altLang="it-IT" sz="2800" dirty="0">
                <a:latin typeface="+mj-lt"/>
              </a:rPr>
              <a:t> </a:t>
            </a:r>
            <a:r>
              <a:rPr lang="it-IT" altLang="it-IT" sz="2800" dirty="0" err="1">
                <a:latin typeface="+mj-lt"/>
              </a:rPr>
              <a:t>Criteria</a:t>
            </a:r>
            <a:r>
              <a:rPr lang="it-IT" altLang="it-IT" sz="2800" dirty="0">
                <a:latin typeface="+mj-lt"/>
              </a:rPr>
              <a:t> </a:t>
            </a:r>
            <a:r>
              <a:rPr lang="it-IT" altLang="it-IT" sz="2800" dirty="0" err="1">
                <a:latin typeface="+mj-lt"/>
              </a:rPr>
              <a:t>estabished</a:t>
            </a:r>
            <a:r>
              <a:rPr lang="it-IT" altLang="it-IT" sz="2800" dirty="0">
                <a:latin typeface="+mj-lt"/>
              </a:rPr>
              <a:t> by the</a:t>
            </a:r>
          </a:p>
          <a:p>
            <a:pPr algn="ctr">
              <a:spcBef>
                <a:spcPts val="0"/>
              </a:spcBef>
            </a:pPr>
            <a:r>
              <a:rPr lang="en-US" sz="2800" b="1" dirty="0">
                <a:solidFill>
                  <a:srgbClr val="FF0000"/>
                </a:solidFill>
                <a:latin typeface="+mj-lt"/>
              </a:rPr>
              <a:t>Accreditation Board for </a:t>
            </a:r>
          </a:p>
          <a:p>
            <a:pPr algn="ctr">
              <a:spcBef>
                <a:spcPts val="0"/>
              </a:spcBef>
            </a:pPr>
            <a:r>
              <a:rPr lang="en-US" sz="2800" b="1" dirty="0">
                <a:solidFill>
                  <a:srgbClr val="FF0000"/>
                </a:solidFill>
                <a:latin typeface="+mj-lt"/>
              </a:rPr>
              <a:t>Engineering and Technology (</a:t>
            </a:r>
            <a:r>
              <a:rPr lang="it-IT" altLang="it-IT" sz="2800" b="1" dirty="0">
                <a:solidFill>
                  <a:srgbClr val="FF0000"/>
                </a:solidFill>
                <a:latin typeface="+mj-lt"/>
              </a:rPr>
              <a:t>ABET)</a:t>
            </a:r>
          </a:p>
          <a:p>
            <a:endParaRPr lang="it-IT" sz="1200" dirty="0"/>
          </a:p>
          <a:p>
            <a:pPr>
              <a:spcBef>
                <a:spcPts val="0"/>
              </a:spcBef>
            </a:pPr>
            <a:r>
              <a:rPr lang="it-IT" sz="2200" b="1" i="1" dirty="0" err="1">
                <a:latin typeface="Comic Sans MS" panose="030F0702030302020204" pitchFamily="66" charset="0"/>
              </a:rPr>
              <a:t>Criterion</a:t>
            </a:r>
            <a:r>
              <a:rPr lang="it-IT" sz="2200" b="1" i="1" dirty="0">
                <a:latin typeface="Comic Sans MS" panose="030F0702030302020204" pitchFamily="66" charset="0"/>
              </a:rPr>
              <a:t> 2.  Program Educational </a:t>
            </a:r>
            <a:r>
              <a:rPr lang="it-IT" sz="2200" b="1" i="1" dirty="0" err="1">
                <a:latin typeface="Comic Sans MS" panose="030F0702030302020204" pitchFamily="66" charset="0"/>
              </a:rPr>
              <a:t>Objectives</a:t>
            </a:r>
            <a:r>
              <a:rPr lang="it-IT" sz="2200" b="1" i="1" dirty="0">
                <a:latin typeface="Comic Sans MS" panose="030F0702030302020204" pitchFamily="66" charset="0"/>
              </a:rPr>
              <a:t> </a:t>
            </a:r>
            <a:r>
              <a:rPr lang="it-IT" sz="2200" i="1" dirty="0">
                <a:latin typeface="Comic Sans MS" panose="030F0702030302020204" pitchFamily="66" charset="0"/>
              </a:rPr>
              <a:t>*</a:t>
            </a:r>
          </a:p>
          <a:p>
            <a:pPr>
              <a:spcBef>
                <a:spcPts val="0"/>
              </a:spcBef>
            </a:pPr>
            <a:r>
              <a:rPr lang="en-US" sz="2200" i="1" dirty="0">
                <a:latin typeface="Comic Sans MS" panose="030F0702030302020204" pitchFamily="66" charset="0"/>
              </a:rPr>
              <a:t>The program must have published program educational objectives that are consistent with the mission of the institution, the needs of the program’s various constituencies, and these criteria.</a:t>
            </a:r>
          </a:p>
          <a:p>
            <a:pPr>
              <a:spcBef>
                <a:spcPts val="0"/>
              </a:spcBef>
            </a:pPr>
            <a:r>
              <a:rPr lang="en-US" sz="2200" dirty="0">
                <a:latin typeface="Comic Sans MS" panose="030F0702030302020204" pitchFamily="66" charset="0"/>
              </a:rPr>
              <a:t>______________________</a:t>
            </a:r>
          </a:p>
          <a:p>
            <a:pPr>
              <a:spcBef>
                <a:spcPts val="0"/>
              </a:spcBef>
            </a:pPr>
            <a:r>
              <a:rPr lang="en-US" sz="2200" dirty="0">
                <a:latin typeface="Comic Sans MS" panose="030F0702030302020204" pitchFamily="66" charset="0"/>
              </a:rPr>
              <a:t>* </a:t>
            </a:r>
            <a:r>
              <a:rPr lang="en-US" sz="2200" b="1" dirty="0">
                <a:latin typeface="Comic Sans MS" panose="030F0702030302020204" pitchFamily="66" charset="0"/>
              </a:rPr>
              <a:t>Program Educational Objectives</a:t>
            </a:r>
            <a:r>
              <a:rPr lang="en-US" sz="2200" dirty="0">
                <a:latin typeface="Comic Sans MS" panose="030F0702030302020204" pitchFamily="66" charset="0"/>
              </a:rPr>
              <a:t>:</a:t>
            </a:r>
            <a:r>
              <a:rPr lang="en-US" sz="2200" b="1" dirty="0">
                <a:latin typeface="Comic Sans MS" panose="030F0702030302020204" pitchFamily="66" charset="0"/>
              </a:rPr>
              <a:t> </a:t>
            </a:r>
            <a:r>
              <a:rPr lang="en-US" sz="2200" dirty="0">
                <a:latin typeface="Comic Sans MS" panose="030F0702030302020204" pitchFamily="66" charset="0"/>
              </a:rPr>
              <a:t>Program educational objectives are broad statements that describe what graduates are expected to attain within a few years of graduation. </a:t>
            </a:r>
          </a:p>
          <a:p>
            <a:pPr>
              <a:spcBef>
                <a:spcPts val="0"/>
              </a:spcBef>
            </a:pPr>
            <a:r>
              <a:rPr lang="en-US" sz="2200" dirty="0">
                <a:latin typeface="Comic Sans MS" panose="030F0702030302020204" pitchFamily="66" charset="0"/>
              </a:rPr>
              <a:t>Program educational objectives are based on the needs of the program’s constituencies. </a:t>
            </a:r>
            <a:endParaRPr lang="it-IT" altLang="it-IT" sz="2200" dirty="0">
              <a:latin typeface="Comic Sans MS" panose="030F0702030302020204" pitchFamily="66" charset="0"/>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37251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07662" y="1340768"/>
            <a:ext cx="7488832" cy="1656184"/>
          </a:xfrm>
        </p:spPr>
        <p:txBody>
          <a:bodyPr/>
          <a:lstStyle/>
          <a:p>
            <a:r>
              <a:rPr lang="it-IT" sz="2200" b="1" i="1" dirty="0" err="1">
                <a:latin typeface="Comic Sans MS" panose="030F0702030302020204" pitchFamily="66" charset="0"/>
              </a:rPr>
              <a:t>Criterion</a:t>
            </a:r>
            <a:r>
              <a:rPr lang="it-IT" sz="2200" b="1" i="1" dirty="0">
                <a:latin typeface="Comic Sans MS" panose="030F0702030302020204" pitchFamily="66" charset="0"/>
              </a:rPr>
              <a:t> 3.  </a:t>
            </a:r>
            <a:r>
              <a:rPr lang="it-IT" sz="2200" b="1" i="1" dirty="0" err="1">
                <a:latin typeface="Comic Sans MS" panose="030F0702030302020204" pitchFamily="66" charset="0"/>
              </a:rPr>
              <a:t>Student</a:t>
            </a:r>
            <a:r>
              <a:rPr lang="it-IT" sz="2200" b="1" i="1" dirty="0">
                <a:latin typeface="Comic Sans MS" panose="030F0702030302020204" pitchFamily="66" charset="0"/>
              </a:rPr>
              <a:t> </a:t>
            </a:r>
            <a:r>
              <a:rPr lang="it-IT" sz="2200" b="1" i="1" dirty="0" err="1">
                <a:latin typeface="Comic Sans MS" panose="030F0702030302020204" pitchFamily="66" charset="0"/>
              </a:rPr>
              <a:t>Outcomes</a:t>
            </a:r>
            <a:r>
              <a:rPr lang="it-IT" sz="2200" b="1" i="1" dirty="0">
                <a:latin typeface="Comic Sans MS" panose="030F0702030302020204" pitchFamily="66" charset="0"/>
              </a:rPr>
              <a:t> </a:t>
            </a:r>
            <a:endParaRPr lang="it-IT" sz="2200" i="1" dirty="0">
              <a:latin typeface="Comic Sans MS" panose="030F0702030302020204" pitchFamily="66" charset="0"/>
            </a:endParaRPr>
          </a:p>
          <a:p>
            <a:r>
              <a:rPr lang="en-US" sz="2200" i="1" dirty="0">
                <a:latin typeface="Comic Sans MS" panose="030F0702030302020204" pitchFamily="66" charset="0"/>
              </a:rPr>
              <a:t>The program must have documented student outcomes that prepare graduates to attain the program educational objectives.</a:t>
            </a:r>
            <a:r>
              <a:rPr lang="en-US" i="1" dirty="0">
                <a:latin typeface="Comic Sans MS" panose="030F0702030302020204" pitchFamily="66" charset="0"/>
              </a:rPr>
              <a:t> </a:t>
            </a:r>
            <a:endParaRPr lang="it-IT" altLang="it-IT" i="1" dirty="0">
              <a:latin typeface="Comic Sans MS" panose="030F0702030302020204" pitchFamily="66" charset="0"/>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01584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90891" y="548680"/>
            <a:ext cx="7488832" cy="5683547"/>
          </a:xfrm>
        </p:spPr>
        <p:txBody>
          <a:bodyPr/>
          <a:lstStyle/>
          <a:p>
            <a:pPr lvl="0" algn="ctr">
              <a:spcBef>
                <a:spcPts val="0"/>
              </a:spcBef>
              <a:buClr>
                <a:srgbClr val="00B050"/>
              </a:buClr>
            </a:pPr>
            <a:r>
              <a:rPr lang="en-GB" sz="3200" b="1" dirty="0">
                <a:solidFill>
                  <a:srgbClr val="FF0000"/>
                </a:solidFill>
              </a:rPr>
              <a:t>1. </a:t>
            </a:r>
            <a:r>
              <a:rPr lang="en-GB" sz="3200" b="1" i="1" u="sng" dirty="0">
                <a:solidFill>
                  <a:srgbClr val="FF0000"/>
                </a:solidFill>
              </a:rPr>
              <a:t>Identification of the educational needs</a:t>
            </a:r>
          </a:p>
          <a:p>
            <a:pPr>
              <a:spcBef>
                <a:spcPts val="0"/>
              </a:spcBef>
            </a:pPr>
            <a:endParaRPr lang="en-GB" dirty="0"/>
          </a:p>
          <a:p>
            <a:pPr>
              <a:spcBef>
                <a:spcPts val="0"/>
              </a:spcBef>
            </a:pPr>
            <a:r>
              <a:rPr lang="en-GB" sz="2800" dirty="0"/>
              <a:t>The SP should identify the educational needs of all its stakeholders and </a:t>
            </a:r>
            <a:r>
              <a:rPr lang="en-GB" sz="2800" b="1" dirty="0"/>
              <a:t>in particular those of the labour market of reference</a:t>
            </a:r>
            <a:r>
              <a:rPr lang="en-GB" sz="2800" dirty="0"/>
              <a:t>.</a:t>
            </a:r>
          </a:p>
          <a:p>
            <a:pPr>
              <a:spcBef>
                <a:spcPts val="0"/>
              </a:spcBef>
            </a:pPr>
            <a:endParaRPr lang="it-IT" sz="1200" dirty="0"/>
          </a:p>
          <a:p>
            <a:pPr>
              <a:spcBef>
                <a:spcPts val="0"/>
              </a:spcBef>
            </a:pPr>
            <a:r>
              <a:rPr lang="en-GB" sz="2800" dirty="0"/>
              <a:t>The </a:t>
            </a:r>
            <a:r>
              <a:rPr lang="en-GB" sz="2800" b="1" dirty="0"/>
              <a:t>educational needs should be identified in a way appropriate for the definition of the educational objectives of the SP</a:t>
            </a:r>
            <a:r>
              <a:rPr lang="en-GB" sz="2800" dirty="0"/>
              <a:t>. To this end, the educational needs should be identified in terms of functions/roles/activities expected for the graduates in the first years of their placement in the labour market and required competences.</a:t>
            </a:r>
            <a:endParaRPr lang="it-IT" sz="3200" b="1" dirty="0">
              <a:solidFill>
                <a:srgbClr val="FF0000"/>
              </a:solidFill>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77089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34941" y="1064001"/>
            <a:ext cx="7560840" cy="4093191"/>
          </a:xfrm>
        </p:spPr>
        <p:txBody>
          <a:bodyPr/>
          <a:lstStyle/>
          <a:p>
            <a:pPr>
              <a:spcBef>
                <a:spcPts val="0"/>
              </a:spcBef>
              <a:spcAft>
                <a:spcPts val="1200"/>
              </a:spcAft>
            </a:pPr>
            <a:r>
              <a:rPr lang="en-GB" sz="2200" i="1" dirty="0"/>
              <a:t>The educational needs of the labour market of reference may be identified in many ways. They may be: </a:t>
            </a:r>
            <a:endParaRPr lang="it-IT" sz="2200" i="1" dirty="0"/>
          </a:p>
          <a:p>
            <a:pPr marL="449263" lvl="0" indent="-449263">
              <a:spcBef>
                <a:spcPts val="0"/>
              </a:spcBef>
              <a:spcAft>
                <a:spcPts val="1200"/>
              </a:spcAft>
              <a:buClr>
                <a:srgbClr val="00B050"/>
              </a:buClr>
              <a:buFont typeface="Wingdings" panose="05000000000000000000" pitchFamily="2" charset="2"/>
              <a:buChar char="Ø"/>
            </a:pPr>
            <a:r>
              <a:rPr lang="en-GB" sz="2200" b="1" i="1" dirty="0"/>
              <a:t>mentioned in documents, studies, labour market analysis </a:t>
            </a:r>
            <a:r>
              <a:rPr lang="en-GB" sz="2200" i="1" dirty="0"/>
              <a:t>of the external stakeholders (Ministries, organisations representative of the production, services and professions world, etc.); </a:t>
            </a:r>
            <a:endParaRPr lang="it-IT" sz="2200" i="1" dirty="0"/>
          </a:p>
          <a:p>
            <a:pPr marL="449263" lvl="0" indent="-449263">
              <a:buClr>
                <a:srgbClr val="00B050"/>
              </a:buClr>
              <a:buFont typeface="Wingdings" panose="05000000000000000000" pitchFamily="2" charset="2"/>
              <a:buChar char="Ø"/>
            </a:pPr>
            <a:r>
              <a:rPr lang="en-GB" sz="2200" b="1" i="1" dirty="0"/>
              <a:t>identified through direct contacts with organisations representative </a:t>
            </a:r>
            <a:r>
              <a:rPr lang="en-GB" sz="2200" i="1" dirty="0"/>
              <a:t>of the production, services and professions world and/or employers by questionnaires, interviews, focus groups, etc.); </a:t>
            </a:r>
            <a:endParaRPr lang="it-IT" sz="2200" i="1"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25790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412777"/>
            <a:ext cx="7488832" cy="2376264"/>
          </a:xfrm>
        </p:spPr>
        <p:txBody>
          <a:bodyPr/>
          <a:lstStyle/>
          <a:p>
            <a:pPr marL="449263" lvl="0" indent="-449263">
              <a:spcBef>
                <a:spcPts val="0"/>
              </a:spcBef>
              <a:spcAft>
                <a:spcPts val="600"/>
              </a:spcAft>
              <a:buClr>
                <a:srgbClr val="00B050"/>
              </a:buClr>
              <a:buFont typeface="Wingdings" panose="05000000000000000000" pitchFamily="2" charset="2"/>
              <a:buChar char="Ø"/>
            </a:pPr>
            <a:r>
              <a:rPr lang="en-GB" sz="2200" i="1" dirty="0"/>
              <a:t>identified through the </a:t>
            </a:r>
            <a:r>
              <a:rPr lang="en-GB" sz="2200" b="1" i="1" dirty="0"/>
              <a:t>relationships with </a:t>
            </a:r>
            <a:r>
              <a:rPr lang="en-GB" sz="2200" i="1" dirty="0"/>
              <a:t>organisations for carrying out training periods outside the University (in companies, etc.) by students; </a:t>
            </a:r>
            <a:endParaRPr lang="it-IT" sz="2200" i="1" dirty="0"/>
          </a:p>
          <a:p>
            <a:pPr marL="449263" lvl="0" indent="-449263">
              <a:buClr>
                <a:srgbClr val="00B050"/>
              </a:buClr>
              <a:buFont typeface="Wingdings" panose="05000000000000000000" pitchFamily="2" charset="2"/>
              <a:buChar char="Ø"/>
            </a:pPr>
            <a:r>
              <a:rPr lang="en-GB" sz="2200" i="1" dirty="0"/>
              <a:t>identified through the </a:t>
            </a:r>
            <a:r>
              <a:rPr lang="en-GB" sz="2200" b="1" i="1" dirty="0"/>
              <a:t>results of the graduates’ placement</a:t>
            </a:r>
            <a:r>
              <a:rPr lang="en-GB" sz="2200" i="1" dirty="0"/>
              <a:t> in the labour market. </a:t>
            </a: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7492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331640" y="476672"/>
            <a:ext cx="7632848" cy="5601533"/>
          </a:xfrm>
          <a:prstGeom prst="rect">
            <a:avLst/>
          </a:prstGeom>
          <a:noFill/>
        </p:spPr>
        <p:txBody>
          <a:bodyPr wrap="square" rtlCol="0">
            <a:spAutoFit/>
          </a:bodyPr>
          <a:lstStyle/>
          <a:p>
            <a:pPr>
              <a:spcAft>
                <a:spcPts val="1200"/>
              </a:spcAft>
            </a:pPr>
            <a:r>
              <a:rPr lang="en-GB" altLang="ja-JP" sz="2800" dirty="0">
                <a:solidFill>
                  <a:srgbClr val="002060"/>
                </a:solidFill>
                <a:latin typeface="+mj-lt"/>
              </a:rPr>
              <a:t>the adoption of a system of </a:t>
            </a:r>
            <a:r>
              <a:rPr lang="en-GB" altLang="ja-JP" sz="2800" b="1" dirty="0">
                <a:solidFill>
                  <a:srgbClr val="002060"/>
                </a:solidFill>
                <a:latin typeface="+mj-lt"/>
              </a:rPr>
              <a:t>easily readable and </a:t>
            </a:r>
            <a:r>
              <a:rPr lang="en-GB" altLang="ja-JP" sz="2800" b="1" dirty="0">
                <a:solidFill>
                  <a:srgbClr val="FF0000"/>
                </a:solidFill>
                <a:latin typeface="+mj-lt"/>
              </a:rPr>
              <a:t>comparable degrees </a:t>
            </a:r>
            <a:r>
              <a:rPr lang="en-GB" altLang="ja-JP" sz="2800" i="1" dirty="0">
                <a:solidFill>
                  <a:srgbClr val="002060"/>
                </a:solidFill>
                <a:latin typeface="+mj-lt"/>
              </a:rPr>
              <a:t>(1</a:t>
            </a:r>
            <a:r>
              <a:rPr lang="en-GB" altLang="ja-JP" sz="2800" i="1" baseline="30000" dirty="0">
                <a:solidFill>
                  <a:srgbClr val="002060"/>
                </a:solidFill>
                <a:latin typeface="+mj-lt"/>
              </a:rPr>
              <a:t>st</a:t>
            </a:r>
            <a:r>
              <a:rPr lang="en-GB" altLang="ja-JP" sz="2800" i="1" dirty="0">
                <a:solidFill>
                  <a:srgbClr val="002060"/>
                </a:solidFill>
                <a:latin typeface="+mj-lt"/>
              </a:rPr>
              <a:t> objective)</a:t>
            </a:r>
            <a:r>
              <a:rPr lang="en-GB" altLang="ja-JP" sz="2800" dirty="0">
                <a:solidFill>
                  <a:srgbClr val="002060"/>
                </a:solidFill>
                <a:latin typeface="+mj-lt"/>
              </a:rPr>
              <a:t>,  </a:t>
            </a:r>
          </a:p>
          <a:p>
            <a:pPr>
              <a:spcAft>
                <a:spcPts val="1200"/>
              </a:spcAft>
            </a:pPr>
            <a:r>
              <a:rPr lang="en-GB" altLang="ja-JP" sz="2800" dirty="0">
                <a:solidFill>
                  <a:srgbClr val="002060"/>
                </a:solidFill>
                <a:latin typeface="+mj-lt"/>
              </a:rPr>
              <a:t>organized in </a:t>
            </a:r>
            <a:r>
              <a:rPr lang="en-GB" altLang="ja-JP" sz="2800" b="1" dirty="0">
                <a:solidFill>
                  <a:srgbClr val="002060"/>
                </a:solidFill>
                <a:latin typeface="+mj-lt"/>
              </a:rPr>
              <a:t>three main cycles </a:t>
            </a:r>
            <a:r>
              <a:rPr lang="en-GB" altLang="ja-JP" sz="2800" i="1" dirty="0">
                <a:solidFill>
                  <a:srgbClr val="002060"/>
                </a:solidFill>
                <a:latin typeface="+mj-lt"/>
              </a:rPr>
              <a:t>(2</a:t>
            </a:r>
            <a:r>
              <a:rPr lang="en-GB" altLang="ja-JP" sz="2800" i="1" baseline="30000" dirty="0">
                <a:solidFill>
                  <a:srgbClr val="002060"/>
                </a:solidFill>
                <a:latin typeface="+mj-lt"/>
              </a:rPr>
              <a:t>nd</a:t>
            </a:r>
            <a:r>
              <a:rPr lang="en-GB" altLang="ja-JP" sz="2800" i="1" dirty="0">
                <a:solidFill>
                  <a:srgbClr val="002060"/>
                </a:solidFill>
                <a:latin typeface="+mj-lt"/>
              </a:rPr>
              <a:t> objective)</a:t>
            </a:r>
            <a:r>
              <a:rPr lang="en-GB" altLang="ja-JP" sz="2800" dirty="0">
                <a:solidFill>
                  <a:srgbClr val="002060"/>
                </a:solidFill>
                <a:latin typeface="+mj-lt"/>
              </a:rPr>
              <a:t>, </a:t>
            </a:r>
          </a:p>
          <a:p>
            <a:pPr>
              <a:spcAft>
                <a:spcPts val="1200"/>
              </a:spcAft>
            </a:pPr>
            <a:r>
              <a:rPr lang="en-GB" altLang="ja-JP" sz="2800" dirty="0">
                <a:solidFill>
                  <a:srgbClr val="002060"/>
                </a:solidFill>
                <a:latin typeface="+mj-lt"/>
              </a:rPr>
              <a:t>with the students’ workload measured in </a:t>
            </a:r>
            <a:r>
              <a:rPr lang="en-GB" altLang="ja-JP" sz="2800" b="1" dirty="0">
                <a:solidFill>
                  <a:srgbClr val="002060"/>
                </a:solidFill>
                <a:latin typeface="+mj-lt"/>
              </a:rPr>
              <a:t>credits </a:t>
            </a:r>
            <a:r>
              <a:rPr lang="en-GB" altLang="ja-JP" sz="2800" i="1" dirty="0">
                <a:solidFill>
                  <a:srgbClr val="002060"/>
                </a:solidFill>
                <a:latin typeface="+mj-lt"/>
              </a:rPr>
              <a:t>(3</a:t>
            </a:r>
            <a:r>
              <a:rPr lang="en-GB" altLang="ja-JP" sz="2800" i="1" baseline="30000" dirty="0">
                <a:solidFill>
                  <a:srgbClr val="002060"/>
                </a:solidFill>
                <a:latin typeface="+mj-lt"/>
              </a:rPr>
              <a:t>rd</a:t>
            </a:r>
            <a:r>
              <a:rPr lang="en-GB" altLang="ja-JP" sz="2800" i="1" dirty="0">
                <a:solidFill>
                  <a:srgbClr val="002060"/>
                </a:solidFill>
                <a:latin typeface="+mj-lt"/>
              </a:rPr>
              <a:t> objective)</a:t>
            </a:r>
            <a:r>
              <a:rPr lang="en-GB" altLang="ja-JP" sz="2800" dirty="0">
                <a:solidFill>
                  <a:srgbClr val="002060"/>
                </a:solidFill>
                <a:latin typeface="+mj-lt"/>
              </a:rPr>
              <a:t>, </a:t>
            </a:r>
          </a:p>
          <a:p>
            <a:pPr>
              <a:spcAft>
                <a:spcPts val="1200"/>
              </a:spcAft>
            </a:pPr>
            <a:r>
              <a:rPr lang="en-GB" altLang="ja-JP" sz="2800" dirty="0">
                <a:solidFill>
                  <a:srgbClr val="002060"/>
                </a:solidFill>
                <a:latin typeface="+mj-lt"/>
              </a:rPr>
              <a:t>able to </a:t>
            </a:r>
            <a:r>
              <a:rPr lang="en-GB" altLang="ja-JP" sz="2800" b="1" dirty="0">
                <a:solidFill>
                  <a:srgbClr val="FF0000"/>
                </a:solidFill>
                <a:latin typeface="+mj-lt"/>
              </a:rPr>
              <a:t>assure their quality </a:t>
            </a:r>
            <a:r>
              <a:rPr lang="en-GB" altLang="ja-JP" sz="2800" i="1" dirty="0">
                <a:solidFill>
                  <a:srgbClr val="002060"/>
                </a:solidFill>
                <a:latin typeface="+mj-lt"/>
              </a:rPr>
              <a:t>(5</a:t>
            </a:r>
            <a:r>
              <a:rPr lang="en-GB" altLang="ja-JP" sz="2800" i="1" baseline="30000" dirty="0">
                <a:solidFill>
                  <a:srgbClr val="002060"/>
                </a:solidFill>
                <a:latin typeface="+mj-lt"/>
              </a:rPr>
              <a:t>th</a:t>
            </a:r>
            <a:r>
              <a:rPr lang="en-GB" altLang="ja-JP" sz="2800" i="1" dirty="0">
                <a:solidFill>
                  <a:srgbClr val="002060"/>
                </a:solidFill>
                <a:latin typeface="+mj-lt"/>
              </a:rPr>
              <a:t> objective)</a:t>
            </a:r>
            <a:r>
              <a:rPr lang="it-IT" altLang="en-US" sz="2800" dirty="0">
                <a:solidFill>
                  <a:srgbClr val="002060"/>
                </a:solidFill>
                <a:latin typeface="+mj-lt"/>
              </a:rPr>
              <a:t> </a:t>
            </a:r>
            <a:r>
              <a:rPr lang="it-IT" altLang="ja-JP" sz="2800" dirty="0">
                <a:solidFill>
                  <a:srgbClr val="002060"/>
                </a:solidFill>
                <a:latin typeface="+mj-lt"/>
              </a:rPr>
              <a:t>in a credibile way, </a:t>
            </a:r>
          </a:p>
          <a:p>
            <a:pPr>
              <a:spcAft>
                <a:spcPts val="1200"/>
              </a:spcAft>
            </a:pPr>
            <a:r>
              <a:rPr lang="it-IT" altLang="ja-JP" sz="2800" dirty="0">
                <a:solidFill>
                  <a:srgbClr val="002060"/>
                </a:solidFill>
                <a:latin typeface="+mj-lt"/>
              </a:rPr>
              <a:t>i</a:t>
            </a:r>
            <a:r>
              <a:rPr lang="it-IT" altLang="en-US" sz="2800" dirty="0">
                <a:solidFill>
                  <a:srgbClr val="002060"/>
                </a:solidFill>
                <a:latin typeface="+mj-lt"/>
              </a:rPr>
              <a:t>n </a:t>
            </a:r>
            <a:r>
              <a:rPr lang="it-IT" altLang="en-US" sz="2800" dirty="0" err="1">
                <a:solidFill>
                  <a:srgbClr val="002060"/>
                </a:solidFill>
                <a:latin typeface="+mj-lt"/>
              </a:rPr>
              <a:t>order</a:t>
            </a:r>
            <a:r>
              <a:rPr lang="it-IT" altLang="en-US" sz="2800" dirty="0">
                <a:solidFill>
                  <a:srgbClr val="002060"/>
                </a:solidFill>
                <a:latin typeface="+mj-lt"/>
              </a:rPr>
              <a:t> to </a:t>
            </a:r>
            <a:r>
              <a:rPr lang="it-IT" altLang="en-US" sz="2800" dirty="0" err="1">
                <a:solidFill>
                  <a:srgbClr val="002060"/>
                </a:solidFill>
                <a:latin typeface="+mj-lt"/>
              </a:rPr>
              <a:t>promote</a:t>
            </a:r>
            <a:r>
              <a:rPr lang="it-IT" altLang="en-US" sz="2800" dirty="0">
                <a:solidFill>
                  <a:srgbClr val="002060"/>
                </a:solidFill>
                <a:latin typeface="+mj-lt"/>
              </a:rPr>
              <a:t> </a:t>
            </a:r>
            <a:r>
              <a:rPr lang="en-GB" altLang="ja-JP" sz="2800" b="1" dirty="0">
                <a:solidFill>
                  <a:srgbClr val="002060"/>
                </a:solidFill>
                <a:latin typeface="+mj-lt"/>
              </a:rPr>
              <a:t>mobility </a:t>
            </a:r>
            <a:r>
              <a:rPr lang="en-GB" altLang="ja-JP" sz="2800" dirty="0">
                <a:solidFill>
                  <a:srgbClr val="002060"/>
                </a:solidFill>
                <a:latin typeface="+mj-lt"/>
              </a:rPr>
              <a:t>for students </a:t>
            </a:r>
            <a:r>
              <a:rPr lang="en-GB" altLang="ja-JP" sz="2800" i="1" dirty="0">
                <a:solidFill>
                  <a:srgbClr val="002060"/>
                </a:solidFill>
                <a:latin typeface="+mj-lt"/>
              </a:rPr>
              <a:t>(4</a:t>
            </a:r>
            <a:r>
              <a:rPr lang="en-GB" altLang="ja-JP" sz="2800" i="1" baseline="30000" dirty="0">
                <a:solidFill>
                  <a:srgbClr val="002060"/>
                </a:solidFill>
                <a:latin typeface="+mj-lt"/>
              </a:rPr>
              <a:t>th</a:t>
            </a:r>
            <a:r>
              <a:rPr lang="en-GB" altLang="ja-JP" sz="2800" i="1" dirty="0">
                <a:solidFill>
                  <a:srgbClr val="002060"/>
                </a:solidFill>
                <a:latin typeface="+mj-lt"/>
              </a:rPr>
              <a:t> objective)</a:t>
            </a:r>
            <a:r>
              <a:rPr lang="en-GB" altLang="ja-JP" sz="2800" dirty="0">
                <a:solidFill>
                  <a:srgbClr val="002060"/>
                </a:solidFill>
                <a:latin typeface="+mj-lt"/>
              </a:rPr>
              <a:t> and </a:t>
            </a:r>
          </a:p>
          <a:p>
            <a:r>
              <a:rPr lang="en-GB" altLang="ja-JP" sz="2800" dirty="0">
                <a:solidFill>
                  <a:srgbClr val="002060"/>
                </a:solidFill>
                <a:latin typeface="+mj-lt"/>
              </a:rPr>
              <a:t>the necessary</a:t>
            </a:r>
            <a:r>
              <a:rPr lang="en-GB" altLang="ja-JP" sz="2800" b="1" dirty="0">
                <a:solidFill>
                  <a:srgbClr val="002060"/>
                </a:solidFill>
                <a:latin typeface="+mj-lt"/>
              </a:rPr>
              <a:t> European dimensions in higher education </a:t>
            </a:r>
            <a:r>
              <a:rPr lang="en-GB" altLang="ja-JP" sz="2800" i="1" dirty="0">
                <a:solidFill>
                  <a:srgbClr val="002060"/>
                </a:solidFill>
                <a:latin typeface="+mj-lt"/>
              </a:rPr>
              <a:t>(6</a:t>
            </a:r>
            <a:r>
              <a:rPr lang="en-GB" altLang="ja-JP" sz="2800" i="1" baseline="30000" dirty="0">
                <a:solidFill>
                  <a:srgbClr val="002060"/>
                </a:solidFill>
                <a:latin typeface="+mj-lt"/>
              </a:rPr>
              <a:t>th</a:t>
            </a:r>
            <a:r>
              <a:rPr lang="en-GB" altLang="ja-JP" sz="2800" i="1" dirty="0">
                <a:solidFill>
                  <a:srgbClr val="002060"/>
                </a:solidFill>
                <a:latin typeface="+mj-lt"/>
              </a:rPr>
              <a:t> objective).</a:t>
            </a:r>
            <a:endParaRPr lang="it-IT" altLang="en-US" sz="2800" i="1" dirty="0">
              <a:solidFill>
                <a:srgbClr val="002060"/>
              </a:solidFill>
              <a:latin typeface="+mj-lt"/>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33239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96915" y="555772"/>
            <a:ext cx="7488832" cy="5976664"/>
          </a:xfrm>
        </p:spPr>
        <p:txBody>
          <a:bodyPr/>
          <a:lstStyle/>
          <a:p>
            <a:pPr lvl="0" algn="ctr">
              <a:spcBef>
                <a:spcPts val="0"/>
              </a:spcBef>
              <a:buClr>
                <a:srgbClr val="00B050"/>
              </a:buClr>
            </a:pPr>
            <a:r>
              <a:rPr lang="en-GB" sz="3200" b="1" dirty="0">
                <a:solidFill>
                  <a:srgbClr val="FF0000"/>
                </a:solidFill>
              </a:rPr>
              <a:t>2. </a:t>
            </a:r>
            <a:r>
              <a:rPr lang="en-GB" sz="3200" b="1" i="1" u="sng" dirty="0">
                <a:solidFill>
                  <a:srgbClr val="FF0000"/>
                </a:solidFill>
              </a:rPr>
              <a:t>Definition of the </a:t>
            </a:r>
          </a:p>
          <a:p>
            <a:pPr lvl="0" algn="ctr">
              <a:spcBef>
                <a:spcPts val="0"/>
              </a:spcBef>
              <a:buClr>
                <a:srgbClr val="00B050"/>
              </a:buClr>
            </a:pPr>
            <a:r>
              <a:rPr lang="en-GB" sz="3200" b="1" i="1" u="sng" dirty="0">
                <a:solidFill>
                  <a:srgbClr val="FF0000"/>
                </a:solidFill>
              </a:rPr>
              <a:t>programme educational objectives</a:t>
            </a:r>
          </a:p>
          <a:p>
            <a:pPr lvl="0" algn="l">
              <a:spcBef>
                <a:spcPts val="0"/>
              </a:spcBef>
              <a:buClr>
                <a:srgbClr val="00B050"/>
              </a:buClr>
            </a:pPr>
            <a:endParaRPr lang="en-GB" dirty="0"/>
          </a:p>
          <a:p>
            <a:pPr lvl="0"/>
            <a:r>
              <a:rPr lang="en-GB" sz="2800" dirty="0"/>
              <a:t>The study programme should define </a:t>
            </a:r>
            <a:r>
              <a:rPr lang="en-GB" sz="2800" b="1" dirty="0"/>
              <a:t>educational objectives in terms of professional profiles of the graduates and/or functions/roles/activities students are to be prepared for and associated key competences </a:t>
            </a:r>
            <a:r>
              <a:rPr lang="en-GB" sz="2800" dirty="0"/>
              <a:t>to be developed and obtained by graduates, consistent with the mission of the institution the study programme belongs to and the identified educational needs.</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05108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31640" y="764704"/>
            <a:ext cx="7488832" cy="2304256"/>
          </a:xfrm>
        </p:spPr>
        <p:txBody>
          <a:bodyPr/>
          <a:lstStyle/>
          <a:p>
            <a:pPr lvl="0">
              <a:spcBef>
                <a:spcPts val="0"/>
              </a:spcBef>
              <a:spcAft>
                <a:spcPts val="0"/>
              </a:spcAft>
            </a:pPr>
            <a:r>
              <a:rPr lang="en-GB" sz="2800" b="1" u="sng" dirty="0">
                <a:solidFill>
                  <a:srgbClr val="FF0000"/>
                </a:solidFill>
              </a:rPr>
              <a:t>Typologies of competences</a:t>
            </a:r>
            <a:r>
              <a:rPr lang="en-GB" sz="2800" u="sng" dirty="0"/>
              <a:t> </a:t>
            </a:r>
          </a:p>
          <a:p>
            <a:pPr lvl="0">
              <a:spcBef>
                <a:spcPts val="0"/>
              </a:spcBef>
              <a:spcAft>
                <a:spcPts val="0"/>
              </a:spcAft>
            </a:pPr>
            <a:endParaRPr lang="en-GB" sz="2800" dirty="0"/>
          </a:p>
          <a:p>
            <a:pPr marL="457200" lvl="0" indent="-457200">
              <a:spcBef>
                <a:spcPts val="0"/>
              </a:spcBef>
              <a:spcAft>
                <a:spcPts val="1200"/>
              </a:spcAft>
              <a:buClr>
                <a:srgbClr val="00B050"/>
              </a:buClr>
              <a:buFont typeface="Wingdings" panose="05000000000000000000" pitchFamily="2" charset="2"/>
              <a:buChar char="Ø"/>
            </a:pPr>
            <a:r>
              <a:rPr lang="en-GB" sz="2800" b="1" dirty="0"/>
              <a:t>Specific</a:t>
            </a:r>
            <a:r>
              <a:rPr lang="en-GB" sz="2800" dirty="0"/>
              <a:t> (subject-related) </a:t>
            </a:r>
          </a:p>
          <a:p>
            <a:pPr marL="457200" lvl="0" indent="-457200">
              <a:spcBef>
                <a:spcPts val="0"/>
              </a:spcBef>
              <a:spcAft>
                <a:spcPts val="1200"/>
              </a:spcAft>
              <a:buClr>
                <a:srgbClr val="00B050"/>
              </a:buClr>
              <a:buFont typeface="Wingdings" panose="05000000000000000000" pitchFamily="2" charset="2"/>
              <a:buChar char="Ø"/>
            </a:pPr>
            <a:r>
              <a:rPr lang="en-GB" sz="2800" b="1" dirty="0"/>
              <a:t>Generic</a:t>
            </a:r>
            <a:r>
              <a:rPr lang="en-GB" sz="2800" dirty="0"/>
              <a:t> (transversal, transferable)</a:t>
            </a:r>
            <a:endParaRPr lang="it-IT"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65976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20688"/>
            <a:ext cx="7488832" cy="5328592"/>
          </a:xfrm>
        </p:spPr>
        <p:txBody>
          <a:bodyPr/>
          <a:lstStyle/>
          <a:p>
            <a:pPr lvl="0" algn="ctr">
              <a:spcBef>
                <a:spcPts val="0"/>
              </a:spcBef>
              <a:buClr>
                <a:srgbClr val="00B050"/>
              </a:buClr>
            </a:pPr>
            <a:r>
              <a:rPr lang="en-GB" sz="3200" b="1" i="1" dirty="0">
                <a:solidFill>
                  <a:srgbClr val="FF0000"/>
                </a:solidFill>
              </a:rPr>
              <a:t>3. </a:t>
            </a:r>
            <a:r>
              <a:rPr lang="en-GB" sz="3200" b="1" i="1" u="sng" dirty="0">
                <a:solidFill>
                  <a:srgbClr val="FF0000"/>
                </a:solidFill>
              </a:rPr>
              <a:t>Definition of the </a:t>
            </a:r>
          </a:p>
          <a:p>
            <a:pPr lvl="0" algn="ctr">
              <a:spcBef>
                <a:spcPts val="0"/>
              </a:spcBef>
              <a:buClr>
                <a:srgbClr val="00B050"/>
              </a:buClr>
            </a:pPr>
            <a:r>
              <a:rPr lang="en-GB" sz="3200" b="1" i="1" u="sng" dirty="0">
                <a:solidFill>
                  <a:srgbClr val="FF0000"/>
                </a:solidFill>
              </a:rPr>
              <a:t>programme learning outcomes</a:t>
            </a:r>
          </a:p>
          <a:p>
            <a:pPr lvl="0">
              <a:buClr>
                <a:srgbClr val="00B050"/>
              </a:buClr>
            </a:pPr>
            <a:endParaRPr lang="it-IT" dirty="0">
              <a:solidFill>
                <a:srgbClr val="FF0000"/>
              </a:solidFill>
            </a:endParaRPr>
          </a:p>
          <a:p>
            <a:pPr lvl="0"/>
            <a:r>
              <a:rPr lang="en-GB" sz="2800" dirty="0"/>
              <a:t>The study programme should define </a:t>
            </a:r>
            <a:r>
              <a:rPr lang="en-GB" sz="2800" b="1" dirty="0"/>
              <a:t>programme learning outcomes, in terms of what students are expected to know, understand and/or be able to demonstrate</a:t>
            </a:r>
            <a:r>
              <a:rPr lang="en-GB" sz="2800" dirty="0"/>
              <a:t> after completion of the educational process, consistent with the national qualification framework, if any, and the established educational objectives (programme competences).</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0473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20688"/>
            <a:ext cx="7488832" cy="3672408"/>
          </a:xfrm>
        </p:spPr>
        <p:txBody>
          <a:bodyPr/>
          <a:lstStyle/>
          <a:p>
            <a:pPr lvl="0" algn="ctr"/>
            <a:r>
              <a:rPr lang="en-GB" sz="3200" b="1" i="1" dirty="0">
                <a:solidFill>
                  <a:srgbClr val="FF0000"/>
                </a:solidFill>
              </a:rPr>
              <a:t>4. </a:t>
            </a:r>
            <a:r>
              <a:rPr lang="en-GB" sz="3200" b="1" i="1" u="sng" dirty="0">
                <a:solidFill>
                  <a:srgbClr val="FF0000"/>
                </a:solidFill>
              </a:rPr>
              <a:t>Definition of the programme structure</a:t>
            </a:r>
            <a:endParaRPr lang="it-IT" sz="3200" b="1" i="1" u="sng" dirty="0">
              <a:solidFill>
                <a:srgbClr val="FF0000"/>
              </a:solidFill>
            </a:endParaRPr>
          </a:p>
          <a:p>
            <a:pPr lvl="0"/>
            <a:endParaRPr lang="en-GB" sz="2800" dirty="0"/>
          </a:p>
          <a:p>
            <a:pPr marL="457200" lvl="0" indent="-457200">
              <a:buClr>
                <a:srgbClr val="00B050"/>
              </a:buClr>
              <a:buFont typeface="Wingdings" panose="05000000000000000000" pitchFamily="2" charset="2"/>
              <a:buChar char="Ø"/>
            </a:pPr>
            <a:r>
              <a:rPr lang="en-GB" sz="2800" b="1" dirty="0"/>
              <a:t>Definition of the curriculum </a:t>
            </a:r>
            <a:r>
              <a:rPr lang="it-IT" sz="2800" i="1" dirty="0"/>
              <a:t>(</a:t>
            </a:r>
            <a:r>
              <a:rPr lang="en-GB" altLang="it-IT" sz="2800" i="1" dirty="0"/>
              <a:t>approved set of course units)</a:t>
            </a:r>
          </a:p>
          <a:p>
            <a:pPr marL="457200" lvl="0" indent="-457200">
              <a:buClr>
                <a:srgbClr val="00B050"/>
              </a:buClr>
              <a:buFont typeface="Wingdings" panose="05000000000000000000" pitchFamily="2" charset="2"/>
              <a:buChar char="Ø"/>
            </a:pPr>
            <a:endParaRPr lang="it-IT" sz="1400" i="1" dirty="0"/>
          </a:p>
          <a:p>
            <a:pPr marL="457200" lvl="0" indent="-457200">
              <a:buClr>
                <a:srgbClr val="00B050"/>
              </a:buClr>
              <a:buFont typeface="Wingdings" panose="05000000000000000000" pitchFamily="2" charset="2"/>
              <a:buChar char="Ø"/>
            </a:pPr>
            <a:r>
              <a:rPr lang="en-GB" sz="2800" b="1" dirty="0"/>
              <a:t>Definition of the characteristics of the course units</a:t>
            </a:r>
            <a:r>
              <a:rPr lang="en-GB" sz="2800" dirty="0"/>
              <a:t> (or modules)</a:t>
            </a:r>
          </a:p>
          <a:p>
            <a:endParaRPr lang="en-GB" sz="2800" dirty="0"/>
          </a:p>
          <a:p>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34260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23628" y="260647"/>
            <a:ext cx="7488832" cy="4525437"/>
          </a:xfrm>
        </p:spPr>
        <p:txBody>
          <a:bodyPr/>
          <a:lstStyle/>
          <a:p>
            <a:pPr lvl="0" algn="l" defTabSz="914400" eaLnBrk="1" hangingPunct="1">
              <a:spcBef>
                <a:spcPct val="0"/>
              </a:spcBef>
              <a:buClrTx/>
              <a:buSzTx/>
            </a:pPr>
            <a:r>
              <a:rPr lang="en-GB" altLang="it-IT" sz="3200" b="1" u="sng" kern="1200" dirty="0">
                <a:solidFill>
                  <a:srgbClr val="FF0000"/>
                </a:solidFill>
              </a:rPr>
              <a:t>Definition of the curriculum</a:t>
            </a:r>
          </a:p>
          <a:p>
            <a:pPr lvl="0" algn="l" defTabSz="914400" eaLnBrk="1" hangingPunct="1">
              <a:spcBef>
                <a:spcPct val="0"/>
              </a:spcBef>
              <a:buClrTx/>
              <a:buSzTx/>
            </a:pPr>
            <a:endParaRPr lang="en-GB" altLang="it-IT" kern="1200" dirty="0">
              <a:solidFill>
                <a:srgbClr val="000066"/>
              </a:solidFill>
            </a:endParaRPr>
          </a:p>
          <a:p>
            <a:pPr lvl="0" defTabSz="914400" eaLnBrk="1" hangingPunct="1">
              <a:spcBef>
                <a:spcPct val="0"/>
              </a:spcBef>
              <a:buClrTx/>
              <a:buSzTx/>
            </a:pPr>
            <a:r>
              <a:rPr lang="en-GB" altLang="it-IT" sz="2800" kern="1200" dirty="0">
                <a:solidFill>
                  <a:srgbClr val="000066"/>
                </a:solidFill>
              </a:rPr>
              <a:t>Generally the information required by programme evaluation/accreditation agencies operating at European level are:</a:t>
            </a:r>
          </a:p>
          <a:p>
            <a:pPr lvl="0" defTabSz="914400" eaLnBrk="1" hangingPunct="1">
              <a:spcBef>
                <a:spcPct val="0"/>
              </a:spcBef>
              <a:buClrTx/>
              <a:buSzTx/>
            </a:pPr>
            <a:endParaRPr lang="en-GB" altLang="it-IT" sz="1200" kern="1200" dirty="0">
              <a:solidFill>
                <a:srgbClr val="000066"/>
              </a:solidFill>
            </a:endParaRPr>
          </a:p>
          <a:p>
            <a:pPr marL="449263" lvl="0" indent="-449263" defTabSz="914400" eaLnBrk="1" hangingPunct="1">
              <a:spcBef>
                <a:spcPct val="0"/>
              </a:spcBef>
              <a:buClr>
                <a:srgbClr val="469A38"/>
              </a:buClr>
              <a:buSzTx/>
              <a:buFontTx/>
              <a:buChar char="•"/>
            </a:pPr>
            <a:r>
              <a:rPr lang="en-GB" altLang="it-IT" sz="2800" kern="1200" dirty="0">
                <a:solidFill>
                  <a:srgbClr val="000066"/>
                </a:solidFill>
              </a:rPr>
              <a:t>the </a:t>
            </a:r>
            <a:r>
              <a:rPr lang="en-GB" altLang="it-IT" sz="2800" b="1" i="1" kern="1200" dirty="0">
                <a:solidFill>
                  <a:srgbClr val="000066"/>
                </a:solidFill>
              </a:rPr>
              <a:t>curriculum</a:t>
            </a:r>
            <a:r>
              <a:rPr lang="en-GB" altLang="it-IT" sz="2800" kern="1200" dirty="0">
                <a:solidFill>
                  <a:srgbClr val="000066"/>
                </a:solidFill>
              </a:rPr>
              <a:t>, with the list of the course units, their sequence (year and semester of delivery), the number of ECTS credits associated at each unit (and the unit lecturer) </a:t>
            </a:r>
            <a:r>
              <a:rPr lang="en-GB" altLang="it-IT" sz="2800" i="1" kern="1200" dirty="0">
                <a:solidFill>
                  <a:srgbClr val="000066"/>
                </a:solidFill>
              </a:rPr>
              <a:t>(see the following table).</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ext uri="{D42A27DB-BD31-4B8C-83A1-F6EECF244321}">
                <p14:modId xmlns:p14="http://schemas.microsoft.com/office/powerpoint/2010/main" val="3415932718"/>
              </p:ext>
            </p:extLst>
          </p:nvPr>
        </p:nvGraphicFramePr>
        <p:xfrm>
          <a:off x="1043608" y="5013176"/>
          <a:ext cx="7848872" cy="1279992"/>
        </p:xfrm>
        <a:graphic>
          <a:graphicData uri="http://schemas.openxmlformats.org/drawingml/2006/table">
            <a:tbl>
              <a:tblPr/>
              <a:tblGrid>
                <a:gridCol w="1730282">
                  <a:extLst>
                    <a:ext uri="{9D8B030D-6E8A-4147-A177-3AD203B41FA5}">
                      <a16:colId xmlns:a16="http://schemas.microsoft.com/office/drawing/2014/main" xmlns="" val="20000"/>
                    </a:ext>
                  </a:extLst>
                </a:gridCol>
                <a:gridCol w="2349020">
                  <a:extLst>
                    <a:ext uri="{9D8B030D-6E8A-4147-A177-3AD203B41FA5}">
                      <a16:colId xmlns:a16="http://schemas.microsoft.com/office/drawing/2014/main" xmlns="" val="20001"/>
                    </a:ext>
                  </a:extLst>
                </a:gridCol>
                <a:gridCol w="1545825">
                  <a:extLst>
                    <a:ext uri="{9D8B030D-6E8A-4147-A177-3AD203B41FA5}">
                      <a16:colId xmlns:a16="http://schemas.microsoft.com/office/drawing/2014/main" xmlns="" val="20002"/>
                    </a:ext>
                  </a:extLst>
                </a:gridCol>
                <a:gridCol w="2223745">
                  <a:extLst>
                    <a:ext uri="{9D8B030D-6E8A-4147-A177-3AD203B41FA5}">
                      <a16:colId xmlns:a16="http://schemas.microsoft.com/office/drawing/2014/main" xmlns="" val="20003"/>
                    </a:ext>
                  </a:extLst>
                </a:gridCol>
              </a:tblGrid>
              <a:tr h="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dirty="0" err="1">
                          <a:ln>
                            <a:noFill/>
                          </a:ln>
                          <a:solidFill>
                            <a:srgbClr val="000066"/>
                          </a:solidFill>
                          <a:effectLst/>
                          <a:latin typeface="Arial Narrow" panose="020B0606020202030204" pitchFamily="34" charset="0"/>
                        </a:rPr>
                        <a:t>Year</a:t>
                      </a:r>
                      <a:r>
                        <a:rPr kumimoji="0" lang="it-IT" altLang="it-IT" sz="2400" b="0" i="0" u="none" strike="noStrike" cap="none" normalizeH="0" baseline="0" dirty="0">
                          <a:ln>
                            <a:noFill/>
                          </a:ln>
                          <a:solidFill>
                            <a:srgbClr val="000066"/>
                          </a:solidFill>
                          <a:effectLst/>
                          <a:latin typeface="Arial Narrow" panose="020B0606020202030204" pitchFamily="34" charset="0"/>
                        </a:rPr>
                        <a:t>/ </a:t>
                      </a:r>
                      <a:r>
                        <a:rPr kumimoji="0" lang="it-IT" altLang="it-IT" sz="2400" b="0" i="0" u="none" strike="noStrike" cap="none" normalizeH="0" baseline="0" dirty="0" err="1">
                          <a:ln>
                            <a:noFill/>
                          </a:ln>
                          <a:solidFill>
                            <a:srgbClr val="000066"/>
                          </a:solidFill>
                          <a:effectLst/>
                          <a:latin typeface="Arial Narrow" panose="020B0606020202030204" pitchFamily="34" charset="0"/>
                        </a:rPr>
                        <a:t>Semester</a:t>
                      </a:r>
                      <a:endParaRPr kumimoji="0" lang="it-IT" altLang="it-IT" sz="2400" b="0" i="0" u="none" strike="noStrike" cap="none" normalizeH="0" baseline="0" dirty="0">
                        <a:ln>
                          <a:noFill/>
                        </a:ln>
                        <a:solidFill>
                          <a:srgbClr val="000066"/>
                        </a:solidFill>
                        <a:effectLst/>
                        <a:latin typeface="Arial Narrow" panose="020B0606020202030204" pitchFamily="34" charset="0"/>
                      </a:endParaRPr>
                    </a:p>
                  </a:txBody>
                  <a:tcPr marT="45678" marB="4567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GB" altLang="it-IT" sz="2400" b="0" i="0" u="none" strike="noStrike" cap="none" normalizeH="0" baseline="0" dirty="0">
                          <a:ln>
                            <a:noFill/>
                          </a:ln>
                          <a:solidFill>
                            <a:srgbClr val="000066"/>
                          </a:solidFill>
                          <a:effectLst/>
                          <a:latin typeface="Arial Narrow" panose="020B0606020202030204" pitchFamily="34" charset="0"/>
                          <a:cs typeface="Times New Roman" panose="02020603050405020304" pitchFamily="18" charset="0"/>
                        </a:rPr>
                        <a:t>Course Unit</a:t>
                      </a:r>
                      <a:endParaRPr kumimoji="0" lang="it-IT" altLang="it-IT" sz="2400" b="0" i="0" u="none" strike="noStrike" cap="none" normalizeH="0" baseline="0" dirty="0">
                        <a:ln>
                          <a:noFill/>
                        </a:ln>
                        <a:solidFill>
                          <a:srgbClr val="000066"/>
                        </a:solidFill>
                        <a:effectLst/>
                        <a:latin typeface="Arial Narrow" panose="020B0606020202030204" pitchFamily="34" charset="0"/>
                      </a:endParaRPr>
                    </a:p>
                  </a:txBody>
                  <a:tcPr marT="45678" marB="4567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dirty="0">
                          <a:ln>
                            <a:noFill/>
                          </a:ln>
                          <a:solidFill>
                            <a:srgbClr val="000066"/>
                          </a:solidFill>
                          <a:effectLst/>
                          <a:latin typeface="Arial Narrow" panose="020B0606020202030204" pitchFamily="34" charset="0"/>
                        </a:rPr>
                        <a:t>ECTS </a:t>
                      </a:r>
                      <a:r>
                        <a:rPr kumimoji="0" lang="it-IT" altLang="it-IT" sz="2400" b="0" i="0" u="none" strike="noStrike" cap="none" normalizeH="0" baseline="0" dirty="0" err="1">
                          <a:ln>
                            <a:noFill/>
                          </a:ln>
                          <a:solidFill>
                            <a:srgbClr val="000066"/>
                          </a:solidFill>
                          <a:effectLst/>
                          <a:latin typeface="Arial Narrow" panose="020B0606020202030204" pitchFamily="34" charset="0"/>
                        </a:rPr>
                        <a:t>Credits</a:t>
                      </a:r>
                      <a:endParaRPr kumimoji="0" lang="it-IT" altLang="it-IT" sz="2400" b="0" i="0" u="none" strike="noStrike" cap="none" normalizeH="0" baseline="0" dirty="0">
                        <a:ln>
                          <a:noFill/>
                        </a:ln>
                        <a:solidFill>
                          <a:srgbClr val="000066"/>
                        </a:solidFill>
                        <a:effectLst/>
                        <a:latin typeface="Arial Narrow" panose="020B0606020202030204" pitchFamily="34" charset="0"/>
                      </a:endParaRPr>
                    </a:p>
                  </a:txBody>
                  <a:tcPr marT="45678" marB="4567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dirty="0">
                          <a:ln>
                            <a:noFill/>
                          </a:ln>
                          <a:solidFill>
                            <a:srgbClr val="000066"/>
                          </a:solidFill>
                          <a:effectLst/>
                          <a:latin typeface="Arial Narrow" panose="020B0606020202030204" pitchFamily="34" charset="0"/>
                        </a:rPr>
                        <a:t>(</a:t>
                      </a:r>
                      <a:r>
                        <a:rPr kumimoji="0" lang="it-IT" altLang="it-IT" sz="2400" b="0" i="0" u="none" strike="noStrike" cap="none" normalizeH="0" baseline="0" dirty="0" err="1">
                          <a:ln>
                            <a:noFill/>
                          </a:ln>
                          <a:solidFill>
                            <a:srgbClr val="000066"/>
                          </a:solidFill>
                          <a:effectLst/>
                          <a:latin typeface="Arial Narrow" panose="020B0606020202030204" pitchFamily="34" charset="0"/>
                        </a:rPr>
                        <a:t>Lecturer</a:t>
                      </a:r>
                      <a:r>
                        <a:rPr kumimoji="0" lang="it-IT" altLang="it-IT" sz="2400" b="0" i="0" u="none" strike="noStrike" cap="none" normalizeH="0" baseline="0" dirty="0">
                          <a:ln>
                            <a:noFill/>
                          </a:ln>
                          <a:solidFill>
                            <a:srgbClr val="000066"/>
                          </a:solidFill>
                          <a:effectLst/>
                          <a:latin typeface="Arial Narrow" panose="020B0606020202030204" pitchFamily="34" charset="0"/>
                        </a:rPr>
                        <a:t>/s)</a:t>
                      </a:r>
                    </a:p>
                  </a:txBody>
                  <a:tcPr marT="45678" marB="4567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45696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a:ln>
                            <a:noFill/>
                          </a:ln>
                          <a:solidFill>
                            <a:schemeClr val="tx1"/>
                          </a:solidFill>
                          <a:effectLst/>
                          <a:latin typeface="Arial Narrow" panose="020B0606020202030204" pitchFamily="34" charset="0"/>
                        </a:rPr>
                        <a:t>…</a:t>
                      </a:r>
                    </a:p>
                  </a:txBody>
                  <a:tcPr marT="45678" marB="4567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a:ln>
                            <a:noFill/>
                          </a:ln>
                          <a:solidFill>
                            <a:schemeClr val="tx1"/>
                          </a:solidFill>
                          <a:effectLst/>
                          <a:latin typeface="Arial Narrow" panose="020B0606020202030204" pitchFamily="34" charset="0"/>
                        </a:rPr>
                        <a:t>…</a:t>
                      </a:r>
                    </a:p>
                  </a:txBody>
                  <a:tcPr marT="45678" marB="4567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a:ln>
                            <a:noFill/>
                          </a:ln>
                          <a:solidFill>
                            <a:schemeClr val="tx1"/>
                          </a:solidFill>
                          <a:effectLst/>
                          <a:latin typeface="Arial Narrow" panose="020B0606020202030204" pitchFamily="34" charset="0"/>
                        </a:rPr>
                        <a:t>…</a:t>
                      </a:r>
                    </a:p>
                  </a:txBody>
                  <a:tcPr marT="45678" marB="4567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400" b="0" i="0" u="none" strike="noStrike" cap="none" normalizeH="0" baseline="0" dirty="0">
                          <a:ln>
                            <a:noFill/>
                          </a:ln>
                          <a:solidFill>
                            <a:schemeClr val="tx1"/>
                          </a:solidFill>
                          <a:effectLst/>
                          <a:latin typeface="Arial Narrow" panose="020B0606020202030204" pitchFamily="34" charset="0"/>
                        </a:rPr>
                        <a:t>…</a:t>
                      </a:r>
                    </a:p>
                  </a:txBody>
                  <a:tcPr marT="45678" marB="4567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294662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052736"/>
            <a:ext cx="7704856" cy="3168352"/>
          </a:xfrm>
        </p:spPr>
        <p:txBody>
          <a:bodyPr/>
          <a:lstStyle/>
          <a:p>
            <a:pPr lvl="0" algn="l" defTabSz="914400" eaLnBrk="1" hangingPunct="1">
              <a:spcBef>
                <a:spcPct val="0"/>
              </a:spcBef>
              <a:buClrTx/>
              <a:buSzTx/>
            </a:pPr>
            <a:r>
              <a:rPr lang="en-GB" altLang="it-IT" sz="3200" b="1" u="sng" kern="1200" dirty="0">
                <a:solidFill>
                  <a:srgbClr val="FF0000"/>
                </a:solidFill>
              </a:rPr>
              <a:t>European Credit Transfer and Accumulation System (ECTS)</a:t>
            </a:r>
          </a:p>
          <a:p>
            <a:pPr lvl="0" algn="l" defTabSz="914400" eaLnBrk="1" hangingPunct="1">
              <a:spcBef>
                <a:spcPct val="0"/>
              </a:spcBef>
              <a:buClrTx/>
              <a:buSzTx/>
            </a:pPr>
            <a:endParaRPr lang="en-GB" altLang="it-IT" sz="2800" b="1" u="sng" kern="1200" dirty="0">
              <a:solidFill>
                <a:srgbClr val="000066"/>
              </a:solidFill>
            </a:endParaRPr>
          </a:p>
          <a:p>
            <a:pPr lvl="0" defTabSz="914400" eaLnBrk="1" hangingPunct="1">
              <a:spcBef>
                <a:spcPct val="0"/>
              </a:spcBef>
              <a:buClrTx/>
              <a:buSzTx/>
            </a:pPr>
            <a:r>
              <a:rPr lang="en-GB" altLang="it-IT" sz="2800" kern="1200" dirty="0">
                <a:solidFill>
                  <a:srgbClr val="000066"/>
                </a:solidFill>
              </a:rPr>
              <a:t>An important role in the definition of the curriculum should be played by the </a:t>
            </a:r>
            <a:r>
              <a:rPr lang="en-GB" altLang="it-IT" sz="2800" b="1" kern="1200" dirty="0">
                <a:solidFill>
                  <a:srgbClr val="000066"/>
                </a:solidFill>
              </a:rPr>
              <a:t>European Credit Transfer and Accumulation System (ECTS).</a:t>
            </a:r>
            <a:endParaRPr lang="en-GB" altLang="it-IT" sz="2800"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4597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412776"/>
            <a:ext cx="7488832" cy="3960440"/>
          </a:xfrm>
        </p:spPr>
        <p:txBody>
          <a:bodyPr/>
          <a:lstStyle/>
          <a:p>
            <a:pPr lvl="0" defTabSz="914400" eaLnBrk="1" hangingPunct="1">
              <a:spcBef>
                <a:spcPct val="0"/>
              </a:spcBef>
              <a:spcAft>
                <a:spcPts val="1200"/>
              </a:spcAft>
              <a:buClrTx/>
              <a:buSzTx/>
            </a:pPr>
            <a:r>
              <a:rPr lang="en-GB" altLang="it-IT" i="1" kern="1200" dirty="0">
                <a:solidFill>
                  <a:srgbClr val="000066"/>
                </a:solidFill>
              </a:rPr>
              <a:t>As a matter of fact, </a:t>
            </a:r>
            <a:r>
              <a:rPr lang="en-GB" altLang="it-IT" b="1" i="1" kern="1200" dirty="0">
                <a:solidFill>
                  <a:srgbClr val="000066"/>
                </a:solidFill>
              </a:rPr>
              <a:t>ECTS credits today are increasingly used as a tool for designing curricula</a:t>
            </a:r>
            <a:r>
              <a:rPr lang="en-GB" altLang="it-IT" i="1" kern="1200" dirty="0">
                <a:solidFill>
                  <a:srgbClr val="000066"/>
                </a:solidFill>
              </a:rPr>
              <a:t>. Because they express student workload measured in time, they allow HEIs to plan the most effective way to achieve desired results within the time constraints of the length of their degree programmes.</a:t>
            </a:r>
          </a:p>
          <a:p>
            <a:pPr lvl="0" defTabSz="914400" eaLnBrk="1" hangingPunct="1">
              <a:spcBef>
                <a:spcPct val="0"/>
              </a:spcBef>
              <a:buClrTx/>
              <a:buSzTx/>
            </a:pPr>
            <a:r>
              <a:rPr lang="en-GB" altLang="it-IT" i="1" kern="1200" dirty="0">
                <a:solidFill>
                  <a:srgbClr val="000066"/>
                </a:solidFill>
              </a:rPr>
              <a:t>In other words, </a:t>
            </a:r>
            <a:r>
              <a:rPr lang="en-GB" altLang="it-IT" b="1" i="1" kern="1200" dirty="0">
                <a:solidFill>
                  <a:srgbClr val="000066"/>
                </a:solidFill>
              </a:rPr>
              <a:t>ECTS permits us to plan how best to use students’ time to achieve the aims of the educational process</a:t>
            </a:r>
            <a:r>
              <a:rPr lang="en-GB" altLang="it-IT" i="1" kern="1200" dirty="0">
                <a:solidFill>
                  <a:srgbClr val="000066"/>
                </a:solidFill>
              </a:rPr>
              <a:t>, rather than considering teachers’ time as a constraint and students’ time as basically limitless.</a:t>
            </a:r>
            <a:endParaRPr lang="it-IT" altLang="it-IT" i="1"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9135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20688"/>
            <a:ext cx="7488832" cy="5400600"/>
          </a:xfrm>
        </p:spPr>
        <p:txBody>
          <a:bodyPr/>
          <a:lstStyle/>
          <a:p>
            <a:pPr algn="l" defTabSz="914400" eaLnBrk="1" hangingPunct="1">
              <a:spcBef>
                <a:spcPct val="0"/>
              </a:spcBef>
              <a:buClrTx/>
              <a:buSzTx/>
            </a:pPr>
            <a:r>
              <a:rPr lang="en-GB" sz="3200" b="1" u="sng" dirty="0">
                <a:solidFill>
                  <a:srgbClr val="FF0000"/>
                </a:solidFill>
              </a:rPr>
              <a:t>Definition of the characteristics of the course units</a:t>
            </a:r>
          </a:p>
          <a:p>
            <a:pPr lvl="0" algn="l" defTabSz="914400" eaLnBrk="1" hangingPunct="1">
              <a:spcBef>
                <a:spcPct val="0"/>
              </a:spcBef>
              <a:buClrTx/>
              <a:buSzTx/>
            </a:pPr>
            <a:endParaRPr lang="en-GB" altLang="it-IT" sz="2800" kern="1200" dirty="0">
              <a:solidFill>
                <a:srgbClr val="000066"/>
              </a:solidFill>
            </a:endParaRPr>
          </a:p>
          <a:p>
            <a:pPr lvl="0" defTabSz="914400" eaLnBrk="1" hangingPunct="1">
              <a:spcBef>
                <a:spcPct val="0"/>
              </a:spcBef>
              <a:buClrTx/>
              <a:buSzTx/>
            </a:pPr>
            <a:r>
              <a:rPr lang="en-GB" altLang="it-IT" sz="2800" kern="1200" dirty="0">
                <a:solidFill>
                  <a:srgbClr val="000066"/>
                </a:solidFill>
              </a:rPr>
              <a:t>For each course unit a SP should define at least:</a:t>
            </a:r>
          </a:p>
          <a:p>
            <a:pPr marL="449263" lvl="0" indent="-449263"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000066"/>
                </a:solidFill>
              </a:rPr>
              <a:t>name</a:t>
            </a:r>
            <a:r>
              <a:rPr lang="en-GB" altLang="it-IT" sz="2800" kern="1200" dirty="0">
                <a:solidFill>
                  <a:srgbClr val="000066"/>
                </a:solidFill>
              </a:rPr>
              <a:t>;</a:t>
            </a:r>
          </a:p>
          <a:p>
            <a:pPr marL="449263" lvl="0" indent="-449263"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000066"/>
                </a:solidFill>
              </a:rPr>
              <a:t>number of ECTS credits</a:t>
            </a:r>
            <a:r>
              <a:rPr lang="en-GB" altLang="it-IT" sz="2800" kern="1200" dirty="0">
                <a:solidFill>
                  <a:srgbClr val="000066"/>
                </a:solidFill>
              </a:rPr>
              <a:t>;</a:t>
            </a:r>
          </a:p>
          <a:p>
            <a:pPr marL="449263" lvl="0" indent="-449263"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000066"/>
                </a:solidFill>
              </a:rPr>
              <a:t>(lecturer</a:t>
            </a:r>
            <a:r>
              <a:rPr lang="it-IT" altLang="it-IT" sz="2800" b="1" kern="1200" dirty="0">
                <a:solidFill>
                  <a:srgbClr val="000066"/>
                </a:solidFill>
              </a:rPr>
              <a:t>/s)</a:t>
            </a:r>
            <a:r>
              <a:rPr lang="it-IT" altLang="it-IT" sz="2800" kern="1200" dirty="0">
                <a:solidFill>
                  <a:srgbClr val="000066"/>
                </a:solidFill>
              </a:rPr>
              <a:t>;</a:t>
            </a:r>
            <a:endParaRPr lang="en-GB" altLang="it-IT" sz="2800" kern="1200" dirty="0">
              <a:solidFill>
                <a:srgbClr val="000066"/>
              </a:solidFill>
            </a:endParaRPr>
          </a:p>
          <a:p>
            <a:pPr marL="449263" lvl="0" indent="-449263"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FF0000"/>
                </a:solidFill>
              </a:rPr>
              <a:t>learning outcomes specific of the course uni</a:t>
            </a:r>
            <a:r>
              <a:rPr lang="en-GB" altLang="it-IT" sz="2800" kern="1200" dirty="0">
                <a:solidFill>
                  <a:srgbClr val="FF0000"/>
                </a:solidFill>
              </a:rPr>
              <a:t>t </a:t>
            </a:r>
            <a:r>
              <a:rPr lang="en-GB" altLang="it-IT" sz="2800" b="1" kern="1200" dirty="0">
                <a:solidFill>
                  <a:srgbClr val="000066"/>
                </a:solidFill>
              </a:rPr>
              <a:t>and consistent with the established learning outcomes of the SP</a:t>
            </a:r>
            <a:r>
              <a:rPr lang="en-GB" altLang="it-IT" sz="2800" kern="1200" dirty="0">
                <a:solidFill>
                  <a:srgbClr val="000066"/>
                </a:solidFill>
              </a:rPr>
              <a:t>;</a:t>
            </a:r>
          </a:p>
          <a:p>
            <a:pPr marL="449263" lvl="0" indent="-449263" defTabSz="914400" eaLnBrk="1" hangingPunct="1">
              <a:spcBef>
                <a:spcPct val="0"/>
              </a:spcBef>
              <a:buClr>
                <a:srgbClr val="00B050"/>
              </a:buClr>
              <a:buSzTx/>
              <a:buFont typeface="Wingdings" panose="05000000000000000000" pitchFamily="2" charset="2"/>
              <a:buChar char="§"/>
            </a:pPr>
            <a:r>
              <a:rPr lang="en-GB" altLang="it-IT" sz="2800" b="1" kern="1200" dirty="0">
                <a:solidFill>
                  <a:srgbClr val="000066"/>
                </a:solidFill>
              </a:rPr>
              <a:t>content</a:t>
            </a:r>
            <a:r>
              <a:rPr lang="en-GB" altLang="it-IT" sz="2800" kern="1200" dirty="0">
                <a:solidFill>
                  <a:srgbClr val="000066"/>
                </a:solidFill>
              </a:rPr>
              <a:t>;</a:t>
            </a: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272774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124744"/>
            <a:ext cx="7488832" cy="3672408"/>
          </a:xfrm>
        </p:spPr>
        <p:txBody>
          <a:bodyPr/>
          <a:lstStyle/>
          <a:p>
            <a:pPr marL="457200" lvl="0" indent="-457200"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FF0000"/>
                </a:solidFill>
              </a:rPr>
              <a:t>typologies of the educational activities</a:t>
            </a:r>
            <a:r>
              <a:rPr lang="en-GB" altLang="it-IT" sz="2800" kern="1200" dirty="0">
                <a:solidFill>
                  <a:srgbClr val="000066"/>
                </a:solidFill>
              </a:rPr>
              <a:t> </a:t>
            </a:r>
            <a:r>
              <a:rPr lang="en-GB" altLang="it-IT" sz="2800" i="1" kern="1200" dirty="0">
                <a:solidFill>
                  <a:srgbClr val="000066"/>
                </a:solidFill>
              </a:rPr>
              <a:t>(e.g.: theoretical lessons, practical lessons, laboratories, projects, etc.)</a:t>
            </a:r>
            <a:r>
              <a:rPr lang="en-GB" altLang="it-IT" sz="2800" kern="1200" dirty="0">
                <a:solidFill>
                  <a:srgbClr val="000066"/>
                </a:solidFill>
              </a:rPr>
              <a:t>, also in terms of number of hours/credits for each typology, and relative </a:t>
            </a:r>
            <a:r>
              <a:rPr lang="en-GB" altLang="it-IT" sz="2800" b="1" kern="1200" dirty="0">
                <a:solidFill>
                  <a:srgbClr val="000066"/>
                </a:solidFill>
              </a:rPr>
              <a:t>instructional forms of education</a:t>
            </a:r>
            <a:r>
              <a:rPr lang="en-GB" altLang="it-IT" sz="2800" kern="1200" dirty="0">
                <a:solidFill>
                  <a:srgbClr val="000066"/>
                </a:solidFill>
              </a:rPr>
              <a:t> </a:t>
            </a:r>
            <a:r>
              <a:rPr lang="en-GB" altLang="it-IT" sz="2800" i="1" kern="1200" dirty="0">
                <a:solidFill>
                  <a:srgbClr val="000066"/>
                </a:solidFill>
              </a:rPr>
              <a:t>(e.g.: face to face education, distance education, etc.)</a:t>
            </a:r>
            <a:r>
              <a:rPr lang="en-GB" altLang="it-IT" sz="2800" kern="1200" dirty="0">
                <a:solidFill>
                  <a:srgbClr val="000066"/>
                </a:solidFill>
              </a:rPr>
              <a:t>, also in terms of hours/credits for each form; </a:t>
            </a: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269428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07604" y="1124744"/>
            <a:ext cx="7488832" cy="4176464"/>
          </a:xfrm>
        </p:spPr>
        <p:txBody>
          <a:bodyPr/>
          <a:lstStyle/>
          <a:p>
            <a:pPr marL="457200" lvl="0" indent="-457200"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FF0000"/>
                </a:solidFill>
              </a:rPr>
              <a:t>assessment methods</a:t>
            </a:r>
            <a:r>
              <a:rPr lang="en-GB" altLang="it-IT" sz="2800" kern="1200" dirty="0">
                <a:solidFill>
                  <a:srgbClr val="000066"/>
                </a:solidFill>
              </a:rPr>
              <a:t> </a:t>
            </a:r>
            <a:r>
              <a:rPr lang="en-GB" altLang="it-IT" sz="2800" i="1" kern="1200" dirty="0">
                <a:solidFill>
                  <a:srgbClr val="000066"/>
                </a:solidFill>
              </a:rPr>
              <a:t>(e.g.: written examinations, oral examinations, etc.) </a:t>
            </a:r>
            <a:r>
              <a:rPr lang="en-GB" altLang="it-IT" sz="2800" kern="1200" dirty="0">
                <a:solidFill>
                  <a:srgbClr val="FF0000"/>
                </a:solidFill>
              </a:rPr>
              <a:t>and </a:t>
            </a:r>
            <a:r>
              <a:rPr lang="en-GB" altLang="it-IT" sz="2800" b="1" kern="1200" dirty="0">
                <a:solidFill>
                  <a:srgbClr val="FF0000"/>
                </a:solidFill>
              </a:rPr>
              <a:t>criteria</a:t>
            </a:r>
            <a:r>
              <a:rPr lang="en-GB" altLang="it-IT" sz="2800" kern="1200" dirty="0">
                <a:solidFill>
                  <a:srgbClr val="000066"/>
                </a:solidFill>
              </a:rPr>
              <a:t> </a:t>
            </a:r>
            <a:r>
              <a:rPr lang="en-GB" altLang="it-IT" sz="2800" i="1" kern="1200" dirty="0">
                <a:solidFill>
                  <a:srgbClr val="000066"/>
                </a:solidFill>
              </a:rPr>
              <a:t>(descriptions of what the learner is expected to do and to what level, in order to demonstrate that a learning outcome has been achieved and to what extent)</a:t>
            </a:r>
            <a:r>
              <a:rPr lang="en-GB" altLang="it-IT" sz="2800" kern="1200" dirty="0">
                <a:solidFill>
                  <a:srgbClr val="000066"/>
                </a:solidFill>
              </a:rPr>
              <a:t>; </a:t>
            </a:r>
            <a:r>
              <a:rPr lang="en-GB" altLang="it-IT" sz="2800" b="1" kern="1200" dirty="0"/>
              <a:t>criteria for measuring students’ learning</a:t>
            </a:r>
            <a:r>
              <a:rPr lang="en-GB" altLang="it-IT" sz="2800" kern="1200" dirty="0"/>
              <a:t> </a:t>
            </a:r>
            <a:r>
              <a:rPr lang="en-GB" altLang="it-IT" sz="2800" i="1" kern="1200" dirty="0">
                <a:solidFill>
                  <a:srgbClr val="000066"/>
                </a:solidFill>
              </a:rPr>
              <a:t>(e.g.: attribution of a final grade, fitness declaration, etc.</a:t>
            </a:r>
            <a:r>
              <a:rPr lang="en-GB" altLang="it-IT" sz="2800" kern="1200" dirty="0">
                <a:solidFill>
                  <a:srgbClr val="000066"/>
                </a:solidFill>
              </a:rPr>
              <a:t>) and </a:t>
            </a:r>
            <a:r>
              <a:rPr lang="en-GB" altLang="it-IT" sz="2800" b="1" kern="1200" dirty="0">
                <a:solidFill>
                  <a:srgbClr val="FF0000"/>
                </a:solidFill>
              </a:rPr>
              <a:t>criteria of attribution of the final grade</a:t>
            </a:r>
            <a:r>
              <a:rPr lang="en-GB" altLang="it-IT" sz="2800" kern="1200" dirty="0">
                <a:solidFill>
                  <a:srgbClr val="000066"/>
                </a:solidFill>
              </a:rPr>
              <a:t>, if any;</a:t>
            </a: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3013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259632" y="836712"/>
            <a:ext cx="7704856" cy="3554819"/>
          </a:xfrm>
          <a:prstGeom prst="rect">
            <a:avLst/>
          </a:prstGeom>
          <a:noFill/>
        </p:spPr>
        <p:txBody>
          <a:bodyPr wrap="square" rtlCol="0">
            <a:spAutoFit/>
          </a:bodyPr>
          <a:lstStyle/>
          <a:p>
            <a:pPr>
              <a:defRPr/>
            </a:pPr>
            <a:r>
              <a:rPr lang="en-GB" altLang="en-US" sz="3200" b="1" u="sng" dirty="0">
                <a:solidFill>
                  <a:srgbClr val="FF0000"/>
                </a:solidFill>
                <a:latin typeface="+mj-lt"/>
              </a:rPr>
              <a:t>Comparability conditions</a:t>
            </a:r>
            <a:endParaRPr lang="en-GB" altLang="en-US" sz="3200" u="sng" dirty="0">
              <a:solidFill>
                <a:srgbClr val="000066"/>
              </a:solidFill>
              <a:latin typeface="+mj-lt"/>
            </a:endParaRPr>
          </a:p>
          <a:p>
            <a:pPr>
              <a:defRPr/>
            </a:pPr>
            <a:endParaRPr lang="en-GB" sz="2800" b="1" dirty="0">
              <a:solidFill>
                <a:srgbClr val="002060"/>
              </a:solidFill>
              <a:latin typeface="+mj-lt"/>
            </a:endParaRPr>
          </a:p>
          <a:p>
            <a:pPr>
              <a:spcBef>
                <a:spcPts val="600"/>
              </a:spcBef>
              <a:defRPr/>
            </a:pPr>
            <a:r>
              <a:rPr lang="en-GB" sz="2800" b="1" dirty="0">
                <a:solidFill>
                  <a:srgbClr val="002060"/>
                </a:solidFill>
                <a:latin typeface="+mj-lt"/>
              </a:rPr>
              <a:t>In order be comparable</a:t>
            </a:r>
            <a:r>
              <a:rPr lang="en-GB" sz="2800" dirty="0">
                <a:solidFill>
                  <a:srgbClr val="002060"/>
                </a:solidFill>
                <a:latin typeface="+mj-lt"/>
              </a:rPr>
              <a:t>, SPs must have </a:t>
            </a:r>
          </a:p>
          <a:p>
            <a:pPr algn="ctr">
              <a:spcBef>
                <a:spcPts val="600"/>
              </a:spcBef>
              <a:defRPr/>
            </a:pPr>
            <a:r>
              <a:rPr lang="en-GB" sz="2800" b="1" dirty="0">
                <a:solidFill>
                  <a:srgbClr val="FF0000"/>
                </a:solidFill>
                <a:latin typeface="+mj-lt"/>
              </a:rPr>
              <a:t>comparable duration,</a:t>
            </a:r>
          </a:p>
          <a:p>
            <a:pPr>
              <a:spcBef>
                <a:spcPts val="600"/>
              </a:spcBef>
              <a:defRPr/>
            </a:pPr>
            <a:r>
              <a:rPr lang="en-GB" sz="2800" dirty="0">
                <a:solidFill>
                  <a:srgbClr val="002060"/>
                </a:solidFill>
                <a:latin typeface="+mj-lt"/>
              </a:rPr>
              <a:t>or</a:t>
            </a:r>
          </a:p>
          <a:p>
            <a:pPr algn="ctr">
              <a:spcBef>
                <a:spcPts val="600"/>
              </a:spcBef>
              <a:defRPr/>
            </a:pPr>
            <a:r>
              <a:rPr lang="en-GB" sz="2800" b="1" dirty="0">
                <a:solidFill>
                  <a:srgbClr val="FF0000"/>
                </a:solidFill>
                <a:latin typeface="+mj-lt"/>
              </a:rPr>
              <a:t>comparable students’ workloads </a:t>
            </a:r>
          </a:p>
          <a:p>
            <a:pPr>
              <a:spcBef>
                <a:spcPts val="600"/>
              </a:spcBef>
              <a:defRPr/>
            </a:pPr>
            <a:r>
              <a:rPr lang="en-GB" sz="2800" dirty="0">
                <a:solidFill>
                  <a:srgbClr val="002060"/>
                </a:solidFill>
                <a:latin typeface="+mj-lt"/>
              </a:rPr>
              <a:t>measured in </a:t>
            </a:r>
            <a:r>
              <a:rPr lang="en-GB" sz="2800" b="1" dirty="0">
                <a:solidFill>
                  <a:srgbClr val="002060"/>
                </a:solidFill>
                <a:latin typeface="+mj-lt"/>
              </a:rPr>
              <a:t>ECTS credits</a:t>
            </a:r>
            <a:r>
              <a:rPr lang="en-GB" sz="2800" dirty="0">
                <a:solidFill>
                  <a:srgbClr val="002060"/>
                </a:solidFill>
                <a:latin typeface="+mj-lt"/>
              </a:rPr>
              <a:t>, … </a:t>
            </a:r>
            <a:endParaRPr lang="it-IT" altLang="en-US" sz="2400" dirty="0">
              <a:solidFill>
                <a:srgbClr val="002060"/>
              </a:solidFill>
              <a:latin typeface="+mj-lt"/>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339296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340768"/>
            <a:ext cx="7488832" cy="1512168"/>
          </a:xfrm>
        </p:spPr>
        <p:txBody>
          <a:bodyPr/>
          <a:lstStyle/>
          <a:p>
            <a:pPr marL="457200" lvl="0" indent="-457200" defTabSz="914400" eaLnBrk="1" hangingPunct="1">
              <a:spcBef>
                <a:spcPct val="0"/>
              </a:spcBef>
              <a:spcAft>
                <a:spcPct val="25000"/>
              </a:spcAft>
              <a:buClr>
                <a:srgbClr val="00B050"/>
              </a:buClr>
              <a:buSzTx/>
              <a:buFont typeface="Wingdings" panose="05000000000000000000" pitchFamily="2" charset="2"/>
              <a:buChar char="§"/>
            </a:pPr>
            <a:r>
              <a:rPr lang="en-GB" altLang="it-IT" sz="2800" b="1" kern="1200" dirty="0">
                <a:solidFill>
                  <a:srgbClr val="000066"/>
                </a:solidFill>
              </a:rPr>
              <a:t>preparatory didactic units</a:t>
            </a:r>
            <a:r>
              <a:rPr lang="en-GB" altLang="it-IT" sz="2800" kern="1200" dirty="0">
                <a:solidFill>
                  <a:srgbClr val="000066"/>
                </a:solidFill>
              </a:rPr>
              <a:t>, if any; </a:t>
            </a:r>
          </a:p>
          <a:p>
            <a:pPr marL="457200" lvl="0" indent="-457200" defTabSz="914400" eaLnBrk="1" hangingPunct="1">
              <a:spcBef>
                <a:spcPct val="0"/>
              </a:spcBef>
              <a:buClr>
                <a:srgbClr val="00B050"/>
              </a:buClr>
              <a:buSzTx/>
              <a:buFont typeface="Wingdings" panose="05000000000000000000" pitchFamily="2" charset="2"/>
              <a:buChar char="§"/>
            </a:pPr>
            <a:r>
              <a:rPr lang="en-GB" altLang="it-IT" sz="2800" b="1" kern="1200" dirty="0">
                <a:solidFill>
                  <a:srgbClr val="000066"/>
                </a:solidFill>
              </a:rPr>
              <a:t>didactic material of reference</a:t>
            </a:r>
            <a:r>
              <a:rPr lang="en-GB" altLang="it-IT" sz="2800" kern="1200" dirty="0">
                <a:solidFill>
                  <a:srgbClr val="000066"/>
                </a:solidFill>
              </a:rPr>
              <a:t> (e.g.: textbooks, lecture texts, etc.).</a:t>
            </a: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416510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403648" y="908720"/>
            <a:ext cx="7488832" cy="2952328"/>
          </a:xfrm>
        </p:spPr>
        <p:txBody>
          <a:bodyPr/>
          <a:lstStyle/>
          <a:p>
            <a:pPr algn="l">
              <a:spcBef>
                <a:spcPts val="0"/>
              </a:spcBef>
            </a:pPr>
            <a:r>
              <a:rPr lang="en-GB" b="1" i="1" dirty="0">
                <a:solidFill>
                  <a:srgbClr val="FF0000"/>
                </a:solidFill>
                <a:latin typeface="Comic Sans MS" panose="030F0702030302020204" pitchFamily="66" charset="0"/>
              </a:rPr>
              <a:t>Assessment of the students’ learning</a:t>
            </a:r>
          </a:p>
          <a:p>
            <a:pPr lvl="0" algn="l">
              <a:spcBef>
                <a:spcPts val="0"/>
              </a:spcBef>
            </a:pPr>
            <a:endParaRPr lang="en-GB" altLang="it-IT" i="1" kern="1200" dirty="0">
              <a:solidFill>
                <a:srgbClr val="000066"/>
              </a:solidFill>
              <a:latin typeface="Comic Sans MS" panose="030F0702030302020204" pitchFamily="66" charset="0"/>
            </a:endParaRPr>
          </a:p>
          <a:p>
            <a:pPr lvl="0" algn="l">
              <a:spcBef>
                <a:spcPts val="0"/>
              </a:spcBef>
            </a:pPr>
            <a:r>
              <a:rPr lang="en-GB" altLang="it-IT" sz="2200" i="1" kern="1200" dirty="0">
                <a:solidFill>
                  <a:srgbClr val="000066"/>
                </a:solidFill>
                <a:latin typeface="Comic Sans MS" panose="030F0702030302020204" pitchFamily="66" charset="0"/>
              </a:rPr>
              <a:t>The </a:t>
            </a:r>
            <a:r>
              <a:rPr lang="en-GB" altLang="it-IT" sz="2200" b="1" i="1" kern="1200" dirty="0">
                <a:solidFill>
                  <a:srgbClr val="000066"/>
                </a:solidFill>
                <a:latin typeface="Comic Sans MS" panose="030F0702030302020204" pitchFamily="66" charset="0"/>
              </a:rPr>
              <a:t>assessment methods and criteria should provide evidence of their capacity to check the effective achievement of the intended learning outcomes </a:t>
            </a:r>
            <a:r>
              <a:rPr lang="en-GB" altLang="it-IT" sz="2200" i="1" kern="1200" dirty="0">
                <a:solidFill>
                  <a:srgbClr val="000066"/>
                </a:solidFill>
                <a:latin typeface="Comic Sans MS" panose="030F0702030302020204" pitchFamily="66" charset="0"/>
              </a:rPr>
              <a:t>by the students and ensure trust that the level of achievement by the students is assessed in a credible way. </a:t>
            </a:r>
          </a:p>
          <a:p>
            <a:pPr algn="l">
              <a:spcBef>
                <a:spcPts val="1200"/>
              </a:spcBef>
            </a:pPr>
            <a:endParaRPr lang="en-GB" sz="3200" b="1" i="1" dirty="0">
              <a:solidFill>
                <a:srgbClr val="FF0000"/>
              </a:solidFill>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15286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59632" y="665939"/>
            <a:ext cx="7488832" cy="4707277"/>
          </a:xfrm>
        </p:spPr>
        <p:txBody>
          <a:bodyPr/>
          <a:lstStyle/>
          <a:p>
            <a:pPr>
              <a:spcBef>
                <a:spcPts val="1200"/>
              </a:spcBef>
            </a:pPr>
            <a:r>
              <a:rPr lang="en-GB" sz="2200" i="1" dirty="0">
                <a:solidFill>
                  <a:srgbClr val="00B050"/>
                </a:solidFill>
                <a:latin typeface="Comic Sans MS" panose="030F0702030302020204" pitchFamily="66" charset="0"/>
              </a:rPr>
              <a:t>From</a:t>
            </a:r>
            <a:r>
              <a:rPr lang="en-GB" sz="2200" b="1" i="1" dirty="0">
                <a:solidFill>
                  <a:srgbClr val="00B050"/>
                </a:solidFill>
                <a:latin typeface="Comic Sans MS" panose="030F0702030302020204" pitchFamily="66" charset="0"/>
              </a:rPr>
              <a:t> </a:t>
            </a:r>
            <a:r>
              <a:rPr lang="en-GB" sz="2200" b="1" dirty="0">
                <a:solidFill>
                  <a:srgbClr val="00B050"/>
                </a:solidFill>
                <a:latin typeface="Comic Sans MS" panose="030F0702030302020204" pitchFamily="66" charset="0"/>
              </a:rPr>
              <a:t>ECTS USERS’ GUIDE 2015 </a:t>
            </a:r>
            <a:r>
              <a:rPr lang="en-GB" sz="2200" dirty="0">
                <a:latin typeface="Comic Sans MS" panose="030F0702030302020204" pitchFamily="66" charset="0"/>
              </a:rPr>
              <a:t>(</a:t>
            </a:r>
            <a:r>
              <a:rPr lang="en-US" sz="2200" dirty="0">
                <a:latin typeface="Comic Sans MS" panose="030F0702030302020204" pitchFamily="66" charset="0"/>
              </a:rPr>
              <a:t>page 26)</a:t>
            </a:r>
            <a:endParaRPr lang="it-IT" sz="2200" dirty="0">
              <a:latin typeface="Comic Sans MS" panose="030F0702030302020204" pitchFamily="66" charset="0"/>
            </a:endParaRPr>
          </a:p>
          <a:p>
            <a:pPr>
              <a:spcBef>
                <a:spcPts val="1200"/>
              </a:spcBef>
            </a:pPr>
            <a:r>
              <a:rPr lang="en-US" sz="2200" b="1" i="1" dirty="0">
                <a:latin typeface="Comic Sans MS" panose="030F0702030302020204" pitchFamily="66" charset="0"/>
              </a:rPr>
              <a:t>Assessment methods </a:t>
            </a:r>
            <a:r>
              <a:rPr lang="en-US" sz="2200" i="1" dirty="0">
                <a:latin typeface="Comic Sans MS" panose="030F0702030302020204" pitchFamily="66" charset="0"/>
              </a:rPr>
              <a:t>include the whole range of written, oral and practical tests / examinations, projects and portfolios that are used to evaluate the student’s progress and ascertain the achievement of the learning outcomes of a course unit or module, whereas </a:t>
            </a:r>
            <a:r>
              <a:rPr lang="en-US" sz="2200" b="1" i="1" dirty="0">
                <a:latin typeface="Comic Sans MS" panose="030F0702030302020204" pitchFamily="66" charset="0"/>
              </a:rPr>
              <a:t>assessment criteria </a:t>
            </a:r>
            <a:r>
              <a:rPr lang="en-US" sz="2200" i="1" dirty="0">
                <a:latin typeface="Comic Sans MS" panose="030F0702030302020204" pitchFamily="66" charset="0"/>
              </a:rPr>
              <a:t>are descriptions of what the student is expected to do, in order to demonstrate that a learning outcome has been achieved. </a:t>
            </a:r>
          </a:p>
          <a:p>
            <a:pPr>
              <a:spcBef>
                <a:spcPts val="1200"/>
              </a:spcBef>
            </a:pPr>
            <a:r>
              <a:rPr lang="en-US" sz="2200" i="1" dirty="0">
                <a:latin typeface="Comic Sans MS" panose="030F0702030302020204" pitchFamily="66" charset="0"/>
              </a:rPr>
              <a:t>The assessment methods and criteria have to be </a:t>
            </a:r>
            <a:r>
              <a:rPr lang="en-US" sz="2200" b="1" i="1" dirty="0">
                <a:latin typeface="Comic Sans MS" panose="030F0702030302020204" pitchFamily="66" charset="0"/>
              </a:rPr>
              <a:t>consistent</a:t>
            </a:r>
            <a:r>
              <a:rPr lang="en-US" sz="2200" i="1" dirty="0">
                <a:latin typeface="Comic Sans MS" panose="030F0702030302020204" pitchFamily="66" charset="0"/>
              </a:rPr>
              <a:t> with the module learning outcomes and with the learning activities that have taken place.</a:t>
            </a:r>
            <a:r>
              <a:rPr lang="en-GB" altLang="it-IT" sz="2200" i="1" kern="1200" dirty="0">
                <a:solidFill>
                  <a:srgbClr val="000066"/>
                </a:solidFill>
                <a:latin typeface="Comic Sans MS" panose="030F0702030302020204" pitchFamily="66" charset="0"/>
              </a:rPr>
              <a:t> </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596163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548680"/>
            <a:ext cx="7704856" cy="5760640"/>
          </a:xfrm>
        </p:spPr>
        <p:txBody>
          <a:bodyPr/>
          <a:lstStyle/>
          <a:p>
            <a:pPr defTabSz="914400" eaLnBrk="1" hangingPunct="1">
              <a:spcBef>
                <a:spcPct val="0"/>
              </a:spcBef>
              <a:spcAft>
                <a:spcPts val="600"/>
              </a:spcAft>
              <a:buClrTx/>
              <a:buSzTx/>
            </a:pPr>
            <a:r>
              <a:rPr lang="en-GB" sz="2200" i="1" dirty="0">
                <a:solidFill>
                  <a:srgbClr val="00B050"/>
                </a:solidFill>
                <a:latin typeface="Comic Sans MS" panose="030F0702030302020204" pitchFamily="66" charset="0"/>
              </a:rPr>
              <a:t>From</a:t>
            </a:r>
            <a:r>
              <a:rPr lang="en-GB" sz="2200" b="1" i="1" dirty="0">
                <a:solidFill>
                  <a:srgbClr val="00B050"/>
                </a:solidFill>
                <a:latin typeface="Comic Sans MS" panose="030F0702030302020204" pitchFamily="66" charset="0"/>
              </a:rPr>
              <a:t> </a:t>
            </a:r>
            <a:r>
              <a:rPr lang="en-GB" sz="2200" b="1" dirty="0">
                <a:solidFill>
                  <a:srgbClr val="00B050"/>
                </a:solidFill>
                <a:latin typeface="Comic Sans MS" panose="030F0702030302020204" pitchFamily="66" charset="0"/>
              </a:rPr>
              <a:t>ESG</a:t>
            </a:r>
            <a:endParaRPr lang="en-GB" sz="2200" b="1" dirty="0">
              <a:latin typeface="Comic Sans MS" panose="030F0702030302020204" pitchFamily="66" charset="0"/>
            </a:endParaRPr>
          </a:p>
          <a:p>
            <a:pPr lvl="0" defTabSz="914400" eaLnBrk="1" hangingPunct="1">
              <a:spcBef>
                <a:spcPct val="0"/>
              </a:spcBef>
              <a:spcAft>
                <a:spcPts val="600"/>
              </a:spcAft>
              <a:buClrTx/>
              <a:buSzTx/>
            </a:pPr>
            <a:endParaRPr lang="en-GB" altLang="it-IT" sz="1200" kern="1200" dirty="0">
              <a:solidFill>
                <a:srgbClr val="000066"/>
              </a:solidFill>
              <a:latin typeface="Comic Sans MS" panose="030F0702030302020204" pitchFamily="66" charset="0"/>
            </a:endParaRPr>
          </a:p>
          <a:p>
            <a:pPr lvl="0" defTabSz="914400" eaLnBrk="1" hangingPunct="1">
              <a:spcBef>
                <a:spcPct val="0"/>
              </a:spcBef>
              <a:spcAft>
                <a:spcPts val="600"/>
              </a:spcAft>
              <a:buClrTx/>
              <a:buSzTx/>
            </a:pPr>
            <a:r>
              <a:rPr lang="en-GB" altLang="it-IT" sz="2200" kern="1200" dirty="0">
                <a:solidFill>
                  <a:srgbClr val="000066"/>
                </a:solidFill>
                <a:latin typeface="Comic Sans MS" panose="030F0702030302020204" pitchFamily="66" charset="0"/>
              </a:rPr>
              <a:t>“</a:t>
            </a:r>
            <a:r>
              <a:rPr lang="en-GB" altLang="it-IT" sz="2200" i="1" kern="1200" dirty="0">
                <a:solidFill>
                  <a:srgbClr val="000066"/>
                </a:solidFill>
                <a:latin typeface="Comic Sans MS" panose="030F0702030302020204" pitchFamily="66" charset="0"/>
              </a:rPr>
              <a:t>Student assessment procedures are expected to:</a:t>
            </a:r>
          </a:p>
          <a:p>
            <a:pPr marL="457200" lvl="0" indent="-457200" defTabSz="914400" eaLnBrk="1" hangingPunct="1">
              <a:spcBef>
                <a:spcPct val="0"/>
              </a:spcBef>
              <a:spcAft>
                <a:spcPts val="600"/>
              </a:spcAft>
              <a:buClr>
                <a:srgbClr val="00B050"/>
              </a:buClr>
              <a:buSzTx/>
              <a:buFont typeface="Wingdings" panose="05000000000000000000" pitchFamily="2" charset="2"/>
              <a:buChar char="§"/>
            </a:pPr>
            <a:r>
              <a:rPr lang="en-GB" altLang="it-IT" sz="2200" i="1" kern="1200" dirty="0">
                <a:solidFill>
                  <a:srgbClr val="000066"/>
                </a:solidFill>
                <a:latin typeface="Comic Sans MS" panose="030F0702030302020204" pitchFamily="66" charset="0"/>
              </a:rPr>
              <a:t>be designed to measure the achievement of the intended learning outcomes and other programme objectives; </a:t>
            </a:r>
          </a:p>
          <a:p>
            <a:pPr marL="457200" lvl="0" indent="-457200" defTabSz="914400" eaLnBrk="1" hangingPunct="1">
              <a:spcBef>
                <a:spcPct val="0"/>
              </a:spcBef>
              <a:spcAft>
                <a:spcPts val="600"/>
              </a:spcAft>
              <a:buClr>
                <a:srgbClr val="00B050"/>
              </a:buClr>
              <a:buSzTx/>
              <a:buFont typeface="Wingdings" panose="05000000000000000000" pitchFamily="2" charset="2"/>
              <a:buChar char="§"/>
            </a:pPr>
            <a:r>
              <a:rPr lang="en-GB" altLang="it-IT" sz="2200" i="1" kern="1200" dirty="0">
                <a:solidFill>
                  <a:srgbClr val="000066"/>
                </a:solidFill>
                <a:latin typeface="Comic Sans MS" panose="030F0702030302020204" pitchFamily="66" charset="0"/>
              </a:rPr>
              <a:t>be appropriate for their purpose, whether diagnostic, formative or summative;</a:t>
            </a:r>
          </a:p>
          <a:p>
            <a:pPr marL="457200" lvl="0" indent="-457200" defTabSz="914400" eaLnBrk="1" hangingPunct="1">
              <a:spcBef>
                <a:spcPct val="0"/>
              </a:spcBef>
              <a:spcAft>
                <a:spcPts val="600"/>
              </a:spcAft>
              <a:buClr>
                <a:srgbClr val="00B050"/>
              </a:buClr>
              <a:buSzTx/>
              <a:buFont typeface="Wingdings" panose="05000000000000000000" pitchFamily="2" charset="2"/>
              <a:buChar char="§"/>
            </a:pPr>
            <a:r>
              <a:rPr lang="en-GB" altLang="it-IT" sz="2200" i="1" kern="1200" dirty="0">
                <a:solidFill>
                  <a:srgbClr val="000066"/>
                </a:solidFill>
                <a:latin typeface="Comic Sans MS" panose="030F0702030302020204" pitchFamily="66" charset="0"/>
              </a:rPr>
              <a:t>have clear and published criteria for marking;</a:t>
            </a:r>
          </a:p>
          <a:p>
            <a:pPr marL="457200" lvl="0" indent="-457200" defTabSz="914400" eaLnBrk="1" hangingPunct="1">
              <a:spcBef>
                <a:spcPct val="0"/>
              </a:spcBef>
              <a:spcAft>
                <a:spcPts val="600"/>
              </a:spcAft>
              <a:buClr>
                <a:srgbClr val="00B050"/>
              </a:buClr>
              <a:buSzTx/>
              <a:buFont typeface="Wingdings" panose="05000000000000000000" pitchFamily="2" charset="2"/>
              <a:buChar char="§"/>
            </a:pPr>
            <a:r>
              <a:rPr lang="en-GB" altLang="it-IT" sz="2200" i="1" kern="1200" dirty="0">
                <a:solidFill>
                  <a:srgbClr val="000066"/>
                </a:solidFill>
                <a:latin typeface="Comic Sans MS" panose="030F0702030302020204" pitchFamily="66" charset="0"/>
              </a:rPr>
              <a:t>be undertaken by people who understand the role of assessment in the progression of students towards the achievement of the knowledge and skills associated with their intended qualification; </a:t>
            </a:r>
          </a:p>
          <a:p>
            <a:pPr marL="457200" lvl="0" indent="-457200" defTabSz="914400" eaLnBrk="1" hangingPunct="1">
              <a:spcBef>
                <a:spcPct val="0"/>
              </a:spcBef>
              <a:spcAft>
                <a:spcPct val="25000"/>
              </a:spcAft>
              <a:buClr>
                <a:srgbClr val="00B050"/>
              </a:buClr>
              <a:buSzTx/>
              <a:buFont typeface="Wingdings" panose="05000000000000000000" pitchFamily="2" charset="2"/>
              <a:buChar char="§"/>
            </a:pPr>
            <a:r>
              <a:rPr lang="en-GB" altLang="it-IT" sz="2200" i="1" kern="1200" dirty="0">
                <a:solidFill>
                  <a:srgbClr val="000066"/>
                </a:solidFill>
                <a:latin typeface="Comic Sans MS" panose="030F0702030302020204" pitchFamily="66" charset="0"/>
              </a:rPr>
              <a:t>where possible, not rely on the judgements of single examiners.</a:t>
            </a:r>
            <a:r>
              <a:rPr lang="en-GB" altLang="it-IT" sz="2200" kern="1200" dirty="0">
                <a:solidFill>
                  <a:srgbClr val="000066"/>
                </a:solidFill>
                <a:latin typeface="Comic Sans MS" panose="030F0702030302020204" pitchFamily="66" charset="0"/>
              </a:rPr>
              <a:t>”</a:t>
            </a:r>
            <a:endParaRPr lang="it-IT" altLang="it-IT" sz="2200" kern="1200" dirty="0">
              <a:solidFill>
                <a:srgbClr val="000066"/>
              </a:solidFill>
              <a:latin typeface="Comic Sans MS" panose="030F0702030302020204" pitchFamily="66" charset="0"/>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628454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07604" y="188639"/>
            <a:ext cx="7488832" cy="6331619"/>
          </a:xfrm>
        </p:spPr>
        <p:txBody>
          <a:bodyPr/>
          <a:lstStyle/>
          <a:p>
            <a:pPr lvl="0" algn="l" defTabSz="914400" eaLnBrk="1" hangingPunct="1">
              <a:spcBef>
                <a:spcPct val="0"/>
              </a:spcBef>
              <a:buClr>
                <a:srgbClr val="FF9900"/>
              </a:buClr>
              <a:buSzTx/>
            </a:pPr>
            <a:r>
              <a:rPr lang="en-GB" altLang="it-IT" sz="3200" b="1" kern="1200" dirty="0">
                <a:solidFill>
                  <a:srgbClr val="FF0000"/>
                </a:solidFill>
              </a:rPr>
              <a:t>Once the characteristics of the course units have been defined, at least two checks are necessary.</a:t>
            </a:r>
            <a:endParaRPr lang="en-GB" altLang="it-IT" sz="1800" b="1" kern="1200" dirty="0">
              <a:solidFill>
                <a:srgbClr val="FF0000"/>
              </a:solidFill>
            </a:endParaRPr>
          </a:p>
          <a:p>
            <a:pPr lvl="0" algn="l" defTabSz="914400" eaLnBrk="1" hangingPunct="1">
              <a:spcBef>
                <a:spcPct val="0"/>
              </a:spcBef>
              <a:spcAft>
                <a:spcPct val="25000"/>
              </a:spcAft>
              <a:buClrTx/>
              <a:buSzTx/>
            </a:pPr>
            <a:r>
              <a:rPr lang="en-GB" altLang="it-IT" sz="1800" i="1" kern="1200" dirty="0">
                <a:solidFill>
                  <a:srgbClr val="000066"/>
                </a:solidFill>
              </a:rPr>
              <a:t>   </a:t>
            </a:r>
          </a:p>
          <a:p>
            <a:pPr lvl="0" defTabSz="914400" eaLnBrk="1" hangingPunct="1">
              <a:spcBef>
                <a:spcPct val="0"/>
              </a:spcBef>
              <a:spcAft>
                <a:spcPct val="25000"/>
              </a:spcAft>
              <a:buClrTx/>
              <a:buSzTx/>
            </a:pPr>
            <a:r>
              <a:rPr lang="en-GB" altLang="it-IT" sz="2800" b="1" u="sng" kern="1200" dirty="0">
                <a:solidFill>
                  <a:srgbClr val="000066"/>
                </a:solidFill>
              </a:rPr>
              <a:t>One</a:t>
            </a:r>
            <a:r>
              <a:rPr lang="en-GB" altLang="it-IT" sz="2800" b="1" kern="1200" dirty="0">
                <a:solidFill>
                  <a:srgbClr val="000066"/>
                </a:solidFill>
              </a:rPr>
              <a:t> regards whether the key generic and subject-specific programme learning outcomes are covered</a:t>
            </a:r>
            <a:r>
              <a:rPr lang="en-GB" altLang="it-IT" sz="2800" kern="1200" dirty="0">
                <a:solidFill>
                  <a:srgbClr val="000066"/>
                </a:solidFill>
              </a:rPr>
              <a:t>, that means: </a:t>
            </a:r>
          </a:p>
          <a:p>
            <a:pPr marL="457200" lvl="0" indent="-457200" defTabSz="914400" eaLnBrk="1" hangingPunct="1">
              <a:spcBef>
                <a:spcPct val="0"/>
              </a:spcBef>
              <a:spcAft>
                <a:spcPct val="25000"/>
              </a:spcAft>
              <a:buClr>
                <a:srgbClr val="00B050"/>
              </a:buClr>
              <a:buSzTx/>
              <a:buFont typeface="Wingdings" panose="05000000000000000000" pitchFamily="2" charset="2"/>
              <a:buChar char="§"/>
            </a:pPr>
            <a:r>
              <a:rPr lang="en-GB" altLang="it-IT" sz="2800" kern="1200" dirty="0">
                <a:solidFill>
                  <a:srgbClr val="000066"/>
                </a:solidFill>
              </a:rPr>
              <a:t>to check progression paths of the key subject-specific and generic learning outcomes identified; </a:t>
            </a:r>
          </a:p>
          <a:p>
            <a:pPr marL="457200" lvl="0" indent="-457200" defTabSz="914400" eaLnBrk="1" hangingPunct="1">
              <a:spcBef>
                <a:spcPct val="0"/>
              </a:spcBef>
              <a:spcAft>
                <a:spcPct val="25000"/>
              </a:spcAft>
              <a:buClr>
                <a:srgbClr val="00B050"/>
              </a:buClr>
              <a:buSzTx/>
              <a:buFont typeface="Wingdings" panose="05000000000000000000" pitchFamily="2" charset="2"/>
              <a:buChar char="§"/>
            </a:pPr>
            <a:r>
              <a:rPr lang="en-GB" altLang="it-IT" sz="2800" kern="1200" dirty="0">
                <a:solidFill>
                  <a:srgbClr val="000066"/>
                </a:solidFill>
              </a:rPr>
              <a:t>to check whether all programme key subject-specific and generic learning outcomes are covered by the course units.</a:t>
            </a:r>
            <a:endParaRPr lang="it-IT" altLang="it-IT" sz="2800"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795933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6898" y="1196752"/>
            <a:ext cx="7488832" cy="648072"/>
          </a:xfrm>
        </p:spPr>
        <p:txBody>
          <a:bodyPr/>
          <a:lstStyle/>
          <a:p>
            <a:pPr lvl="0" algn="l" defTabSz="914400" eaLnBrk="1" hangingPunct="1">
              <a:spcBef>
                <a:spcPct val="50000"/>
              </a:spcBef>
              <a:buClrTx/>
              <a:buSzTx/>
            </a:pPr>
            <a:r>
              <a:rPr lang="en-GB" altLang="it-IT" sz="2800" kern="1200" dirty="0">
                <a:solidFill>
                  <a:srgbClr val="000066"/>
                </a:solidFill>
              </a:rPr>
              <a:t>To this aim one of the two following tables can be used.</a:t>
            </a:r>
            <a:endParaRPr lang="it-IT" altLang="it-IT" sz="2800" kern="1200" dirty="0">
              <a:solidFill>
                <a:srgbClr val="000066"/>
              </a:solidFill>
            </a:endParaRPr>
          </a:p>
        </p:txBody>
      </p:sp>
      <p:sp>
        <p:nvSpPr>
          <p:cNvPr id="5" name="Segnaposto piè di pagina 4"/>
          <p:cNvSpPr>
            <a:spLocks noGrp="1"/>
          </p:cNvSpPr>
          <p:nvPr>
            <p:ph type="ftr" sz="quarter" idx="3"/>
          </p:nvPr>
        </p:nvSpPr>
        <p:spPr/>
        <p:txBody>
          <a:bodyPr/>
          <a:lstStyle/>
          <a:p>
            <a:pPr algn="r">
              <a:defRPr/>
            </a:pPr>
            <a:r>
              <a:rPr lang="en-US" altLang="it-IT" sz="2000">
                <a:solidFill>
                  <a:srgbClr val="2D2DB9">
                    <a:lumMod val="50000"/>
                  </a:srgbClr>
                </a:solidFill>
              </a:rPr>
              <a:t>MARUEEB  Course 1                          Genova, 17 October 2016</a:t>
            </a:r>
            <a:endParaRPr lang="it-IT" altLang="it-IT" sz="2000" dirty="0">
              <a:solidFill>
                <a:srgbClr val="2D2DB9">
                  <a:lumMod val="50000"/>
                </a:srgbClr>
              </a:solidFill>
            </a:endParaRPr>
          </a:p>
        </p:txBody>
      </p:sp>
      <p:graphicFrame>
        <p:nvGraphicFramePr>
          <p:cNvPr id="2" name="Tabella 1"/>
          <p:cNvGraphicFramePr>
            <a:graphicFrameLocks noGrp="1"/>
          </p:cNvGraphicFramePr>
          <p:nvPr>
            <p:extLst/>
          </p:nvPr>
        </p:nvGraphicFramePr>
        <p:xfrm>
          <a:off x="970874" y="2420888"/>
          <a:ext cx="7920880" cy="1523936"/>
        </p:xfrm>
        <a:graphic>
          <a:graphicData uri="http://schemas.openxmlformats.org/drawingml/2006/table">
            <a:tbl>
              <a:tblPr/>
              <a:tblGrid>
                <a:gridCol w="3926858">
                  <a:extLst>
                    <a:ext uri="{9D8B030D-6E8A-4147-A177-3AD203B41FA5}">
                      <a16:colId xmlns:a16="http://schemas.microsoft.com/office/drawing/2014/main" xmlns="" val="20000"/>
                    </a:ext>
                  </a:extLst>
                </a:gridCol>
                <a:gridCol w="3994022">
                  <a:extLst>
                    <a:ext uri="{9D8B030D-6E8A-4147-A177-3AD203B41FA5}">
                      <a16:colId xmlns:a16="http://schemas.microsoft.com/office/drawing/2014/main" xmlns="" val="20001"/>
                    </a:ext>
                  </a:extLst>
                </a:gridCol>
              </a:tblGrid>
              <a:tr h="825079">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err="1">
                          <a:ln>
                            <a:noFill/>
                          </a:ln>
                          <a:solidFill>
                            <a:srgbClr val="000066"/>
                          </a:solidFill>
                          <a:effectLst/>
                          <a:latin typeface="Arial Narrow" panose="020B0606020202030204" pitchFamily="34" charset="0"/>
                        </a:rPr>
                        <a:t>Programme</a:t>
                      </a:r>
                      <a:r>
                        <a:rPr kumimoji="0" lang="it-IT" altLang="it-IT" sz="2200" b="1" i="0" u="none" strike="noStrike" cap="none" normalizeH="0" baseline="0" dirty="0">
                          <a:ln>
                            <a:noFill/>
                          </a:ln>
                          <a:solidFill>
                            <a:srgbClr val="000066"/>
                          </a:solidFill>
                          <a:effectLst/>
                          <a:latin typeface="Arial Narrow" panose="020B0606020202030204" pitchFamily="34" charset="0"/>
                        </a:rPr>
                        <a:t> </a:t>
                      </a:r>
                      <a:r>
                        <a:rPr kumimoji="0" lang="it-IT" altLang="it-IT" sz="2200" b="1" i="0" u="none" strike="noStrike" cap="none" normalizeH="0" baseline="0" dirty="0" err="1">
                          <a:ln>
                            <a:noFill/>
                          </a:ln>
                          <a:solidFill>
                            <a:srgbClr val="000066"/>
                          </a:solidFill>
                          <a:effectLst/>
                          <a:latin typeface="Arial Narrow" panose="020B0606020202030204" pitchFamily="34" charset="0"/>
                        </a:rPr>
                        <a:t>learning</a:t>
                      </a:r>
                      <a:r>
                        <a:rPr kumimoji="0" lang="it-IT" altLang="it-IT" sz="2200" b="1" i="0" u="none" strike="noStrike" cap="none" normalizeH="0" baseline="0" dirty="0">
                          <a:ln>
                            <a:noFill/>
                          </a:ln>
                          <a:solidFill>
                            <a:srgbClr val="000066"/>
                          </a:solidFill>
                          <a:effectLst/>
                          <a:latin typeface="Arial Narrow" panose="020B0606020202030204" pitchFamily="34" charset="0"/>
                        </a:rPr>
                        <a:t> </a:t>
                      </a:r>
                      <a:r>
                        <a:rPr kumimoji="0" lang="it-IT" altLang="it-IT" sz="2200" b="1" i="0" u="none" strike="noStrike" cap="none" normalizeH="0" baseline="0" dirty="0" err="1">
                          <a:ln>
                            <a:noFill/>
                          </a:ln>
                          <a:solidFill>
                            <a:srgbClr val="000066"/>
                          </a:solidFill>
                          <a:effectLst/>
                          <a:latin typeface="Arial Narrow" panose="020B0606020202030204" pitchFamily="34" charset="0"/>
                        </a:rPr>
                        <a:t>outcomes</a:t>
                      </a:r>
                      <a:r>
                        <a:rPr kumimoji="0" lang="it-IT" altLang="it-IT" sz="2200" b="0" i="0" u="none" strike="noStrike" cap="none" normalizeH="0" baseline="0" dirty="0">
                          <a:ln>
                            <a:noFill/>
                          </a:ln>
                          <a:solidFill>
                            <a:srgbClr val="000066"/>
                          </a:solidFill>
                          <a:effectLst/>
                          <a:latin typeface="Arial Narrow" panose="020B0606020202030204" pitchFamily="34" charset="0"/>
                        </a:rPr>
                        <a:t> </a:t>
                      </a:r>
                    </a:p>
                  </a:txBody>
                  <a:tcPr marT="45704" marB="4570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GB" altLang="it-IT" sz="2200" b="1" i="0" u="none" strike="noStrike" cap="none" normalizeH="0" baseline="0" dirty="0">
                          <a:ln>
                            <a:noFill/>
                          </a:ln>
                          <a:solidFill>
                            <a:srgbClr val="000066"/>
                          </a:solidFill>
                          <a:effectLst/>
                          <a:latin typeface="Arial Narrow" panose="020B0606020202030204" pitchFamily="34" charset="0"/>
                        </a:rPr>
                        <a:t>Course units which contribute to the accomplishment of the learning outcome</a:t>
                      </a:r>
                      <a:r>
                        <a:rPr kumimoji="0" lang="it-IT" altLang="it-IT" sz="2200" b="0" i="0" u="none" strike="noStrike" cap="none" normalizeH="0" baseline="0" dirty="0">
                          <a:ln>
                            <a:noFill/>
                          </a:ln>
                          <a:solidFill>
                            <a:srgbClr val="000066"/>
                          </a:solidFill>
                          <a:effectLst/>
                          <a:latin typeface="Arial Narrow" panose="020B0606020202030204" pitchFamily="34" charset="0"/>
                        </a:rPr>
                        <a:t> </a:t>
                      </a:r>
                    </a:p>
                  </a:txBody>
                  <a:tcPr marT="45704" marB="4570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24581">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a:t>
                      </a:r>
                    </a:p>
                  </a:txBody>
                  <a:tcPr marT="45704" marB="45704"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a:t>
                      </a:r>
                    </a:p>
                  </a:txBody>
                  <a:tcPr marT="45704" marB="45704"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bl>
          </a:graphicData>
        </a:graphic>
      </p:graphicFrame>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16160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graphicFrame>
        <p:nvGraphicFramePr>
          <p:cNvPr id="2" name="Tabella 1"/>
          <p:cNvGraphicFramePr>
            <a:graphicFrameLocks noGrp="1"/>
          </p:cNvGraphicFramePr>
          <p:nvPr>
            <p:extLst/>
          </p:nvPr>
        </p:nvGraphicFramePr>
        <p:xfrm>
          <a:off x="1331640" y="908720"/>
          <a:ext cx="7488839" cy="4711232"/>
        </p:xfrm>
        <a:graphic>
          <a:graphicData uri="http://schemas.openxmlformats.org/drawingml/2006/table">
            <a:tbl>
              <a:tblPr/>
              <a:tblGrid>
                <a:gridCol w="1080119">
                  <a:extLst>
                    <a:ext uri="{9D8B030D-6E8A-4147-A177-3AD203B41FA5}">
                      <a16:colId xmlns:a16="http://schemas.microsoft.com/office/drawing/2014/main" xmlns="" val="20000"/>
                    </a:ext>
                  </a:extLst>
                </a:gridCol>
                <a:gridCol w="640872">
                  <a:extLst>
                    <a:ext uri="{9D8B030D-6E8A-4147-A177-3AD203B41FA5}">
                      <a16:colId xmlns:a16="http://schemas.microsoft.com/office/drawing/2014/main" xmlns="" val="20001"/>
                    </a:ext>
                  </a:extLst>
                </a:gridCol>
                <a:gridCol w="640872">
                  <a:extLst>
                    <a:ext uri="{9D8B030D-6E8A-4147-A177-3AD203B41FA5}">
                      <a16:colId xmlns:a16="http://schemas.microsoft.com/office/drawing/2014/main" xmlns="" val="20002"/>
                    </a:ext>
                  </a:extLst>
                </a:gridCol>
                <a:gridCol w="640872">
                  <a:extLst>
                    <a:ext uri="{9D8B030D-6E8A-4147-A177-3AD203B41FA5}">
                      <a16:colId xmlns:a16="http://schemas.microsoft.com/office/drawing/2014/main" xmlns="" val="20003"/>
                    </a:ext>
                  </a:extLst>
                </a:gridCol>
                <a:gridCol w="640872">
                  <a:extLst>
                    <a:ext uri="{9D8B030D-6E8A-4147-A177-3AD203B41FA5}">
                      <a16:colId xmlns:a16="http://schemas.microsoft.com/office/drawing/2014/main" xmlns="" val="20004"/>
                    </a:ext>
                  </a:extLst>
                </a:gridCol>
                <a:gridCol w="640872">
                  <a:extLst>
                    <a:ext uri="{9D8B030D-6E8A-4147-A177-3AD203B41FA5}">
                      <a16:colId xmlns:a16="http://schemas.microsoft.com/office/drawing/2014/main" xmlns="" val="20005"/>
                    </a:ext>
                  </a:extLst>
                </a:gridCol>
                <a:gridCol w="640872">
                  <a:extLst>
                    <a:ext uri="{9D8B030D-6E8A-4147-A177-3AD203B41FA5}">
                      <a16:colId xmlns:a16="http://schemas.microsoft.com/office/drawing/2014/main" xmlns="" val="20006"/>
                    </a:ext>
                  </a:extLst>
                </a:gridCol>
                <a:gridCol w="640872">
                  <a:extLst>
                    <a:ext uri="{9D8B030D-6E8A-4147-A177-3AD203B41FA5}">
                      <a16:colId xmlns:a16="http://schemas.microsoft.com/office/drawing/2014/main" xmlns="" val="20007"/>
                    </a:ext>
                  </a:extLst>
                </a:gridCol>
                <a:gridCol w="640872">
                  <a:extLst>
                    <a:ext uri="{9D8B030D-6E8A-4147-A177-3AD203B41FA5}">
                      <a16:colId xmlns:a16="http://schemas.microsoft.com/office/drawing/2014/main" xmlns="" val="20008"/>
                    </a:ext>
                  </a:extLst>
                </a:gridCol>
                <a:gridCol w="640872">
                  <a:extLst>
                    <a:ext uri="{9D8B030D-6E8A-4147-A177-3AD203B41FA5}">
                      <a16:colId xmlns:a16="http://schemas.microsoft.com/office/drawing/2014/main" xmlns="" val="20009"/>
                    </a:ext>
                  </a:extLst>
                </a:gridCol>
                <a:gridCol w="640872">
                  <a:extLst>
                    <a:ext uri="{9D8B030D-6E8A-4147-A177-3AD203B41FA5}">
                      <a16:colId xmlns:a16="http://schemas.microsoft.com/office/drawing/2014/main" xmlns="" val="20010"/>
                    </a:ext>
                  </a:extLst>
                </a:gridCol>
              </a:tblGrid>
              <a:tr h="1048708">
                <a:tc rowSpan="2">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a:ln>
                            <a:noFill/>
                          </a:ln>
                          <a:solidFill>
                            <a:srgbClr val="000066"/>
                          </a:solidFill>
                          <a:effectLst/>
                          <a:latin typeface="Arial Narrow" panose="020B0606020202030204" pitchFamily="34" charset="0"/>
                        </a:rPr>
                        <a:t>Course Unit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10">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err="1">
                          <a:ln>
                            <a:noFill/>
                          </a:ln>
                          <a:solidFill>
                            <a:srgbClr val="000066"/>
                          </a:solidFill>
                          <a:effectLst/>
                          <a:latin typeface="Arial Narrow" panose="020B0606020202030204" pitchFamily="34" charset="0"/>
                        </a:rPr>
                        <a:t>Programme</a:t>
                      </a:r>
                      <a:r>
                        <a:rPr kumimoji="0" lang="it-IT" altLang="it-IT" sz="2200" b="1" i="0" u="none" strike="noStrike" cap="none" normalizeH="0" baseline="0" dirty="0">
                          <a:ln>
                            <a:noFill/>
                          </a:ln>
                          <a:solidFill>
                            <a:srgbClr val="000066"/>
                          </a:solidFill>
                          <a:effectLst/>
                          <a:latin typeface="Arial Narrow" panose="020B0606020202030204" pitchFamily="34" charset="0"/>
                        </a:rPr>
                        <a:t> Learning </a:t>
                      </a:r>
                      <a:r>
                        <a:rPr kumimoji="0" lang="it-IT" altLang="it-IT" sz="2200" b="1" i="0" u="none" strike="noStrike" cap="none" normalizeH="0" baseline="0" dirty="0" err="1">
                          <a:ln>
                            <a:noFill/>
                          </a:ln>
                          <a:solidFill>
                            <a:srgbClr val="000066"/>
                          </a:solidFill>
                          <a:effectLst/>
                          <a:latin typeface="Arial Narrow" panose="020B0606020202030204" pitchFamily="34" charset="0"/>
                        </a:rPr>
                        <a:t>Outcomes</a:t>
                      </a:r>
                      <a:endParaRPr kumimoji="0" lang="it-IT" altLang="it-IT" sz="2200" b="1"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xmlns="" val="10000"/>
                  </a:ext>
                </a:extLst>
              </a:tr>
              <a:tr h="609308">
                <a:tc vMerge="1">
                  <a:txBody>
                    <a:bodyPr/>
                    <a:lstStyle/>
                    <a:p>
                      <a:endParaRPr lang="it-IT"/>
                    </a:p>
                  </a:txBody>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B</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F</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G</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H</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I</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J</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10977">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a:ln>
                            <a:noFill/>
                          </a:ln>
                          <a:solidFill>
                            <a:srgbClr val="000066"/>
                          </a:solidFill>
                          <a:effectLst/>
                          <a:latin typeface="Arial Narrow" panose="020B0606020202030204" pitchFamily="34" charset="0"/>
                        </a:rPr>
                        <a:t>Unit 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10977">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a:ln>
                            <a:noFill/>
                          </a:ln>
                          <a:solidFill>
                            <a:srgbClr val="000066"/>
                          </a:solidFill>
                          <a:effectLst/>
                          <a:latin typeface="Arial Narrow" panose="020B0606020202030204" pitchFamily="34" charset="0"/>
                        </a:rPr>
                        <a:t>Unit 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10977">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a:ln>
                            <a:noFill/>
                          </a:ln>
                          <a:solidFill>
                            <a:srgbClr val="000066"/>
                          </a:solidFill>
                          <a:effectLst/>
                          <a:latin typeface="Arial Narrow" panose="020B0606020202030204" pitchFamily="34" charset="0"/>
                        </a:rPr>
                        <a:t>Unit 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60930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a:ln>
                            <a:noFill/>
                          </a:ln>
                          <a:solidFill>
                            <a:srgbClr val="000066"/>
                          </a:solidFill>
                          <a:effectLst/>
                          <a:latin typeface="Arial Narrow" panose="020B0606020202030204" pitchFamily="34" charset="0"/>
                        </a:rPr>
                        <a:t>Unit 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0" i="0" u="none" strike="noStrike" cap="none" normalizeH="0" baseline="0" dirty="0">
                          <a:ln>
                            <a:noFill/>
                          </a:ln>
                          <a:solidFill>
                            <a:srgbClr val="000066"/>
                          </a:solidFill>
                          <a:effectLst/>
                          <a:latin typeface="Arial Narrow" panose="020B0606020202030204" pitchFamily="34" charset="0"/>
                        </a:rPr>
                        <a:t>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610977">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it-IT" altLang="it-IT" sz="2200" b="1" i="0" u="none" strike="noStrike" cap="none" normalizeH="0" baseline="0" dirty="0">
                          <a:ln>
                            <a:noFill/>
                          </a:ln>
                          <a:solidFill>
                            <a:srgbClr val="000066"/>
                          </a:solidFill>
                          <a:effectLst/>
                          <a:latin typeface="Arial Narrow" panose="020B0606020202030204" pitchFamily="34" charset="0"/>
                        </a:rPr>
                        <a: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indent="-112713">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indent="-242888">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indent="-347663">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indent="-487363">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indent="-487363"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it-IT" altLang="it-IT" sz="2200" b="0" i="0" u="none" strike="noStrike" cap="none" normalizeH="0" baseline="0" dirty="0">
                        <a:ln>
                          <a:noFill/>
                        </a:ln>
                        <a:solidFill>
                          <a:srgbClr val="000066"/>
                        </a:solidFill>
                        <a:effectLst/>
                        <a:latin typeface="Arial Narrow" panose="020B060602020203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87126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764704"/>
            <a:ext cx="7488832" cy="4320480"/>
          </a:xfrm>
        </p:spPr>
        <p:txBody>
          <a:bodyPr/>
          <a:lstStyle/>
          <a:p>
            <a:pPr lvl="0" defTabSz="914400" eaLnBrk="1" hangingPunct="1">
              <a:spcBef>
                <a:spcPct val="50000"/>
              </a:spcBef>
              <a:buClrTx/>
              <a:buSzTx/>
            </a:pPr>
            <a:r>
              <a:rPr lang="en-GB" altLang="it-IT" sz="2800" b="1" kern="1200" dirty="0">
                <a:solidFill>
                  <a:srgbClr val="000066"/>
                </a:solidFill>
              </a:rPr>
              <a:t>The </a:t>
            </a:r>
            <a:r>
              <a:rPr lang="en-GB" altLang="it-IT" sz="2800" b="1" u="sng" kern="1200" dirty="0">
                <a:solidFill>
                  <a:srgbClr val="000066"/>
                </a:solidFill>
              </a:rPr>
              <a:t>other</a:t>
            </a:r>
            <a:r>
              <a:rPr lang="en-GB" altLang="it-IT" sz="2800" b="1" kern="1200" dirty="0">
                <a:solidFill>
                  <a:srgbClr val="000066"/>
                </a:solidFill>
              </a:rPr>
              <a:t> regards the curriculum balance and</a:t>
            </a:r>
          </a:p>
          <a:p>
            <a:pPr lvl="0" defTabSz="914400" eaLnBrk="1" hangingPunct="1">
              <a:spcBef>
                <a:spcPct val="0"/>
              </a:spcBef>
              <a:buClrTx/>
              <a:buSzTx/>
            </a:pPr>
            <a:r>
              <a:rPr lang="en-GB" altLang="it-IT" sz="2800" b="1" kern="1200" dirty="0">
                <a:solidFill>
                  <a:srgbClr val="000066"/>
                </a:solidFill>
              </a:rPr>
              <a:t>feasibility,</a:t>
            </a:r>
            <a:r>
              <a:rPr lang="en-GB" altLang="it-IT" sz="2800" kern="1200" dirty="0">
                <a:solidFill>
                  <a:srgbClr val="000066"/>
                </a:solidFill>
              </a:rPr>
              <a:t> that means: </a:t>
            </a:r>
          </a:p>
          <a:p>
            <a:pPr marL="457200" lvl="0" indent="-457200" defTabSz="914400" eaLnBrk="1" hangingPunct="1">
              <a:spcBef>
                <a:spcPct val="50000"/>
              </a:spcBef>
              <a:buClr>
                <a:srgbClr val="00B050"/>
              </a:buClr>
              <a:buSzTx/>
              <a:buFont typeface="Wingdings" panose="05000000000000000000" pitchFamily="2" charset="2"/>
              <a:buChar char="§"/>
            </a:pPr>
            <a:r>
              <a:rPr lang="en-GB" altLang="it-IT" sz="2800" kern="1200" dirty="0">
                <a:solidFill>
                  <a:srgbClr val="000066"/>
                </a:solidFill>
              </a:rPr>
              <a:t>to check whether the completed programme is balanced in terms of the effort it requires and the competences to be achieved; </a:t>
            </a:r>
          </a:p>
          <a:p>
            <a:pPr marL="457200" lvl="0" indent="-457200" defTabSz="914400" eaLnBrk="1" hangingPunct="1">
              <a:spcBef>
                <a:spcPct val="50000"/>
              </a:spcBef>
              <a:buClr>
                <a:srgbClr val="00B050"/>
              </a:buClr>
              <a:buSzTx/>
              <a:buFont typeface="Wingdings" panose="05000000000000000000" pitchFamily="2" charset="2"/>
              <a:buChar char="§"/>
            </a:pPr>
            <a:r>
              <a:rPr lang="en-GB" altLang="it-IT" sz="2800" kern="1200" dirty="0">
                <a:solidFill>
                  <a:srgbClr val="000066"/>
                </a:solidFill>
              </a:rPr>
              <a:t>to check whether the credits have been allocated on sound principles and that the students can complete the individual units and the whole programme within the allotted time.</a:t>
            </a:r>
            <a:endParaRPr lang="it-IT" altLang="it-IT" sz="2800"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90773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11869" y="2708920"/>
            <a:ext cx="7488832" cy="720080"/>
          </a:xfrm>
        </p:spPr>
        <p:txBody>
          <a:bodyPr/>
          <a:lstStyle/>
          <a:p>
            <a:pPr lvl="0" algn="ctr" defTabSz="914400" eaLnBrk="1" hangingPunct="1">
              <a:spcBef>
                <a:spcPct val="50000"/>
              </a:spcBef>
              <a:buClrTx/>
              <a:buSzTx/>
            </a:pPr>
            <a:r>
              <a:rPr lang="it-IT" altLang="it-IT" sz="4400" b="1" i="1" kern="1200" dirty="0">
                <a:solidFill>
                  <a:srgbClr val="00B050"/>
                </a:solidFill>
                <a:latin typeface="Comic Sans MS" panose="030F0702030302020204" pitchFamily="66" charset="0"/>
              </a:rPr>
              <a:t>The End</a:t>
            </a: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1226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403648" y="1052736"/>
            <a:ext cx="7488723" cy="1969770"/>
          </a:xfrm>
          <a:prstGeom prst="rect">
            <a:avLst/>
          </a:prstGeom>
          <a:noFill/>
        </p:spPr>
        <p:txBody>
          <a:bodyPr wrap="square" rtlCol="0">
            <a:spAutoFit/>
          </a:bodyPr>
          <a:lstStyle/>
          <a:p>
            <a:pPr>
              <a:spcAft>
                <a:spcPts val="0"/>
              </a:spcAft>
            </a:pPr>
            <a:r>
              <a:rPr lang="en-GB" sz="2800" dirty="0">
                <a:solidFill>
                  <a:srgbClr val="002060"/>
                </a:solidFill>
                <a:latin typeface="+mj-lt"/>
              </a:rPr>
              <a:t>…</a:t>
            </a:r>
            <a:endParaRPr lang="en-GB" sz="1200" dirty="0">
              <a:solidFill>
                <a:srgbClr val="002060"/>
              </a:solidFill>
              <a:latin typeface="+mj-lt"/>
            </a:endParaRPr>
          </a:p>
          <a:p>
            <a:pPr algn="ctr">
              <a:spcBef>
                <a:spcPts val="600"/>
              </a:spcBef>
            </a:pPr>
            <a:r>
              <a:rPr lang="en-GB" sz="2800" b="1" dirty="0">
                <a:solidFill>
                  <a:srgbClr val="FF0000"/>
                </a:solidFill>
                <a:latin typeface="+mj-lt"/>
              </a:rPr>
              <a:t>comparable programme learning outcomes</a:t>
            </a:r>
            <a:r>
              <a:rPr lang="en-GB" sz="2800" dirty="0">
                <a:solidFill>
                  <a:srgbClr val="002060"/>
                </a:solidFill>
                <a:latin typeface="+mj-lt"/>
              </a:rPr>
              <a:t>,</a:t>
            </a:r>
          </a:p>
          <a:p>
            <a:pPr>
              <a:spcBef>
                <a:spcPts val="600"/>
              </a:spcBef>
            </a:pPr>
            <a:r>
              <a:rPr lang="en-GB" sz="2800" dirty="0">
                <a:solidFill>
                  <a:srgbClr val="002060"/>
                </a:solidFill>
                <a:latin typeface="+mj-lt"/>
              </a:rPr>
              <a:t>consistent with the programme learning outcomes shared at international level, …</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5511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2" name="CasellaDiTesto 1"/>
          <p:cNvSpPr txBox="1"/>
          <p:nvPr/>
        </p:nvSpPr>
        <p:spPr>
          <a:xfrm>
            <a:off x="1187624" y="1052736"/>
            <a:ext cx="7776864" cy="2585323"/>
          </a:xfrm>
          <a:prstGeom prst="rect">
            <a:avLst/>
          </a:prstGeom>
          <a:noFill/>
        </p:spPr>
        <p:txBody>
          <a:bodyPr wrap="square" rtlCol="0">
            <a:spAutoFit/>
          </a:bodyPr>
          <a:lstStyle/>
          <a:p>
            <a:r>
              <a:rPr lang="it-IT" altLang="en-US" sz="2800" dirty="0">
                <a:solidFill>
                  <a:srgbClr val="002060"/>
                </a:solidFill>
                <a:latin typeface="+mj-lt"/>
              </a:rPr>
              <a:t>… and must</a:t>
            </a:r>
          </a:p>
          <a:p>
            <a:endParaRPr lang="it-IT" altLang="en-US" sz="1200" dirty="0">
              <a:solidFill>
                <a:srgbClr val="002060"/>
              </a:solidFill>
              <a:latin typeface="+mj-lt"/>
            </a:endParaRPr>
          </a:p>
          <a:p>
            <a:pPr algn="ctr"/>
            <a:r>
              <a:rPr lang="it-IT" altLang="en-US" sz="2800" b="1" dirty="0" err="1">
                <a:solidFill>
                  <a:srgbClr val="FF0000"/>
                </a:solidFill>
                <a:latin typeface="+mj-lt"/>
              </a:rPr>
              <a:t>assure</a:t>
            </a:r>
            <a:r>
              <a:rPr lang="it-IT" altLang="en-US" sz="2800" b="1" dirty="0">
                <a:solidFill>
                  <a:srgbClr val="FF0000"/>
                </a:solidFill>
                <a:latin typeface="+mj-lt"/>
              </a:rPr>
              <a:t> </a:t>
            </a:r>
            <a:r>
              <a:rPr lang="it-IT" altLang="en-US" sz="2800" b="1" dirty="0" err="1">
                <a:solidFill>
                  <a:srgbClr val="FF0000"/>
                </a:solidFill>
                <a:latin typeface="+mj-lt"/>
              </a:rPr>
              <a:t>their</a:t>
            </a:r>
            <a:r>
              <a:rPr lang="it-IT" altLang="en-US" sz="2800" b="1" dirty="0">
                <a:solidFill>
                  <a:srgbClr val="FF0000"/>
                </a:solidFill>
                <a:latin typeface="+mj-lt"/>
              </a:rPr>
              <a:t> </a:t>
            </a:r>
            <a:r>
              <a:rPr lang="it-IT" altLang="en-US" sz="2800" b="1" dirty="0" err="1">
                <a:solidFill>
                  <a:srgbClr val="FF0000"/>
                </a:solidFill>
                <a:latin typeface="+mj-lt"/>
              </a:rPr>
              <a:t>quality</a:t>
            </a:r>
            <a:r>
              <a:rPr lang="it-IT" altLang="en-US" sz="2800" dirty="0">
                <a:solidFill>
                  <a:srgbClr val="002060"/>
                </a:solidFill>
                <a:latin typeface="+mj-lt"/>
              </a:rPr>
              <a:t>,</a:t>
            </a:r>
          </a:p>
          <a:p>
            <a:pPr>
              <a:spcBef>
                <a:spcPts val="600"/>
              </a:spcBef>
            </a:pPr>
            <a:r>
              <a:rPr lang="it-IT" altLang="en-US" sz="2800" dirty="0">
                <a:solidFill>
                  <a:srgbClr val="002060"/>
                </a:solidFill>
                <a:latin typeface="+mj-lt"/>
              </a:rPr>
              <a:t>or</a:t>
            </a:r>
          </a:p>
          <a:p>
            <a:pPr algn="ctr">
              <a:spcBef>
                <a:spcPts val="600"/>
              </a:spcBef>
            </a:pPr>
            <a:r>
              <a:rPr lang="it-IT" altLang="en-US" sz="2800" b="1" dirty="0" err="1">
                <a:solidFill>
                  <a:srgbClr val="FF0000"/>
                </a:solidFill>
                <a:latin typeface="+mj-lt"/>
              </a:rPr>
              <a:t>assure</a:t>
            </a:r>
            <a:r>
              <a:rPr lang="it-IT" altLang="en-US" sz="2800" b="1" dirty="0">
                <a:solidFill>
                  <a:srgbClr val="FF0000"/>
                </a:solidFill>
                <a:latin typeface="+mj-lt"/>
              </a:rPr>
              <a:t> </a:t>
            </a:r>
            <a:r>
              <a:rPr lang="it-IT" altLang="en-US" sz="2800" b="1" dirty="0" err="1">
                <a:solidFill>
                  <a:srgbClr val="FF0000"/>
                </a:solidFill>
                <a:latin typeface="+mj-lt"/>
              </a:rPr>
              <a:t>that</a:t>
            </a:r>
            <a:r>
              <a:rPr lang="it-IT" altLang="en-US" sz="2800" b="1" dirty="0">
                <a:solidFill>
                  <a:srgbClr val="FF0000"/>
                </a:solidFill>
                <a:latin typeface="+mj-lt"/>
              </a:rPr>
              <a:t> </a:t>
            </a:r>
            <a:r>
              <a:rPr lang="it-IT" altLang="en-US" sz="2800" b="1" dirty="0" err="1">
                <a:solidFill>
                  <a:srgbClr val="FF0000"/>
                </a:solidFill>
                <a:latin typeface="+mj-lt"/>
              </a:rPr>
              <a:t>every</a:t>
            </a:r>
            <a:r>
              <a:rPr lang="it-IT" altLang="en-US" sz="2800" b="1" dirty="0">
                <a:solidFill>
                  <a:srgbClr val="FF0000"/>
                </a:solidFill>
                <a:latin typeface="+mj-lt"/>
              </a:rPr>
              <a:t> </a:t>
            </a:r>
            <a:r>
              <a:rPr lang="it-IT" altLang="en-US" sz="2800" b="1" dirty="0" err="1">
                <a:solidFill>
                  <a:srgbClr val="FF0000"/>
                </a:solidFill>
                <a:latin typeface="+mj-lt"/>
              </a:rPr>
              <a:t>effort</a:t>
            </a:r>
            <a:r>
              <a:rPr lang="it-IT" altLang="en-US" sz="2800" b="1" dirty="0">
                <a:solidFill>
                  <a:srgbClr val="FF0000"/>
                </a:solidFill>
                <a:latin typeface="+mj-lt"/>
              </a:rPr>
              <a:t> </a:t>
            </a:r>
            <a:r>
              <a:rPr lang="it-IT" altLang="en-US" sz="2800" b="1" dirty="0" err="1">
                <a:solidFill>
                  <a:srgbClr val="FF0000"/>
                </a:solidFill>
                <a:latin typeface="+mj-lt"/>
              </a:rPr>
              <a:t>is</a:t>
            </a:r>
            <a:r>
              <a:rPr lang="it-IT" altLang="en-US" sz="2800" b="1" dirty="0">
                <a:solidFill>
                  <a:srgbClr val="FF0000"/>
                </a:solidFill>
                <a:latin typeface="+mj-lt"/>
              </a:rPr>
              <a:t> made in </a:t>
            </a:r>
            <a:r>
              <a:rPr lang="it-IT" altLang="en-US" sz="2800" b="1" dirty="0" err="1">
                <a:solidFill>
                  <a:srgbClr val="FF0000"/>
                </a:solidFill>
                <a:latin typeface="+mj-lt"/>
              </a:rPr>
              <a:t>order</a:t>
            </a:r>
            <a:r>
              <a:rPr lang="it-IT" altLang="en-US" sz="2800" b="1" dirty="0">
                <a:solidFill>
                  <a:srgbClr val="FF0000"/>
                </a:solidFill>
                <a:latin typeface="+mj-lt"/>
              </a:rPr>
              <a:t> to </a:t>
            </a:r>
            <a:r>
              <a:rPr lang="it-IT" altLang="en-US" sz="2800" b="1" dirty="0" err="1">
                <a:solidFill>
                  <a:srgbClr val="FF0000"/>
                </a:solidFill>
                <a:latin typeface="+mj-lt"/>
              </a:rPr>
              <a:t>achieve</a:t>
            </a:r>
            <a:r>
              <a:rPr lang="it-IT" altLang="en-US" sz="2800" b="1" dirty="0">
                <a:solidFill>
                  <a:srgbClr val="FF0000"/>
                </a:solidFill>
                <a:latin typeface="+mj-lt"/>
              </a:rPr>
              <a:t> the </a:t>
            </a:r>
            <a:r>
              <a:rPr lang="it-IT" altLang="en-US" sz="2800" b="1" dirty="0" err="1">
                <a:solidFill>
                  <a:srgbClr val="FF0000"/>
                </a:solidFill>
                <a:latin typeface="+mj-lt"/>
              </a:rPr>
              <a:t>established</a:t>
            </a:r>
            <a:r>
              <a:rPr lang="it-IT" altLang="en-US" sz="2800" b="1" dirty="0">
                <a:solidFill>
                  <a:srgbClr val="FF0000"/>
                </a:solidFill>
                <a:latin typeface="+mj-lt"/>
              </a:rPr>
              <a:t> programme </a:t>
            </a:r>
            <a:r>
              <a:rPr lang="it-IT" altLang="en-US" sz="2800" b="1" dirty="0" err="1">
                <a:solidFill>
                  <a:srgbClr val="FF0000"/>
                </a:solidFill>
                <a:latin typeface="+mj-lt"/>
              </a:rPr>
              <a:t>learning</a:t>
            </a:r>
            <a:r>
              <a:rPr lang="it-IT" altLang="en-US" sz="2800" b="1" dirty="0">
                <a:solidFill>
                  <a:srgbClr val="FF0000"/>
                </a:solidFill>
                <a:latin typeface="+mj-lt"/>
              </a:rPr>
              <a:t> </a:t>
            </a:r>
            <a:r>
              <a:rPr lang="it-IT" altLang="en-US" sz="2800" b="1" dirty="0" err="1">
                <a:solidFill>
                  <a:srgbClr val="FF0000"/>
                </a:solidFill>
                <a:latin typeface="+mj-lt"/>
              </a:rPr>
              <a:t>outcomes</a:t>
            </a:r>
            <a:r>
              <a:rPr lang="it-IT" altLang="en-US" sz="2800" dirty="0">
                <a:solidFill>
                  <a:srgbClr val="002060"/>
                </a:solidFill>
                <a:latin typeface="+mj-lt"/>
              </a:rPr>
              <a:t>.</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5270839"/>
      </p:ext>
    </p:extLst>
  </p:cSld>
  <p:clrMapOvr>
    <a:masterClrMapping/>
  </p:clrMapOvr>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Calibri"/>
        <a:ea typeface="DejaVu Sans"/>
        <a:cs typeface="DejaVu Sans"/>
      </a:majorFont>
      <a:minorFont>
        <a:latin typeface="Cambria"/>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10196</TotalTime>
  <Words>5941</Words>
  <Application>Microsoft Office PowerPoint</Application>
  <PresentationFormat>Presentazione su schermo (4:3)</PresentationFormat>
  <Paragraphs>588</Paragraphs>
  <Slides>78</Slides>
  <Notes>78</Notes>
  <HiddenSlides>0</HiddenSlides>
  <MMClips>0</MMClips>
  <ScaleCrop>false</ScaleCrop>
  <HeadingPairs>
    <vt:vector size="4" baseType="variant">
      <vt:variant>
        <vt:lpstr>Tema</vt:lpstr>
      </vt:variant>
      <vt:variant>
        <vt:i4>1</vt:i4>
      </vt:variant>
      <vt:variant>
        <vt:lpstr>Titoli diapositive</vt:lpstr>
      </vt:variant>
      <vt:variant>
        <vt:i4>78</vt:i4>
      </vt:variant>
    </vt:vector>
  </HeadingPairs>
  <TitlesOfParts>
    <vt:vector size="79"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braghin</dc:creator>
  <cp:lastModifiedBy>unige</cp:lastModifiedBy>
  <cp:revision>843</cp:revision>
  <cp:lastPrinted>2014-05-19T09:06:22Z</cp:lastPrinted>
  <dcterms:created xsi:type="dcterms:W3CDTF">2010-03-23T13:39:52Z</dcterms:created>
  <dcterms:modified xsi:type="dcterms:W3CDTF">2016-10-17T09:19:01Z</dcterms:modified>
</cp:coreProperties>
</file>