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359" r:id="rId3"/>
    <p:sldId id="360" r:id="rId4"/>
    <p:sldId id="361" r:id="rId5"/>
    <p:sldId id="362" r:id="rId6"/>
    <p:sldId id="363" r:id="rId7"/>
    <p:sldId id="364" r:id="rId8"/>
    <p:sldId id="368" r:id="rId9"/>
    <p:sldId id="369" r:id="rId10"/>
    <p:sldId id="370" r:id="rId11"/>
    <p:sldId id="371" r:id="rId12"/>
    <p:sldId id="372" r:id="rId13"/>
    <p:sldId id="373" r:id="rId14"/>
    <p:sldId id="374" r:id="rId15"/>
    <p:sldId id="375" r:id="rId16"/>
    <p:sldId id="376" r:id="rId17"/>
    <p:sldId id="377" r:id="rId18"/>
    <p:sldId id="378" r:id="rId19"/>
    <p:sldId id="379" r:id="rId20"/>
    <p:sldId id="380" r:id="rId21"/>
    <p:sldId id="381" r:id="rId22"/>
    <p:sldId id="382" r:id="rId23"/>
    <p:sldId id="383" r:id="rId24"/>
    <p:sldId id="384" r:id="rId25"/>
    <p:sldId id="385" r:id="rId26"/>
    <p:sldId id="386" r:id="rId27"/>
    <p:sldId id="387" r:id="rId2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595" autoAdjust="0"/>
  </p:normalViewPr>
  <p:slideViewPr>
    <p:cSldViewPr>
      <p:cViewPr varScale="1">
        <p:scale>
          <a:sx n="70" d="100"/>
          <a:sy n="70" d="100"/>
        </p:scale>
        <p:origin x="643"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4654F6-F0C8-46C1-BFC9-520FBC13F376}" type="datetimeFigureOut">
              <a:rPr lang="it-IT" smtClean="0"/>
              <a:t>10/10/2016</a:t>
            </a:fld>
            <a:endParaRPr lang="it-IT"/>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A1940F-22D7-4202-8A91-92634B8B6DD8}" type="slidenum">
              <a:rPr lang="it-IT" smtClean="0"/>
              <a:t>‹#›</a:t>
            </a:fld>
            <a:endParaRPr lang="it-IT"/>
          </a:p>
        </p:txBody>
      </p:sp>
    </p:spTree>
    <p:extLst>
      <p:ext uri="{BB962C8B-B14F-4D97-AF65-F5344CB8AC3E}">
        <p14:creationId xmlns:p14="http://schemas.microsoft.com/office/powerpoint/2010/main" val="31500563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immagine diapositiva 1"/>
          <p:cNvSpPr>
            <a:spLocks noGrp="1" noRot="1" noChangeAspect="1"/>
          </p:cNvSpPr>
          <p:nvPr>
            <p:ph type="sldImg"/>
          </p:nvPr>
        </p:nvSpPr>
        <p:spPr>
          <a:ln/>
        </p:spPr>
      </p:sp>
      <p:sp>
        <p:nvSpPr>
          <p:cNvPr id="20483"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ea typeface="ＭＳ Ｐゴシック" panose="020B0600070205080204" pitchFamily="34" charset="-128"/>
            </a:endParaRPr>
          </a:p>
        </p:txBody>
      </p:sp>
      <p:sp>
        <p:nvSpPr>
          <p:cNvPr id="20484" name="Segnaposto numero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b="1">
                <a:solidFill>
                  <a:schemeClr val="tx1"/>
                </a:solidFill>
                <a:latin typeface="Times New Roman" panose="02020603050405020304" pitchFamily="18" charset="0"/>
                <a:ea typeface="ＭＳ Ｐゴシック" panose="020B0600070205080204" pitchFamily="34" charset="-128"/>
              </a:defRPr>
            </a:lvl2pPr>
            <a:lvl3pPr eaLnBrk="0" hangingPunct="0">
              <a:defRPr sz="2400" b="1">
                <a:solidFill>
                  <a:schemeClr val="tx1"/>
                </a:solidFill>
                <a:latin typeface="Times New Roman" panose="02020603050405020304" pitchFamily="18" charset="0"/>
                <a:ea typeface="ＭＳ Ｐゴシック" panose="020B0600070205080204" pitchFamily="34" charset="-128"/>
              </a:defRPr>
            </a:lvl3pPr>
            <a:lvl4pPr eaLnBrk="0" hangingPunct="0">
              <a:defRPr sz="2400" b="1">
                <a:solidFill>
                  <a:schemeClr val="tx1"/>
                </a:solidFill>
                <a:latin typeface="Times New Roman" panose="02020603050405020304" pitchFamily="18" charset="0"/>
                <a:ea typeface="ＭＳ Ｐゴシック" panose="020B0600070205080204" pitchFamily="34" charset="-128"/>
              </a:defRPr>
            </a:lvl4pPr>
            <a:lvl5pPr eaLnBrk="0" hangingPunct="0">
              <a:defRPr sz="2400" b="1">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Times New Roman" panose="02020603050405020304" pitchFamily="18" charset="0"/>
                <a:ea typeface="ＭＳ Ｐゴシック" panose="020B0600070205080204" pitchFamily="34" charset="-128"/>
              </a:defRPr>
            </a:lvl9pPr>
          </a:lstStyle>
          <a:p>
            <a:pPr eaLnBrk="1" hangingPunct="1"/>
            <a:fld id="{1485C4DE-AFEE-4F80-AB7A-AC9978C4C77C}" type="slidenum">
              <a:rPr lang="it-IT" altLang="en-US" sz="1200" b="0"/>
              <a:pPr eaLnBrk="1" hangingPunct="1"/>
              <a:t>3</a:t>
            </a:fld>
            <a:endParaRPr lang="it-IT" altLang="en-US" sz="1200" b="0"/>
          </a:p>
        </p:txBody>
      </p:sp>
    </p:spTree>
    <p:extLst>
      <p:ext uri="{BB962C8B-B14F-4D97-AF65-F5344CB8AC3E}">
        <p14:creationId xmlns:p14="http://schemas.microsoft.com/office/powerpoint/2010/main" val="1095723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2"/>
      </p:bgRef>
    </p:bg>
    <p:spTree>
      <p:nvGrpSpPr>
        <p:cNvPr id="1" name=""/>
        <p:cNvGrpSpPr/>
        <p:nvPr/>
      </p:nvGrpSpPr>
      <p:grpSpPr>
        <a:xfrm>
          <a:off x="0" y="0"/>
          <a:ext cx="0" cy="0"/>
          <a:chOff x="0" y="0"/>
          <a:chExt cx="0" cy="0"/>
        </a:xfrm>
      </p:grpSpPr>
      <p:sp>
        <p:nvSpPr>
          <p:cNvPr id="7" name="Rettangolo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tangolo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olo 7"/>
          <p:cNvSpPr>
            <a:spLocks noGrp="1"/>
          </p:cNvSpPr>
          <p:nvPr>
            <p:ph type="ctrTitle"/>
          </p:nvPr>
        </p:nvSpPr>
        <p:spPr>
          <a:xfrm>
            <a:off x="2362200" y="4038600"/>
            <a:ext cx="6477000" cy="1828800"/>
          </a:xfrm>
        </p:spPr>
        <p:txBody>
          <a:bodyPr anchor="b"/>
          <a:lstStyle>
            <a:lvl1pPr>
              <a:defRPr cap="all" baseline="0"/>
            </a:lvl1pPr>
          </a:lstStyle>
          <a:p>
            <a:r>
              <a:rPr kumimoji="0" lang="it-IT"/>
              <a:t>Fare clic per modificare lo stile del titolo</a:t>
            </a:r>
            <a:endParaRPr kumimoji="0" lang="en-US"/>
          </a:p>
        </p:txBody>
      </p:sp>
      <p:sp>
        <p:nvSpPr>
          <p:cNvPr id="9" name="Sottotitolo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a:t>Fare clic per modificare lo stile del sottotitolo dello schema</a:t>
            </a:r>
            <a:endParaRPr kumimoji="0" lang="en-US"/>
          </a:p>
        </p:txBody>
      </p:sp>
      <p:sp>
        <p:nvSpPr>
          <p:cNvPr id="28" name="Segnaposto data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E7C57B0B-32E9-4304-B38C-1BD8C4E1DCE8}" type="datetimeFigureOut">
              <a:rPr lang="it-IT" smtClean="0"/>
              <a:pPr/>
              <a:t>10/10/2016</a:t>
            </a:fld>
            <a:endParaRPr lang="it-IT"/>
          </a:p>
        </p:txBody>
      </p:sp>
      <p:sp>
        <p:nvSpPr>
          <p:cNvPr id="17" name="Segnaposto piè di pagina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it-IT"/>
          </a:p>
        </p:txBody>
      </p:sp>
      <p:sp>
        <p:nvSpPr>
          <p:cNvPr id="29" name="Segnaposto numero diapositiva 28"/>
          <p:cNvSpPr>
            <a:spLocks noGrp="1"/>
          </p:cNvSpPr>
          <p:nvPr>
            <p:ph type="sldNum" sz="quarter" idx="12"/>
          </p:nvPr>
        </p:nvSpPr>
        <p:spPr>
          <a:xfrm>
            <a:off x="8001000" y="228600"/>
            <a:ext cx="838200" cy="381000"/>
          </a:xfrm>
        </p:spPr>
        <p:txBody>
          <a:bodyPr/>
          <a:lstStyle>
            <a:lvl1pPr>
              <a:defRPr>
                <a:solidFill>
                  <a:schemeClr val="tx2"/>
                </a:solidFill>
              </a:defRPr>
            </a:lvl1pPr>
          </a:lstStyle>
          <a:p>
            <a:fld id="{1CB5D437-9535-4044-9C2B-C3EE664F6CC9}" type="slidenum">
              <a:rPr lang="it-IT" smtClean="0"/>
              <a:pPr/>
              <a:t>‹#›</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E7C57B0B-32E9-4304-B38C-1BD8C4E1DCE8}" type="datetimeFigureOut">
              <a:rPr lang="it-IT" smtClean="0"/>
              <a:pPr/>
              <a:t>10/10/2016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CB5D437-9535-4044-9C2B-C3EE664F6CC9}" type="slidenum">
              <a:rPr lang="it-IT" smtClean="0"/>
              <a:pPr/>
              <a:t>‹#›</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bg>
      <p:bgRef idx="1001">
        <a:schemeClr val="bg1"/>
      </p:bgRef>
    </p:bg>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53200" y="609600"/>
            <a:ext cx="2057400" cy="5516563"/>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609600"/>
            <a:ext cx="5562600" cy="5516564"/>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a:xfrm>
            <a:off x="6553200" y="6248402"/>
            <a:ext cx="2209800" cy="365125"/>
          </a:xfrm>
        </p:spPr>
        <p:txBody>
          <a:bodyPr/>
          <a:lstStyle/>
          <a:p>
            <a:fld id="{E7C57B0B-32E9-4304-B38C-1BD8C4E1DCE8}" type="datetimeFigureOut">
              <a:rPr lang="it-IT" smtClean="0"/>
              <a:pPr/>
              <a:t>10/10/2016</a:t>
            </a:fld>
            <a:endParaRPr lang="it-IT"/>
          </a:p>
        </p:txBody>
      </p:sp>
      <p:sp>
        <p:nvSpPr>
          <p:cNvPr id="5" name="Segnaposto piè di pagina 4"/>
          <p:cNvSpPr>
            <a:spLocks noGrp="1"/>
          </p:cNvSpPr>
          <p:nvPr>
            <p:ph type="ftr" sz="quarter" idx="11"/>
          </p:nvPr>
        </p:nvSpPr>
        <p:spPr>
          <a:xfrm>
            <a:off x="457201" y="6248207"/>
            <a:ext cx="5573483" cy="365125"/>
          </a:xfrm>
        </p:spPr>
        <p:txBody>
          <a:bodyPr/>
          <a:lstStyle/>
          <a:p>
            <a:endParaRPr lang="it-IT"/>
          </a:p>
        </p:txBody>
      </p:sp>
      <p:sp>
        <p:nvSpPr>
          <p:cNvPr id="7" name="Rettangolo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ttangolo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ttangolo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egnaposto numero diapositiva 5"/>
          <p:cNvSpPr>
            <a:spLocks noGrp="1"/>
          </p:cNvSpPr>
          <p:nvPr>
            <p:ph type="sldNum" sz="quarter" idx="12"/>
          </p:nvPr>
        </p:nvSpPr>
        <p:spPr>
          <a:xfrm rot="5400000">
            <a:off x="5989638" y="144462"/>
            <a:ext cx="533400" cy="244476"/>
          </a:xfrm>
        </p:spPr>
        <p:txBody>
          <a:bodyPr/>
          <a:lstStyle/>
          <a:p>
            <a:fld id="{1CB5D437-9535-4044-9C2B-C3EE664F6CC9}" type="slidenum">
              <a:rPr lang="it-IT" smtClean="0"/>
              <a:pPr/>
              <a:t>‹#›</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612648" y="228600"/>
            <a:ext cx="8153400" cy="990600"/>
          </a:xfrm>
        </p:spPr>
        <p:txBody>
          <a:bodyPr/>
          <a:lstStyle/>
          <a:p>
            <a:r>
              <a:rPr kumimoji="0" lang="it-IT"/>
              <a:t>Fare clic per modificare lo stile del titolo</a:t>
            </a:r>
            <a:endParaRPr kumimoji="0" lang="en-US"/>
          </a:p>
        </p:txBody>
      </p:sp>
      <p:sp>
        <p:nvSpPr>
          <p:cNvPr id="4" name="Segnaposto data 3"/>
          <p:cNvSpPr>
            <a:spLocks noGrp="1"/>
          </p:cNvSpPr>
          <p:nvPr>
            <p:ph type="dt" sz="half" idx="10"/>
          </p:nvPr>
        </p:nvSpPr>
        <p:spPr/>
        <p:txBody>
          <a:bodyPr/>
          <a:lstStyle/>
          <a:p>
            <a:fld id="{E7C57B0B-32E9-4304-B38C-1BD8C4E1DCE8}" type="datetimeFigureOut">
              <a:rPr lang="it-IT" smtClean="0"/>
              <a:pPr/>
              <a:t>10/10/2016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lvl1pPr>
              <a:defRPr>
                <a:solidFill>
                  <a:srgbClr val="FFFFFF"/>
                </a:solidFill>
              </a:defRPr>
            </a:lvl1pPr>
          </a:lstStyle>
          <a:p>
            <a:fld id="{1CB5D437-9535-4044-9C2B-C3EE664F6CC9}" type="slidenum">
              <a:rPr lang="it-IT" smtClean="0"/>
              <a:pPr/>
              <a:t>‹#›</a:t>
            </a:fld>
            <a:endParaRPr lang="it-IT"/>
          </a:p>
        </p:txBody>
      </p:sp>
      <p:sp>
        <p:nvSpPr>
          <p:cNvPr id="8" name="Segnaposto contenuto 7"/>
          <p:cNvSpPr>
            <a:spLocks noGrp="1"/>
          </p:cNvSpPr>
          <p:nvPr>
            <p:ph sz="quarter" idx="1"/>
          </p:nvPr>
        </p:nvSpPr>
        <p:spPr>
          <a:xfrm>
            <a:off x="612648" y="1600200"/>
            <a:ext cx="8153400" cy="44958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3">
        <a:schemeClr val="bg1"/>
      </p:bgRef>
    </p:bg>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a:t>Fare clic per modificare stili del testo dello schema</a:t>
            </a:r>
          </a:p>
        </p:txBody>
      </p:sp>
      <p:sp>
        <p:nvSpPr>
          <p:cNvPr id="7" name="Rettangolo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tangolo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tangolo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it-IT"/>
              <a:t>Fare clic per modificare lo stile del titolo</a:t>
            </a:r>
            <a:endParaRPr kumimoji="0" lang="en-US"/>
          </a:p>
        </p:txBody>
      </p:sp>
      <p:sp>
        <p:nvSpPr>
          <p:cNvPr id="12" name="Segnaposto data 11"/>
          <p:cNvSpPr>
            <a:spLocks noGrp="1"/>
          </p:cNvSpPr>
          <p:nvPr>
            <p:ph type="dt" sz="half" idx="10"/>
          </p:nvPr>
        </p:nvSpPr>
        <p:spPr/>
        <p:txBody>
          <a:bodyPr/>
          <a:lstStyle/>
          <a:p>
            <a:fld id="{E7C57B0B-32E9-4304-B38C-1BD8C4E1DCE8}" type="datetimeFigureOut">
              <a:rPr lang="it-IT" smtClean="0"/>
              <a:pPr/>
              <a:t>10/10/2016</a:t>
            </a:fld>
            <a:endParaRPr lang="it-IT"/>
          </a:p>
        </p:txBody>
      </p:sp>
      <p:sp>
        <p:nvSpPr>
          <p:cNvPr id="13" name="Segnaposto numero diapositiva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1CB5D437-9535-4044-9C2B-C3EE664F6CC9}" type="slidenum">
              <a:rPr lang="it-IT" smtClean="0"/>
              <a:pPr/>
              <a:t>‹#›</a:t>
            </a:fld>
            <a:endParaRPr lang="it-IT"/>
          </a:p>
        </p:txBody>
      </p:sp>
      <p:sp>
        <p:nvSpPr>
          <p:cNvPr id="14" name="Segnaposto piè di pagina 13"/>
          <p:cNvSpPr>
            <a:spLocks noGrp="1"/>
          </p:cNvSpPr>
          <p:nvPr>
            <p:ph type="ftr" sz="quarter" idx="12"/>
          </p:nvPr>
        </p:nvSpPr>
        <p:spPr/>
        <p:txBody>
          <a:bodyPr/>
          <a:lstStyle/>
          <a:p>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9" name="Segnaposto contenuto 8"/>
          <p:cNvSpPr>
            <a:spLocks noGrp="1"/>
          </p:cNvSpPr>
          <p:nvPr>
            <p:ph sz="quarter" idx="1"/>
          </p:nvPr>
        </p:nvSpPr>
        <p:spPr>
          <a:xfrm>
            <a:off x="609600" y="1589567"/>
            <a:ext cx="3886200" cy="45720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11" name="Segnaposto contenuto 10"/>
          <p:cNvSpPr>
            <a:spLocks noGrp="1"/>
          </p:cNvSpPr>
          <p:nvPr>
            <p:ph sz="quarter" idx="2"/>
          </p:nvPr>
        </p:nvSpPr>
        <p:spPr>
          <a:xfrm>
            <a:off x="4844901" y="1589567"/>
            <a:ext cx="3886200" cy="45720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8" name="Segnaposto data 7"/>
          <p:cNvSpPr>
            <a:spLocks noGrp="1"/>
          </p:cNvSpPr>
          <p:nvPr>
            <p:ph type="dt" sz="half" idx="15"/>
          </p:nvPr>
        </p:nvSpPr>
        <p:spPr/>
        <p:txBody>
          <a:bodyPr rtlCol="0"/>
          <a:lstStyle/>
          <a:p>
            <a:fld id="{E7C57B0B-32E9-4304-B38C-1BD8C4E1DCE8}" type="datetimeFigureOut">
              <a:rPr lang="it-IT" smtClean="0"/>
              <a:pPr/>
              <a:t>10/10/2016</a:t>
            </a:fld>
            <a:endParaRPr lang="it-IT"/>
          </a:p>
        </p:txBody>
      </p:sp>
      <p:sp>
        <p:nvSpPr>
          <p:cNvPr id="10" name="Segnaposto numero diapositiva 9"/>
          <p:cNvSpPr>
            <a:spLocks noGrp="1"/>
          </p:cNvSpPr>
          <p:nvPr>
            <p:ph type="sldNum" sz="quarter" idx="16"/>
          </p:nvPr>
        </p:nvSpPr>
        <p:spPr/>
        <p:txBody>
          <a:bodyPr rtlCol="0"/>
          <a:lstStyle/>
          <a:p>
            <a:fld id="{1CB5D437-9535-4044-9C2B-C3EE664F6CC9}" type="slidenum">
              <a:rPr lang="it-IT" smtClean="0"/>
              <a:pPr/>
              <a:t>‹#›</a:t>
            </a:fld>
            <a:endParaRPr lang="it-IT"/>
          </a:p>
        </p:txBody>
      </p:sp>
      <p:sp>
        <p:nvSpPr>
          <p:cNvPr id="12" name="Segnaposto piè di pagina 11"/>
          <p:cNvSpPr>
            <a:spLocks noGrp="1"/>
          </p:cNvSpPr>
          <p:nvPr>
            <p:ph type="ftr" sz="quarter" idx="17"/>
          </p:nvPr>
        </p:nvSpPr>
        <p:spPr/>
        <p:txBody>
          <a:bodyPr rtlCol="0"/>
          <a:lstStyle/>
          <a:p>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533400" y="273050"/>
            <a:ext cx="8153400" cy="869950"/>
          </a:xfrm>
        </p:spPr>
        <p:txBody>
          <a:bodyPr anchor="ctr"/>
          <a:lstStyle>
            <a:lvl1pPr>
              <a:defRPr/>
            </a:lvl1pPr>
          </a:lstStyle>
          <a:p>
            <a:r>
              <a:rPr kumimoji="0" lang="it-IT"/>
              <a:t>Fare clic per modificare lo stile del titolo</a:t>
            </a:r>
            <a:endParaRPr kumimoji="0" lang="en-US"/>
          </a:p>
        </p:txBody>
      </p:sp>
      <p:sp>
        <p:nvSpPr>
          <p:cNvPr id="11" name="Segnaposto contenuto 10"/>
          <p:cNvSpPr>
            <a:spLocks noGrp="1"/>
          </p:cNvSpPr>
          <p:nvPr>
            <p:ph sz="quarter" idx="2"/>
          </p:nvPr>
        </p:nvSpPr>
        <p:spPr>
          <a:xfrm>
            <a:off x="609600" y="2438400"/>
            <a:ext cx="3886200" cy="35814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13" name="Segnaposto contenuto 12"/>
          <p:cNvSpPr>
            <a:spLocks noGrp="1"/>
          </p:cNvSpPr>
          <p:nvPr>
            <p:ph sz="quarter" idx="4"/>
          </p:nvPr>
        </p:nvSpPr>
        <p:spPr>
          <a:xfrm>
            <a:off x="4800600" y="2438400"/>
            <a:ext cx="3886200" cy="35814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10" name="Segnaposto data 9"/>
          <p:cNvSpPr>
            <a:spLocks noGrp="1"/>
          </p:cNvSpPr>
          <p:nvPr>
            <p:ph type="dt" sz="half" idx="15"/>
          </p:nvPr>
        </p:nvSpPr>
        <p:spPr/>
        <p:txBody>
          <a:bodyPr rtlCol="0"/>
          <a:lstStyle/>
          <a:p>
            <a:fld id="{E7C57B0B-32E9-4304-B38C-1BD8C4E1DCE8}" type="datetimeFigureOut">
              <a:rPr lang="it-IT" smtClean="0"/>
              <a:pPr/>
              <a:t>10/10/2016</a:t>
            </a:fld>
            <a:endParaRPr lang="it-IT"/>
          </a:p>
        </p:txBody>
      </p:sp>
      <p:sp>
        <p:nvSpPr>
          <p:cNvPr id="12" name="Segnaposto numero diapositiva 11"/>
          <p:cNvSpPr>
            <a:spLocks noGrp="1"/>
          </p:cNvSpPr>
          <p:nvPr>
            <p:ph type="sldNum" sz="quarter" idx="16"/>
          </p:nvPr>
        </p:nvSpPr>
        <p:spPr/>
        <p:txBody>
          <a:bodyPr rtlCol="0"/>
          <a:lstStyle/>
          <a:p>
            <a:fld id="{1CB5D437-9535-4044-9C2B-C3EE664F6CC9}" type="slidenum">
              <a:rPr lang="it-IT" smtClean="0"/>
              <a:pPr/>
              <a:t>‹#›</a:t>
            </a:fld>
            <a:endParaRPr lang="it-IT"/>
          </a:p>
        </p:txBody>
      </p:sp>
      <p:sp>
        <p:nvSpPr>
          <p:cNvPr id="14" name="Segnaposto piè di pagina 13"/>
          <p:cNvSpPr>
            <a:spLocks noGrp="1"/>
          </p:cNvSpPr>
          <p:nvPr>
            <p:ph type="ftr" sz="quarter" idx="17"/>
          </p:nvPr>
        </p:nvSpPr>
        <p:spPr/>
        <p:txBody>
          <a:bodyPr rtlCol="0"/>
          <a:lstStyle/>
          <a:p>
            <a:endParaRPr lang="it-IT"/>
          </a:p>
        </p:txBody>
      </p:sp>
      <p:sp>
        <p:nvSpPr>
          <p:cNvPr id="16" name="Segnaposto testo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it-IT"/>
              <a:t>Fare clic per modificare stili del testo dello schema</a:t>
            </a:r>
          </a:p>
        </p:txBody>
      </p:sp>
      <p:sp>
        <p:nvSpPr>
          <p:cNvPr id="15" name="Segnaposto testo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it-IT"/>
              <a:t>Fare clic per modificare stili del testo dello schema</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data 2"/>
          <p:cNvSpPr>
            <a:spLocks noGrp="1"/>
          </p:cNvSpPr>
          <p:nvPr>
            <p:ph type="dt" sz="half" idx="10"/>
          </p:nvPr>
        </p:nvSpPr>
        <p:spPr/>
        <p:txBody>
          <a:bodyPr/>
          <a:lstStyle/>
          <a:p>
            <a:fld id="{E7C57B0B-32E9-4304-B38C-1BD8C4E1DCE8}" type="datetimeFigureOut">
              <a:rPr lang="it-IT" smtClean="0"/>
              <a:pPr/>
              <a:t>10/10/2016</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lvl1pPr>
              <a:defRPr>
                <a:solidFill>
                  <a:srgbClr val="FFFFFF"/>
                </a:solidFill>
              </a:defRPr>
            </a:lvl1pPr>
          </a:lstStyle>
          <a:p>
            <a:fld id="{1CB5D437-9535-4044-9C2B-C3EE664F6CC9}" type="slidenum">
              <a:rPr lang="it-IT" smtClean="0"/>
              <a:pPr/>
              <a:t>‹#›</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7C57B0B-32E9-4304-B38C-1BD8C4E1DCE8}" type="datetimeFigureOut">
              <a:rPr lang="it-IT" smtClean="0"/>
              <a:pPr/>
              <a:t>10/10/2016</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a:xfrm>
            <a:off x="0" y="6248400"/>
            <a:ext cx="533400" cy="381000"/>
          </a:xfrm>
        </p:spPr>
        <p:txBody>
          <a:bodyPr/>
          <a:lstStyle>
            <a:lvl1pPr>
              <a:defRPr>
                <a:solidFill>
                  <a:schemeClr val="tx2"/>
                </a:solidFill>
              </a:defRPr>
            </a:lvl1pPr>
          </a:lstStyle>
          <a:p>
            <a:fld id="{1CB5D437-9535-4044-9C2B-C3EE664F6CC9}" type="slidenum">
              <a:rPr lang="it-IT" smtClean="0"/>
              <a:pPr/>
              <a:t>‹#›</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0" y="273050"/>
            <a:ext cx="8077200" cy="869950"/>
          </a:xfrm>
        </p:spPr>
        <p:txBody>
          <a:bodyPr anchor="ctr"/>
          <a:lstStyle>
            <a:lvl1pPr algn="l">
              <a:buNone/>
              <a:defRPr sz="4400" b="0"/>
            </a:lvl1pPr>
          </a:lstStyle>
          <a:p>
            <a:r>
              <a:rPr kumimoji="0" lang="it-IT"/>
              <a:t>Fare clic per modificare lo stile del titolo</a:t>
            </a:r>
            <a:endParaRPr kumimoji="0" lang="en-US"/>
          </a:p>
        </p:txBody>
      </p:sp>
      <p:sp>
        <p:nvSpPr>
          <p:cNvPr id="5" name="Segnaposto data 4"/>
          <p:cNvSpPr>
            <a:spLocks noGrp="1"/>
          </p:cNvSpPr>
          <p:nvPr>
            <p:ph type="dt" sz="half" idx="10"/>
          </p:nvPr>
        </p:nvSpPr>
        <p:spPr/>
        <p:txBody>
          <a:bodyPr/>
          <a:lstStyle/>
          <a:p>
            <a:fld id="{E7C57B0B-32E9-4304-B38C-1BD8C4E1DCE8}" type="datetimeFigureOut">
              <a:rPr lang="it-IT" smtClean="0"/>
              <a:pPr/>
              <a:t>10/10/2016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lvl1pPr>
              <a:defRPr>
                <a:solidFill>
                  <a:srgbClr val="FFFFFF"/>
                </a:solidFill>
              </a:defRPr>
            </a:lvl1pPr>
          </a:lstStyle>
          <a:p>
            <a:fld id="{1CB5D437-9535-4044-9C2B-C3EE664F6CC9}" type="slidenum">
              <a:rPr lang="it-IT" smtClean="0"/>
              <a:pPr/>
              <a:t>‹#›</a:t>
            </a:fld>
            <a:endParaRPr lang="it-IT"/>
          </a:p>
        </p:txBody>
      </p:sp>
      <p:sp>
        <p:nvSpPr>
          <p:cNvPr id="3" name="Segnaposto testo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it-IT"/>
              <a:t>Fare clic per modificare stili del testo dello schema</a:t>
            </a:r>
          </a:p>
        </p:txBody>
      </p:sp>
      <p:sp>
        <p:nvSpPr>
          <p:cNvPr id="9" name="Segnaposto contenuto 8"/>
          <p:cNvSpPr>
            <a:spLocks noGrp="1"/>
          </p:cNvSpPr>
          <p:nvPr>
            <p:ph sz="quarter" idx="1"/>
          </p:nvPr>
        </p:nvSpPr>
        <p:spPr>
          <a:xfrm>
            <a:off x="2362200" y="1752600"/>
            <a:ext cx="6400800" cy="44196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Ref idx="1003">
        <a:schemeClr val="bg2"/>
      </p:bgRef>
    </p:bg>
    <p:spTree>
      <p:nvGrpSpPr>
        <p:cNvPr id="1" name=""/>
        <p:cNvGrpSpPr/>
        <p:nvPr/>
      </p:nvGrpSpPr>
      <p:grpSpPr>
        <a:xfrm>
          <a:off x="0" y="0"/>
          <a:ext cx="0" cy="0"/>
          <a:chOff x="0" y="0"/>
          <a:chExt cx="0" cy="0"/>
        </a:xfrm>
      </p:grpSpPr>
      <p:sp>
        <p:nvSpPr>
          <p:cNvPr id="4" name="Segnaposto testo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it-IT"/>
              <a:t>Fare clic per modificare stili del testo dello schema</a:t>
            </a:r>
          </a:p>
        </p:txBody>
      </p:sp>
      <p:sp>
        <p:nvSpPr>
          <p:cNvPr id="8" name="Rettangolo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tangolo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it-IT"/>
              <a:t>Fare clic per modificare lo stile del titolo</a:t>
            </a:r>
            <a:endParaRPr kumimoji="0" lang="en-US"/>
          </a:p>
        </p:txBody>
      </p:sp>
      <p:sp>
        <p:nvSpPr>
          <p:cNvPr id="11" name="Rettangolo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egnaposto data 11"/>
          <p:cNvSpPr>
            <a:spLocks noGrp="1"/>
          </p:cNvSpPr>
          <p:nvPr>
            <p:ph type="dt" sz="half" idx="10"/>
          </p:nvPr>
        </p:nvSpPr>
        <p:spPr>
          <a:xfrm>
            <a:off x="6248400" y="6248400"/>
            <a:ext cx="2667000" cy="365125"/>
          </a:xfrm>
        </p:spPr>
        <p:txBody>
          <a:bodyPr rtlCol="0"/>
          <a:lstStyle/>
          <a:p>
            <a:fld id="{E7C57B0B-32E9-4304-B38C-1BD8C4E1DCE8}" type="datetimeFigureOut">
              <a:rPr lang="it-IT" smtClean="0"/>
              <a:pPr/>
              <a:t>10/10/2016</a:t>
            </a:fld>
            <a:endParaRPr lang="it-IT"/>
          </a:p>
        </p:txBody>
      </p:sp>
      <p:sp>
        <p:nvSpPr>
          <p:cNvPr id="13" name="Segnaposto numero diapositiva 12"/>
          <p:cNvSpPr>
            <a:spLocks noGrp="1"/>
          </p:cNvSpPr>
          <p:nvPr>
            <p:ph type="sldNum" sz="quarter" idx="11"/>
          </p:nvPr>
        </p:nvSpPr>
        <p:spPr>
          <a:xfrm>
            <a:off x="0" y="4667249"/>
            <a:ext cx="1447800" cy="663578"/>
          </a:xfrm>
        </p:spPr>
        <p:txBody>
          <a:bodyPr rtlCol="0"/>
          <a:lstStyle>
            <a:lvl1pPr>
              <a:defRPr sz="2800"/>
            </a:lvl1pPr>
          </a:lstStyle>
          <a:p>
            <a:fld id="{1CB5D437-9535-4044-9C2B-C3EE664F6CC9}" type="slidenum">
              <a:rPr lang="it-IT" smtClean="0"/>
              <a:pPr/>
              <a:t>‹#›</a:t>
            </a:fld>
            <a:endParaRPr lang="it-IT"/>
          </a:p>
        </p:txBody>
      </p:sp>
      <p:sp>
        <p:nvSpPr>
          <p:cNvPr id="14" name="Segnaposto piè di pagina 13"/>
          <p:cNvSpPr>
            <a:spLocks noGrp="1"/>
          </p:cNvSpPr>
          <p:nvPr>
            <p:ph type="ftr" sz="quarter" idx="12"/>
          </p:nvPr>
        </p:nvSpPr>
        <p:spPr>
          <a:xfrm>
            <a:off x="1600200" y="6248206"/>
            <a:ext cx="4572000" cy="365125"/>
          </a:xfrm>
        </p:spPr>
        <p:txBody>
          <a:bodyPr rtlCol="0"/>
          <a:lstStyle/>
          <a:p>
            <a:endParaRPr lang="it-IT"/>
          </a:p>
        </p:txBody>
      </p:sp>
      <p:sp>
        <p:nvSpPr>
          <p:cNvPr id="3" name="Segnaposto immagine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it-IT"/>
              <a:t>Fare clic sull'icona per inserire un'immagine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Segnaposto titolo 21"/>
          <p:cNvSpPr>
            <a:spLocks noGrp="1"/>
          </p:cNvSpPr>
          <p:nvPr>
            <p:ph type="title"/>
          </p:nvPr>
        </p:nvSpPr>
        <p:spPr>
          <a:xfrm>
            <a:off x="609600" y="228600"/>
            <a:ext cx="8153400" cy="990600"/>
          </a:xfrm>
          <a:prstGeom prst="rect">
            <a:avLst/>
          </a:prstGeom>
        </p:spPr>
        <p:txBody>
          <a:bodyPr vert="horz" anchor="ctr">
            <a:normAutofit/>
          </a:bodyPr>
          <a:lstStyle/>
          <a:p>
            <a:r>
              <a:rPr kumimoji="0" lang="it-IT"/>
              <a:t>Fare clic per modificare lo stile del titolo</a:t>
            </a:r>
            <a:endParaRPr kumimoji="0" lang="en-US"/>
          </a:p>
        </p:txBody>
      </p:sp>
      <p:sp>
        <p:nvSpPr>
          <p:cNvPr id="13" name="Segnaposto testo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14" name="Segnaposto data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E7C57B0B-32E9-4304-B38C-1BD8C4E1DCE8}" type="datetimeFigureOut">
              <a:rPr lang="it-IT" smtClean="0"/>
              <a:pPr/>
              <a:t>10/10/2016</a:t>
            </a:fld>
            <a:endParaRPr lang="it-IT"/>
          </a:p>
        </p:txBody>
      </p:sp>
      <p:sp>
        <p:nvSpPr>
          <p:cNvPr id="3" name="Segnaposto piè di pagina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it-IT"/>
          </a:p>
        </p:txBody>
      </p:sp>
      <p:sp>
        <p:nvSpPr>
          <p:cNvPr id="7" name="Rettangolo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tangolo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tangolo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egnaposto numero diapositiva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1CB5D437-9535-4044-9C2B-C3EE664F6CC9}" type="slidenum">
              <a:rPr lang="it-IT" smtClean="0"/>
              <a:pPr/>
              <a:t>‹#›</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0" y="2232224"/>
            <a:ext cx="9144000" cy="3429024"/>
          </a:xfrm>
        </p:spPr>
        <p:txBody>
          <a:bodyPr>
            <a:normAutofit/>
          </a:bodyPr>
          <a:lstStyle/>
          <a:p>
            <a:pPr algn="ctr"/>
            <a:r>
              <a:rPr lang="en-GB" sz="2200" dirty="0"/>
              <a:t>Master Degree in Innovative Technologies in Energy Efficient Buildings for Russian &amp; Armenian Universities and Stakeholders</a:t>
            </a:r>
            <a:br>
              <a:rPr lang="it-IT" sz="2200" dirty="0"/>
            </a:br>
            <a:br>
              <a:rPr lang="it-IT" dirty="0"/>
            </a:br>
            <a:r>
              <a:rPr lang="it-IT" dirty="0"/>
              <a:t>- </a:t>
            </a:r>
            <a:r>
              <a:rPr lang="it-IT" dirty="0" err="1"/>
              <a:t>LeSSON</a:t>
            </a:r>
            <a:r>
              <a:rPr lang="it-IT" dirty="0"/>
              <a:t> 1 –</a:t>
            </a:r>
            <a:br>
              <a:rPr lang="it-IT" dirty="0"/>
            </a:br>
            <a:r>
              <a:rPr lang="it-IT" b="1" dirty="0">
                <a:effectLst>
                  <a:outerShdw blurRad="38100" dist="38100" dir="2700000" algn="tl">
                    <a:srgbClr val="000000">
                      <a:alpha val="43137"/>
                    </a:srgbClr>
                  </a:outerShdw>
                </a:effectLst>
              </a:rPr>
              <a:t>INTRODUCTION</a:t>
            </a:r>
          </a:p>
        </p:txBody>
      </p:sp>
      <p:sp>
        <p:nvSpPr>
          <p:cNvPr id="3" name="Sottotitolo 2"/>
          <p:cNvSpPr>
            <a:spLocks noGrp="1"/>
          </p:cNvSpPr>
          <p:nvPr>
            <p:ph type="subTitle" idx="1"/>
          </p:nvPr>
        </p:nvSpPr>
        <p:spPr/>
        <p:txBody>
          <a:bodyPr/>
          <a:lstStyle/>
          <a:p>
            <a:r>
              <a:rPr lang="it-IT" dirty="0"/>
              <a:t>Prof. Ing. Flavio Tonelli</a:t>
            </a:r>
          </a:p>
        </p:txBody>
      </p:sp>
      <p:sp>
        <p:nvSpPr>
          <p:cNvPr id="4" name="Sottotitolo 2"/>
          <p:cNvSpPr txBox="1">
            <a:spLocks/>
          </p:cNvSpPr>
          <p:nvPr/>
        </p:nvSpPr>
        <p:spPr>
          <a:xfrm>
            <a:off x="9540" y="6059327"/>
            <a:ext cx="2133568" cy="685800"/>
          </a:xfrm>
          <a:prstGeom prst="rect">
            <a:avLst/>
          </a:prstGeom>
        </p:spPr>
        <p:txBody>
          <a:bodyPr vert="horz" anchor="ctr">
            <a:normAutofit/>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it-IT" sz="2600" b="0" i="0" u="none" strike="noStrike" kern="1200" cap="none" spc="0" normalizeH="0" baseline="0" noProof="0" dirty="0">
                <a:ln>
                  <a:noFill/>
                </a:ln>
                <a:solidFill>
                  <a:srgbClr val="FFFFFF"/>
                </a:solidFill>
                <a:effectLst/>
                <a:uLnTx/>
                <a:uFillTx/>
                <a:latin typeface="+mn-lt"/>
                <a:ea typeface="+mn-ea"/>
                <a:cs typeface="+mn-cs"/>
              </a:rPr>
              <a:t>10-10-2016</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00192" y="5986782"/>
            <a:ext cx="2843808" cy="812309"/>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08304" y="156838"/>
            <a:ext cx="1656184" cy="1656184"/>
          </a:xfrm>
          <a:prstGeom prst="rect">
            <a:avLst/>
          </a:prstGeom>
        </p:spPr>
      </p:pic>
      <p:pic>
        <p:nvPicPr>
          <p:cNvPr id="7" name="Picture 2" descr="http://tse1.mm.bing.net/th?&amp;id=OIP.Md3476296539fa4fa7eb63e5fd27c0b02o0&amp;w=213&amp;h=281&amp;c=0&amp;pid=1.9&amp;rs=0&amp;p=0&amp;r=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512" y="156838"/>
            <a:ext cx="1236768" cy="16393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02" name="Rectangle 2"/>
          <p:cNvSpPr>
            <a:spLocks noGrp="1" noChangeArrowheads="1"/>
          </p:cNvSpPr>
          <p:nvPr>
            <p:ph type="title"/>
          </p:nvPr>
        </p:nvSpPr>
        <p:spPr/>
        <p:txBody>
          <a:bodyPr>
            <a:normAutofit fontScale="90000"/>
          </a:bodyPr>
          <a:lstStyle/>
          <a:p>
            <a:pPr eaLnBrk="1" hangingPunct="1"/>
            <a:r>
              <a:rPr lang="it-IT" altLang="en-US">
                <a:ea typeface="ＭＳ Ｐゴシック" panose="020B0600070205080204" pitchFamily="34" charset="-128"/>
              </a:rPr>
              <a:t>The Project Manager inside the organization</a:t>
            </a:r>
            <a:endParaRPr lang="it-IT" altLang="en-US" sz="1800" i="1">
              <a:ea typeface="ＭＳ Ｐゴシック" panose="020B0600070205080204" pitchFamily="34" charset="-128"/>
            </a:endParaRPr>
          </a:p>
        </p:txBody>
      </p:sp>
      <p:sp>
        <p:nvSpPr>
          <p:cNvPr id="30723" name="Rectangle 3"/>
          <p:cNvSpPr>
            <a:spLocks noGrp="1" noChangeArrowheads="1"/>
          </p:cNvSpPr>
          <p:nvPr>
            <p:ph type="body" idx="1"/>
          </p:nvPr>
        </p:nvSpPr>
        <p:spPr/>
        <p:txBody>
          <a:bodyPr/>
          <a:lstStyle/>
          <a:p>
            <a:pPr algn="just" eaLnBrk="1" hangingPunct="1">
              <a:lnSpc>
                <a:spcPct val="150000"/>
              </a:lnSpc>
              <a:spcBef>
                <a:spcPct val="0"/>
              </a:spcBef>
              <a:spcAft>
                <a:spcPts val="600"/>
              </a:spcAft>
            </a:pPr>
            <a:r>
              <a:rPr lang="it-IT" altLang="en-US" sz="1600">
                <a:ea typeface="ＭＳ Ｐゴシック" panose="020B0600070205080204" pitchFamily="34" charset="-128"/>
              </a:rPr>
              <a:t>Project managers must be willing to manage (and make concessions/trade-offs, if necessary) such that the company's main work flow is not altered </a:t>
            </a:r>
          </a:p>
          <a:p>
            <a:pPr algn="just" eaLnBrk="1" hangingPunct="1">
              <a:lnSpc>
                <a:spcPct val="150000"/>
              </a:lnSpc>
              <a:spcBef>
                <a:spcPct val="0"/>
              </a:spcBef>
              <a:spcAft>
                <a:spcPts val="600"/>
              </a:spcAft>
            </a:pPr>
            <a:r>
              <a:rPr lang="it-IT" altLang="en-US" sz="1600">
                <a:ea typeface="ＭＳ Ｐゴシック" panose="020B0600070205080204" pitchFamily="34" charset="-128"/>
              </a:rPr>
              <a:t>Most project managers view themselves as self-employed entrepreneurs after project go-ahead, and would like to divorce their project from the operations of the parent organization</a:t>
            </a:r>
          </a:p>
          <a:p>
            <a:pPr algn="just" eaLnBrk="1" hangingPunct="1">
              <a:lnSpc>
                <a:spcPct val="150000"/>
              </a:lnSpc>
              <a:spcBef>
                <a:spcPct val="0"/>
              </a:spcBef>
              <a:spcAft>
                <a:spcPts val="600"/>
              </a:spcAft>
            </a:pPr>
            <a:r>
              <a:rPr lang="it-IT" altLang="en-US" sz="1600">
                <a:ea typeface="ＭＳ Ｐゴシック" panose="020B0600070205080204" pitchFamily="34" charset="-128"/>
              </a:rPr>
              <a:t>The project manager must be willing to manage within the guidelines, policies, procedures, rules, and directives of the parent organization</a:t>
            </a:r>
          </a:p>
        </p:txBody>
      </p:sp>
    </p:spTree>
    <p:extLst>
      <p:ext uri="{BB962C8B-B14F-4D97-AF65-F5344CB8AC3E}">
        <p14:creationId xmlns:p14="http://schemas.microsoft.com/office/powerpoint/2010/main" val="3931110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dirty="0" err="1">
                <a:effectLst>
                  <a:outerShdw blurRad="38100" dist="38100" dir="2700000" algn="tl">
                    <a:srgbClr val="DDDDDD"/>
                  </a:outerShdw>
                </a:effectLst>
                <a:ea typeface="ＭＳ Ｐゴシック" charset="-128"/>
                <a:cs typeface="ＭＳ Ｐゴシック" charset="-128"/>
              </a:rPr>
              <a:t>Reporting</a:t>
            </a:r>
            <a:r>
              <a:rPr lang="it-IT" dirty="0">
                <a:effectLst>
                  <a:outerShdw blurRad="38100" dist="38100" dir="2700000" algn="tl">
                    <a:srgbClr val="DDDDDD"/>
                  </a:outerShdw>
                </a:effectLst>
                <a:ea typeface="ＭＳ Ｐゴシック" charset="-128"/>
                <a:cs typeface="ＭＳ Ｐゴシック" charset="-128"/>
              </a:rPr>
              <a:t> </a:t>
            </a:r>
            <a:r>
              <a:rPr lang="it-IT" dirty="0" err="1">
                <a:effectLst>
                  <a:outerShdw blurRad="38100" dist="38100" dir="2700000" algn="tl">
                    <a:srgbClr val="DDDDDD"/>
                  </a:outerShdw>
                </a:effectLst>
                <a:ea typeface="ＭＳ Ｐゴシック" charset="-128"/>
                <a:cs typeface="ＭＳ Ｐゴシック" charset="-128"/>
              </a:rPr>
              <a:t>of</a:t>
            </a:r>
            <a:r>
              <a:rPr lang="it-IT" dirty="0">
                <a:effectLst>
                  <a:outerShdw blurRad="38100" dist="38100" dir="2700000" algn="tl">
                    <a:srgbClr val="DDDDDD"/>
                  </a:outerShdw>
                </a:effectLst>
                <a:ea typeface="ＭＳ Ｐゴシック" charset="-128"/>
                <a:cs typeface="ＭＳ Ｐゴシック" charset="-128"/>
              </a:rPr>
              <a:t> Project Manager inside the </a:t>
            </a:r>
            <a:r>
              <a:rPr lang="it-IT" dirty="0" err="1">
                <a:effectLst>
                  <a:outerShdw blurRad="38100" dist="38100" dir="2700000" algn="tl">
                    <a:srgbClr val="DDDDDD"/>
                  </a:outerShdw>
                </a:effectLst>
                <a:ea typeface="ＭＳ Ｐゴシック" charset="-128"/>
                <a:cs typeface="ＭＳ Ｐゴシック" charset="-128"/>
              </a:rPr>
              <a:t>organization</a:t>
            </a:r>
            <a:endParaRPr lang="it-IT" dirty="0">
              <a:effectLst>
                <a:outerShdw blurRad="38100" dist="38100" dir="2700000" algn="tl">
                  <a:srgbClr val="DDDDDD"/>
                </a:outerShdw>
              </a:effectLst>
              <a:ea typeface="ＭＳ Ｐゴシック" charset="-128"/>
              <a:cs typeface="ＭＳ Ｐゴシック" charset="-128"/>
            </a:endParaRPr>
          </a:p>
        </p:txBody>
      </p:sp>
      <p:sp>
        <p:nvSpPr>
          <p:cNvPr id="31747" name="Segnaposto contenuto 2"/>
          <p:cNvSpPr>
            <a:spLocks noGrp="1"/>
          </p:cNvSpPr>
          <p:nvPr>
            <p:ph idx="1"/>
          </p:nvPr>
        </p:nvSpPr>
        <p:spPr/>
        <p:txBody>
          <a:bodyPr>
            <a:normAutofit fontScale="92500"/>
          </a:bodyPr>
          <a:lstStyle/>
          <a:p>
            <a:r>
              <a:rPr lang="it-IT" altLang="en-US" sz="1600">
                <a:ea typeface="ＭＳ Ｐゴシック" panose="020B0600070205080204" pitchFamily="34" charset="-128"/>
              </a:rPr>
              <a:t> Reporting to a high level:</a:t>
            </a:r>
          </a:p>
          <a:p>
            <a:pPr lvl="1"/>
            <a:r>
              <a:rPr lang="it-IT" altLang="en-US" sz="1600">
                <a:ea typeface="ＭＳ Ｐゴシック" panose="020B0600070205080204" pitchFamily="34" charset="-128"/>
              </a:rPr>
              <a:t>The project manager is charged with getting results from the coordinated efforts of many functions. He should, therefore, report to the man who directs all those functions </a:t>
            </a:r>
          </a:p>
          <a:p>
            <a:pPr lvl="1"/>
            <a:r>
              <a:rPr lang="it-IT" altLang="en-US" sz="1600">
                <a:ea typeface="ＭＳ Ｐゴシック" panose="020B0600070205080204" pitchFamily="34" charset="-128"/>
              </a:rPr>
              <a:t>The project manager must have adequate organizational status to do his job effectively </a:t>
            </a:r>
          </a:p>
          <a:p>
            <a:pPr lvl="1"/>
            <a:r>
              <a:rPr lang="it-IT" altLang="en-US" sz="1600">
                <a:ea typeface="ＭＳ Ｐゴシック" panose="020B0600070205080204" pitchFamily="34" charset="-128"/>
              </a:rPr>
              <a:t>To get adequate and timely assistance in solving problems that inevitably appear in any important project, the project manager needs direct and specific access to upper management levels</a:t>
            </a:r>
          </a:p>
          <a:p>
            <a:pPr lvl="1"/>
            <a:r>
              <a:rPr lang="it-IT" altLang="en-US" sz="1600">
                <a:ea typeface="ＭＳ Ｐゴシック" panose="020B0600070205080204" pitchFamily="34" charset="-128"/>
              </a:rPr>
              <a:t>The customer, particularly in a competitive environment, will be favorably impressed if his project manager reports to a high organizational levels </a:t>
            </a:r>
          </a:p>
          <a:p>
            <a:r>
              <a:rPr lang="it-IT" altLang="en-US" sz="1600">
                <a:ea typeface="ＭＳ Ｐゴシック" panose="020B0600070205080204" pitchFamily="34" charset="-128"/>
              </a:rPr>
              <a:t>Reporting to a lower level:</a:t>
            </a:r>
          </a:p>
          <a:p>
            <a:pPr lvl="1"/>
            <a:r>
              <a:rPr lang="it-IT" altLang="en-US" sz="1600">
                <a:ea typeface="ＭＳ Ｐゴシック" panose="020B0600070205080204" pitchFamily="34" charset="-128"/>
              </a:rPr>
              <a:t>It is organizationally and operationally inefficient to have too many projects, especially small ones, diverting senior executives from more vital concerns  </a:t>
            </a:r>
          </a:p>
          <a:p>
            <a:pPr lvl="1"/>
            <a:r>
              <a:rPr lang="it-IT" altLang="en-US" sz="1600">
                <a:ea typeface="ＭＳ Ｐゴシック" panose="020B0600070205080204" pitchFamily="34" charset="-128"/>
              </a:rPr>
              <a:t>Giving a small project a high place in the organization may create the illusion of executive attention, its real result is to foster executive neglect of the project </a:t>
            </a:r>
          </a:p>
          <a:p>
            <a:pPr lvl="1"/>
            <a:r>
              <a:rPr lang="it-IT" altLang="en-US" sz="1600">
                <a:ea typeface="ＭＳ Ｐゴシック" panose="020B0600070205080204" pitchFamily="34" charset="-128"/>
              </a:rPr>
              <a:t>Placing a junior project manager too high in the organization will alienate senior functional executives on whom he must rely for support</a:t>
            </a:r>
          </a:p>
        </p:txBody>
      </p:sp>
    </p:spTree>
    <p:extLst>
      <p:ext uri="{BB962C8B-B14F-4D97-AF65-F5344CB8AC3E}">
        <p14:creationId xmlns:p14="http://schemas.microsoft.com/office/powerpoint/2010/main" val="3242478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74" name="Rectangle 2"/>
          <p:cNvSpPr>
            <a:spLocks noGrp="1" noChangeArrowheads="1"/>
          </p:cNvSpPr>
          <p:nvPr>
            <p:ph type="title"/>
          </p:nvPr>
        </p:nvSpPr>
        <p:spPr/>
        <p:txBody>
          <a:bodyPr>
            <a:normAutofit fontScale="90000"/>
          </a:bodyPr>
          <a:lstStyle/>
          <a:p>
            <a:pPr eaLnBrk="1" hangingPunct="1"/>
            <a:r>
              <a:rPr lang="it-IT" altLang="en-US">
                <a:ea typeface="ＭＳ Ｐゴシック" panose="020B0600070205080204" pitchFamily="34" charset="-128"/>
              </a:rPr>
              <a:t>Project Management requirements</a:t>
            </a:r>
            <a:endParaRPr lang="it-IT" altLang="en-US" sz="1800" i="1">
              <a:ea typeface="ＭＳ Ｐゴシック" panose="020B0600070205080204" pitchFamily="34" charset="-128"/>
            </a:endParaRPr>
          </a:p>
        </p:txBody>
      </p:sp>
      <p:sp>
        <p:nvSpPr>
          <p:cNvPr id="32771" name="Rectangle 3"/>
          <p:cNvSpPr>
            <a:spLocks noGrp="1" noChangeArrowheads="1"/>
          </p:cNvSpPr>
          <p:nvPr>
            <p:ph type="body" idx="1"/>
          </p:nvPr>
        </p:nvSpPr>
        <p:spPr/>
        <p:txBody>
          <a:bodyPr/>
          <a:lstStyle/>
          <a:p>
            <a:pPr algn="just" eaLnBrk="1" hangingPunct="1">
              <a:lnSpc>
                <a:spcPct val="150000"/>
              </a:lnSpc>
              <a:spcBef>
                <a:spcPct val="0"/>
              </a:spcBef>
            </a:pPr>
            <a:r>
              <a:rPr lang="it-IT" altLang="en-US" sz="1600">
                <a:ea typeface="ＭＳ Ｐゴシック" panose="020B0600070205080204" pitchFamily="34" charset="-128"/>
              </a:rPr>
              <a:t>Project management is more behavioral than quantitative. Effective project management requires an understanding of: </a:t>
            </a:r>
          </a:p>
          <a:p>
            <a:pPr lvl="1" algn="just" eaLnBrk="1" hangingPunct="1">
              <a:lnSpc>
                <a:spcPct val="150000"/>
              </a:lnSpc>
              <a:spcBef>
                <a:spcPct val="0"/>
              </a:spcBef>
            </a:pPr>
            <a:r>
              <a:rPr lang="it-IT" altLang="en-US" sz="1600">
                <a:ea typeface="ＭＳ Ｐゴシック" panose="020B0600070205080204" pitchFamily="34" charset="-128"/>
              </a:rPr>
              <a:t>Quantitative tools and techniques </a:t>
            </a:r>
          </a:p>
          <a:p>
            <a:pPr lvl="1" algn="just" eaLnBrk="1" hangingPunct="1">
              <a:lnSpc>
                <a:spcPct val="150000"/>
              </a:lnSpc>
              <a:spcBef>
                <a:spcPct val="0"/>
              </a:spcBef>
            </a:pPr>
            <a:r>
              <a:rPr lang="it-IT" altLang="en-US" sz="1600">
                <a:ea typeface="ＭＳ Ｐゴシック" panose="020B0600070205080204" pitchFamily="34" charset="-128"/>
              </a:rPr>
              <a:t>Organizational structures; operations of each line organization and their own job description, especially where their authority begins and ends</a:t>
            </a:r>
          </a:p>
          <a:p>
            <a:pPr lvl="1" algn="just" eaLnBrk="1" hangingPunct="1">
              <a:lnSpc>
                <a:spcPct val="150000"/>
              </a:lnSpc>
              <a:spcBef>
                <a:spcPct val="0"/>
              </a:spcBef>
            </a:pPr>
            <a:r>
              <a:rPr lang="it-IT" altLang="en-US" sz="1600">
                <a:ea typeface="ＭＳ Ｐゴシック" panose="020B0600070205080204" pitchFamily="34" charset="-128"/>
              </a:rPr>
              <a:t>Organizational behavior; functional employees at the interface position find themselves reporting to more than one boss—a line manager and one project manager for each project they are assigned to</a:t>
            </a:r>
          </a:p>
        </p:txBody>
      </p:sp>
    </p:spTree>
    <p:extLst>
      <p:ext uri="{BB962C8B-B14F-4D97-AF65-F5344CB8AC3E}">
        <p14:creationId xmlns:p14="http://schemas.microsoft.com/office/powerpoint/2010/main" val="944949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altLang="en-US">
                <a:ea typeface="ＭＳ Ｐゴシック" panose="020B0600070205080204" pitchFamily="34" charset="-128"/>
              </a:rPr>
              <a:t>Project-Driven Versus Non–Project-Driven Organizations</a:t>
            </a:r>
          </a:p>
        </p:txBody>
      </p:sp>
      <p:sp>
        <p:nvSpPr>
          <p:cNvPr id="33795" name="Segnaposto contenuto 2"/>
          <p:cNvSpPr>
            <a:spLocks noGrp="1"/>
          </p:cNvSpPr>
          <p:nvPr>
            <p:ph idx="1"/>
          </p:nvPr>
        </p:nvSpPr>
        <p:spPr/>
        <p:txBody>
          <a:bodyPr>
            <a:normAutofit fontScale="92500" lnSpcReduction="20000"/>
          </a:bodyPr>
          <a:lstStyle/>
          <a:p>
            <a:r>
              <a:rPr lang="it-IT" altLang="en-US" sz="1600">
                <a:ea typeface="ＭＳ Ｐゴシック" panose="020B0600070205080204" pitchFamily="34" charset="-128"/>
              </a:rPr>
              <a:t>In a project-driven organization, everything centers around the projects</a:t>
            </a:r>
          </a:p>
          <a:p>
            <a:r>
              <a:rPr lang="it-IT" altLang="en-US" sz="1600">
                <a:ea typeface="ＭＳ Ｐゴシック" panose="020B0600070205080204" pitchFamily="34" charset="-128"/>
              </a:rPr>
              <a:t>In the non–project-driven organization, such as low-technology manufacturing, profit and loss are measured on vertical or functional lines</a:t>
            </a:r>
          </a:p>
          <a:p>
            <a:r>
              <a:rPr lang="it-IT" altLang="en-US" sz="1600">
                <a:ea typeface="ＭＳ Ｐゴシック" panose="020B0600070205080204" pitchFamily="34" charset="-128"/>
              </a:rPr>
              <a:t>Priority resources are assigned to the revenue-producing functional line activities rather than the projects</a:t>
            </a:r>
          </a:p>
          <a:p>
            <a:endParaRPr lang="it-IT" altLang="en-US" sz="1600">
              <a:ea typeface="ＭＳ Ｐゴシック" panose="020B0600070205080204" pitchFamily="34" charset="-128"/>
            </a:endParaRPr>
          </a:p>
          <a:p>
            <a:r>
              <a:rPr lang="it-IT" altLang="en-US" sz="1600">
                <a:ea typeface="ＭＳ Ｐゴシック" panose="020B0600070205080204" pitchFamily="34" charset="-128"/>
              </a:rPr>
              <a:t>Project management in a non–project-driven organization is generally more difficult for these reasons: </a:t>
            </a:r>
          </a:p>
          <a:p>
            <a:pPr lvl="1"/>
            <a:r>
              <a:rPr lang="it-IT" altLang="en-US" sz="1600">
                <a:ea typeface="ＭＳ Ｐゴシック" panose="020B0600070205080204" pitchFamily="34" charset="-128"/>
              </a:rPr>
              <a:t>Projects may be few and far between </a:t>
            </a:r>
          </a:p>
          <a:p>
            <a:pPr lvl="1"/>
            <a:r>
              <a:rPr lang="it-IT" altLang="en-US" sz="1600">
                <a:ea typeface="ＭＳ Ｐゴシック" panose="020B0600070205080204" pitchFamily="34" charset="-128"/>
              </a:rPr>
              <a:t>Not all projects have the same project management requirements, and therefore they cannot be managed identically </a:t>
            </a:r>
          </a:p>
          <a:p>
            <a:pPr lvl="1"/>
            <a:r>
              <a:rPr lang="it-IT" altLang="en-US" sz="1600">
                <a:ea typeface="ＭＳ Ｐゴシック" panose="020B0600070205080204" pitchFamily="34" charset="-128"/>
              </a:rPr>
              <a:t>Executives do not have sufficient time to manage projects themselves, yet refuse to delegate authority </a:t>
            </a:r>
          </a:p>
          <a:p>
            <a:pPr lvl="1"/>
            <a:r>
              <a:rPr lang="it-IT" altLang="en-US" sz="1600">
                <a:ea typeface="ＭＳ Ｐゴシック" panose="020B0600070205080204" pitchFamily="34" charset="-128"/>
              </a:rPr>
              <a:t>Projects tend to be delayed because approvals most often follow the vertical chain of command</a:t>
            </a:r>
          </a:p>
          <a:p>
            <a:pPr lvl="1"/>
            <a:r>
              <a:rPr lang="it-IT" altLang="en-US" sz="1600">
                <a:ea typeface="ＭＳ Ｐゴシック" panose="020B0600070205080204" pitchFamily="34" charset="-128"/>
              </a:rPr>
              <a:t>Because project staffing is on a "local" basis, only a portion of the organization understands project management and sees the system in action </a:t>
            </a:r>
          </a:p>
          <a:p>
            <a:pPr lvl="1"/>
            <a:r>
              <a:rPr lang="it-IT" altLang="en-US" sz="1600">
                <a:ea typeface="ＭＳ Ｐゴシック" panose="020B0600070205080204" pitchFamily="34" charset="-128"/>
              </a:rPr>
              <a:t>There exists heavy dependence on subcontractors and outside agencies for project management expertise</a:t>
            </a:r>
          </a:p>
        </p:txBody>
      </p:sp>
    </p:spTree>
    <p:extLst>
      <p:ext uri="{BB962C8B-B14F-4D97-AF65-F5344CB8AC3E}">
        <p14:creationId xmlns:p14="http://schemas.microsoft.com/office/powerpoint/2010/main" val="3231924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6" name="Rectangle 2"/>
          <p:cNvSpPr>
            <a:spLocks noGrp="1" noChangeArrowheads="1"/>
          </p:cNvSpPr>
          <p:nvPr>
            <p:ph type="title"/>
          </p:nvPr>
        </p:nvSpPr>
        <p:spPr/>
        <p:txBody>
          <a:bodyPr>
            <a:normAutofit fontScale="90000"/>
          </a:bodyPr>
          <a:lstStyle/>
          <a:p>
            <a:pPr eaLnBrk="1" hangingPunct="1"/>
            <a:r>
              <a:rPr lang="it-IT" altLang="en-US">
                <a:ea typeface="ＭＳ Ｐゴシック" panose="020B0600070205080204" pitchFamily="34" charset="-128"/>
              </a:rPr>
              <a:t>Organizational structure aspects</a:t>
            </a:r>
            <a:endParaRPr lang="it-IT" altLang="en-US" sz="1800" i="1">
              <a:ea typeface="ＭＳ Ｐゴシック" panose="020B0600070205080204" pitchFamily="34" charset="-128"/>
            </a:endParaRPr>
          </a:p>
        </p:txBody>
      </p:sp>
      <p:sp>
        <p:nvSpPr>
          <p:cNvPr id="34819" name="Rectangle 3"/>
          <p:cNvSpPr>
            <a:spLocks noGrp="1" noChangeArrowheads="1"/>
          </p:cNvSpPr>
          <p:nvPr>
            <p:ph type="body" idx="1"/>
          </p:nvPr>
        </p:nvSpPr>
        <p:spPr/>
        <p:txBody>
          <a:bodyPr>
            <a:normAutofit lnSpcReduction="10000"/>
          </a:bodyPr>
          <a:lstStyle/>
          <a:p>
            <a:pPr algn="just" eaLnBrk="1" hangingPunct="1">
              <a:spcBef>
                <a:spcPct val="0"/>
              </a:spcBef>
            </a:pPr>
            <a:r>
              <a:rPr lang="it-IT" altLang="en-US" sz="1600">
                <a:ea typeface="ＭＳ Ｐゴシック" panose="020B0600070205080204" pitchFamily="34" charset="-128"/>
              </a:rPr>
              <a:t>The rapid rate of change in both technology and the marketplace has created enormous strains on existing organizational forms</a:t>
            </a:r>
          </a:p>
          <a:p>
            <a:pPr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r>
              <a:rPr lang="it-IT" altLang="en-US" sz="1600">
                <a:ea typeface="ＭＳ Ｐゴシック" panose="020B0600070205080204" pitchFamily="34" charset="-128"/>
              </a:rPr>
              <a:t>The traditional structure is highly bureaucratic, and experience has shown that it cannot respond rapidly enough to a changing environment</a:t>
            </a:r>
          </a:p>
          <a:p>
            <a:pPr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r>
              <a:rPr lang="it-IT" altLang="en-US" sz="1600">
                <a:ea typeface="ＭＳ Ｐゴシック" panose="020B0600070205080204" pitchFamily="34" charset="-128"/>
              </a:rPr>
              <a:t>Thus, the traditional structure must be replaced by project management, or other temporary management structures that are highly organic and can respond very rapidly as situations develop inside and outside the company</a:t>
            </a:r>
          </a:p>
          <a:p>
            <a:pPr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r>
              <a:rPr lang="it-IT" altLang="en-US" sz="1600">
                <a:ea typeface="ＭＳ Ｐゴシック" panose="020B0600070205080204" pitchFamily="34" charset="-128"/>
              </a:rPr>
              <a:t>Project management has long been discussed by corporate executives and academics as one of several workable possibilities for organizational forms of the future that could integrate complex efforts and reduce bureaucracy</a:t>
            </a:r>
          </a:p>
          <a:p>
            <a:pPr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r>
              <a:rPr lang="it-IT" altLang="en-US" sz="1600">
                <a:ea typeface="ＭＳ Ｐゴシック" panose="020B0600070205080204" pitchFamily="34" charset="-128"/>
              </a:rPr>
              <a:t>The acceptance of project management has not been easy, however</a:t>
            </a:r>
          </a:p>
          <a:p>
            <a:pPr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r>
              <a:rPr lang="it-IT" altLang="en-US" sz="1600">
                <a:ea typeface="ＭＳ Ｐゴシック" panose="020B0600070205080204" pitchFamily="34" charset="-128"/>
              </a:rPr>
              <a:t>The project management approach requires a departure from the traditional business organizational form, which is basically vertical and which emphasizes a strong superior– subordinate relationship</a:t>
            </a:r>
            <a:endParaRPr lang="it-IT" altLang="en-US" sz="1400">
              <a:ea typeface="ＭＳ Ｐゴシック" panose="020B0600070205080204" pitchFamily="34" charset="-128"/>
            </a:endParaRPr>
          </a:p>
        </p:txBody>
      </p:sp>
    </p:spTree>
    <p:extLst>
      <p:ext uri="{BB962C8B-B14F-4D97-AF65-F5344CB8AC3E}">
        <p14:creationId xmlns:p14="http://schemas.microsoft.com/office/powerpoint/2010/main" val="1440828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0" name="Rectangle 2"/>
          <p:cNvSpPr>
            <a:spLocks noGrp="1" noChangeArrowheads="1"/>
          </p:cNvSpPr>
          <p:nvPr>
            <p:ph type="title"/>
          </p:nvPr>
        </p:nvSpPr>
        <p:spPr/>
        <p:txBody>
          <a:bodyPr>
            <a:normAutofit fontScale="90000"/>
          </a:bodyPr>
          <a:lstStyle/>
          <a:p>
            <a:pPr eaLnBrk="1" hangingPunct="1"/>
            <a:r>
              <a:rPr lang="it-IT" altLang="en-US">
                <a:ea typeface="ＭＳ Ｐゴシック" panose="020B0600070205080204" pitchFamily="34" charset="-128"/>
              </a:rPr>
              <a:t>Definition of Project Management</a:t>
            </a:r>
            <a:endParaRPr lang="it-IT" altLang="en-US" sz="1800" i="1">
              <a:ea typeface="ＭＳ Ｐゴシック" panose="020B0600070205080204" pitchFamily="34" charset="-128"/>
            </a:endParaRPr>
          </a:p>
        </p:txBody>
      </p:sp>
      <p:sp>
        <p:nvSpPr>
          <p:cNvPr id="35843" name="Rectangle 3"/>
          <p:cNvSpPr>
            <a:spLocks noGrp="1" noChangeArrowheads="1"/>
          </p:cNvSpPr>
          <p:nvPr>
            <p:ph type="body" idx="1"/>
          </p:nvPr>
        </p:nvSpPr>
        <p:spPr/>
        <p:txBody>
          <a:bodyPr/>
          <a:lstStyle/>
          <a:p>
            <a:pPr algn="just" eaLnBrk="1" hangingPunct="1">
              <a:spcBef>
                <a:spcPct val="0"/>
              </a:spcBef>
            </a:pPr>
            <a:r>
              <a:rPr lang="it-IT" altLang="en-US" sz="1600">
                <a:ea typeface="ＭＳ Ｐゴシック" panose="020B0600070205080204" pitchFamily="34" charset="-128"/>
              </a:rPr>
              <a:t>Project management is designed to make better use of existing resources by getting work to flow horizontally as well as vertically within the company. </a:t>
            </a:r>
          </a:p>
          <a:p>
            <a:pPr algn="just" eaLnBrk="1" hangingPunct="1">
              <a:spcBef>
                <a:spcPct val="0"/>
              </a:spcBef>
            </a:pPr>
            <a:r>
              <a:rPr lang="it-IT" altLang="en-US" sz="1600">
                <a:ea typeface="ＭＳ Ｐゴシック" panose="020B0600070205080204" pitchFamily="34" charset="-128"/>
              </a:rPr>
              <a:t>The vertical flow of work is still the responsibility of the line managers. </a:t>
            </a:r>
          </a:p>
          <a:p>
            <a:pPr algn="just" eaLnBrk="1" hangingPunct="1">
              <a:spcBef>
                <a:spcPct val="0"/>
              </a:spcBef>
            </a:pPr>
            <a:r>
              <a:rPr lang="it-IT" altLang="en-US" sz="1600">
                <a:ea typeface="ＭＳ Ｐゴシック" panose="020B0600070205080204" pitchFamily="34" charset="-128"/>
              </a:rPr>
              <a:t>The horizontal flow of work is the responsibility of the project managers, and their primary effort is to communicate and coordinate activities horizontally between the line organizations.</a:t>
            </a:r>
          </a:p>
          <a:p>
            <a:pPr algn="just" eaLnBrk="1" hangingPunct="1">
              <a:spcBef>
                <a:spcPct val="0"/>
              </a:spcBef>
            </a:pPr>
            <a:r>
              <a:rPr lang="it-IT" altLang="en-US" sz="1600">
                <a:ea typeface="ＭＳ Ｐゴシック" panose="020B0600070205080204" pitchFamily="34" charset="-128"/>
              </a:rPr>
              <a:t>The project manager's responsibility is to get these islands to communicate cross-functionally toward common goals and objectives.</a:t>
            </a:r>
          </a:p>
          <a:p>
            <a:pPr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endParaRPr lang="it-IT" altLang="en-US" sz="1600">
              <a:ea typeface="ＭＳ Ｐゴシック" panose="020B0600070205080204" pitchFamily="34" charset="-128"/>
            </a:endParaRPr>
          </a:p>
        </p:txBody>
      </p:sp>
      <p:pic>
        <p:nvPicPr>
          <p:cNvPr id="35844" name="Immagin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3886200"/>
            <a:ext cx="6921500" cy="256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3651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098" name="Rectangle 2"/>
          <p:cNvSpPr>
            <a:spLocks noGrp="1" noChangeArrowheads="1"/>
          </p:cNvSpPr>
          <p:nvPr>
            <p:ph type="title"/>
          </p:nvPr>
        </p:nvSpPr>
        <p:spPr/>
        <p:txBody>
          <a:bodyPr/>
          <a:lstStyle/>
          <a:p>
            <a:pPr eaLnBrk="1" hangingPunct="1"/>
            <a:r>
              <a:rPr lang="it-IT" altLang="en-US">
                <a:ea typeface="ＭＳ Ｐゴシック" panose="020B0600070205080204" pitchFamily="34" charset="-128"/>
              </a:rPr>
              <a:t>Functional Manager</a:t>
            </a:r>
            <a:endParaRPr lang="it-IT" altLang="en-US" sz="1800" i="1">
              <a:ea typeface="ＭＳ Ｐゴシック" panose="020B0600070205080204" pitchFamily="34" charset="-128"/>
            </a:endParaRPr>
          </a:p>
        </p:txBody>
      </p:sp>
      <p:sp>
        <p:nvSpPr>
          <p:cNvPr id="36867" name="Rectangle 3"/>
          <p:cNvSpPr>
            <a:spLocks noGrp="1" noChangeArrowheads="1"/>
          </p:cNvSpPr>
          <p:nvPr>
            <p:ph type="body" idx="1"/>
          </p:nvPr>
        </p:nvSpPr>
        <p:spPr/>
        <p:txBody>
          <a:bodyPr/>
          <a:lstStyle/>
          <a:p>
            <a:pPr algn="just" eaLnBrk="1" hangingPunct="1">
              <a:spcBef>
                <a:spcPct val="0"/>
              </a:spcBef>
            </a:pPr>
            <a:r>
              <a:rPr lang="it-IT" altLang="en-US" sz="1600">
                <a:ea typeface="ＭＳ Ｐゴシック" panose="020B0600070205080204" pitchFamily="34" charset="-128"/>
              </a:rPr>
              <a:t>There are two elements to this role: </a:t>
            </a:r>
          </a:p>
          <a:p>
            <a:pPr algn="just" eaLnBrk="1" hangingPunct="1">
              <a:spcBef>
                <a:spcPct val="0"/>
              </a:spcBef>
            </a:pPr>
            <a:endParaRPr lang="it-IT" altLang="en-US" sz="1600">
              <a:ea typeface="ＭＳ Ｐゴシック" panose="020B0600070205080204" pitchFamily="34" charset="-128"/>
            </a:endParaRPr>
          </a:p>
          <a:p>
            <a:pPr lvl="1" algn="just" eaLnBrk="1" hangingPunct="1">
              <a:spcBef>
                <a:spcPct val="0"/>
              </a:spcBef>
            </a:pPr>
            <a:r>
              <a:rPr lang="it-IT" altLang="en-US" sz="1600">
                <a:ea typeface="ＭＳ Ｐゴシック" panose="020B0600070205080204" pitchFamily="34" charset="-128"/>
              </a:rPr>
              <a:t>The functional manager has the responsibility to define </a:t>
            </a:r>
            <a:r>
              <a:rPr lang="it-IT" altLang="en-US" sz="1600" i="1">
                <a:ea typeface="ＭＳ Ｐゴシック" panose="020B0600070205080204" pitchFamily="34" charset="-128"/>
              </a:rPr>
              <a:t>how the task will be done and where the task will be done (i.e., the technical criteria). </a:t>
            </a:r>
          </a:p>
          <a:p>
            <a:pPr lvl="1" algn="just" eaLnBrk="1" hangingPunct="1">
              <a:spcBef>
                <a:spcPct val="0"/>
              </a:spcBef>
            </a:pPr>
            <a:r>
              <a:rPr lang="it-IT" altLang="en-US" sz="1600" i="1">
                <a:ea typeface="ＭＳ Ｐゴシック" panose="020B0600070205080204" pitchFamily="34" charset="-128"/>
              </a:rPr>
              <a:t>The functional manager has the responsibility to provide sufficient resources to accomplish the objective within the project's constraints (i.e., who will get the job done). </a:t>
            </a:r>
          </a:p>
          <a:p>
            <a:pPr lvl="1" algn="just" eaLnBrk="1" hangingPunct="1">
              <a:spcBef>
                <a:spcPct val="0"/>
              </a:spcBef>
            </a:pPr>
            <a:r>
              <a:rPr lang="it-IT" altLang="en-US" sz="1600" i="1">
                <a:ea typeface="ＭＳ Ｐゴシック" panose="020B0600070205080204" pitchFamily="34" charset="-128"/>
              </a:rPr>
              <a:t>The functional manager has the responsibility for the deliverable.</a:t>
            </a:r>
          </a:p>
          <a:p>
            <a:pPr algn="just" eaLnBrk="1" hangingPunct="1">
              <a:spcBef>
                <a:spcPct val="0"/>
              </a:spcBef>
            </a:pPr>
            <a:endParaRPr lang="it-IT" altLang="en-US" sz="1600" i="1">
              <a:ea typeface="ＭＳ Ｐゴシック" panose="020B0600070205080204" pitchFamily="34" charset="-128"/>
            </a:endParaRPr>
          </a:p>
          <a:p>
            <a:pPr algn="just" eaLnBrk="1" hangingPunct="1">
              <a:spcBef>
                <a:spcPct val="0"/>
              </a:spcBef>
            </a:pPr>
            <a:endParaRPr lang="it-IT" altLang="en-US" sz="1600" i="1">
              <a:ea typeface="ＭＳ Ｐゴシック" panose="020B0600070205080204" pitchFamily="34" charset="-128"/>
            </a:endParaRPr>
          </a:p>
          <a:p>
            <a:pPr algn="just" eaLnBrk="1" hangingPunct="1">
              <a:spcBef>
                <a:spcPct val="0"/>
              </a:spcBef>
            </a:pPr>
            <a:r>
              <a:rPr lang="it-IT" altLang="en-US" sz="1600">
                <a:ea typeface="ＭＳ Ｐゴシック" panose="020B0600070205080204" pitchFamily="34" charset="-128"/>
              </a:rPr>
              <a:t>In other words, once the project manager identifies the requirements for the project (i.e., what work has to be done and the constraints), it becomes the line manager's responsibility to identify the technical criteria.</a:t>
            </a:r>
            <a:endParaRPr lang="it-IT" altLang="en-US" sz="1600" i="1">
              <a:ea typeface="ＭＳ Ｐゴシック" panose="020B0600070205080204" pitchFamily="34" charset="-128"/>
            </a:endParaRPr>
          </a:p>
          <a:p>
            <a:pPr algn="just" eaLnBrk="1" hangingPunct="1">
              <a:spcBef>
                <a:spcPct val="0"/>
              </a:spcBef>
            </a:pPr>
            <a:endParaRPr lang="it-IT" altLang="en-US" sz="1600">
              <a:ea typeface="ＭＳ Ｐゴシック" panose="020B0600070205080204" pitchFamily="34" charset="-128"/>
            </a:endParaRPr>
          </a:p>
        </p:txBody>
      </p:sp>
    </p:spTree>
    <p:extLst>
      <p:ext uri="{BB962C8B-B14F-4D97-AF65-F5344CB8AC3E}">
        <p14:creationId xmlns:p14="http://schemas.microsoft.com/office/powerpoint/2010/main" val="2249491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a:effectLst>
                  <a:outerShdw blurRad="38100" dist="38100" dir="2700000" algn="tl">
                    <a:srgbClr val="DDDDDD"/>
                  </a:outerShdw>
                </a:effectLst>
                <a:ea typeface="ＭＳ Ｐゴシック" charset="-128"/>
                <a:cs typeface="ＭＳ Ｐゴシック" charset="-128"/>
              </a:rPr>
              <a:t>Line Manager</a:t>
            </a:r>
          </a:p>
        </p:txBody>
      </p:sp>
      <p:sp>
        <p:nvSpPr>
          <p:cNvPr id="37891" name="Segnaposto contenuto 2"/>
          <p:cNvSpPr>
            <a:spLocks noGrp="1"/>
          </p:cNvSpPr>
          <p:nvPr>
            <p:ph idx="1"/>
          </p:nvPr>
        </p:nvSpPr>
        <p:spPr/>
        <p:txBody>
          <a:bodyPr>
            <a:normAutofit fontScale="92500" lnSpcReduction="10000"/>
          </a:bodyPr>
          <a:lstStyle/>
          <a:p>
            <a:pPr marL="352425" indent="-352425">
              <a:spcBef>
                <a:spcPct val="0"/>
              </a:spcBef>
            </a:pPr>
            <a:r>
              <a:rPr lang="it-IT" altLang="en-US">
                <a:ea typeface="ＭＳ Ｐゴシック" panose="020B0600070205080204" pitchFamily="34" charset="-128"/>
              </a:rPr>
              <a:t>Line manager has to cope with: </a:t>
            </a:r>
          </a:p>
          <a:p>
            <a:pPr marL="752475" lvl="1" indent="-352425">
              <a:spcBef>
                <a:spcPct val="0"/>
              </a:spcBef>
            </a:pPr>
            <a:r>
              <a:rPr lang="it-IT" altLang="en-US">
                <a:ea typeface="ＭＳ Ｐゴシック" panose="020B0600070205080204" pitchFamily="34" charset="-128"/>
              </a:rPr>
              <a:t>Unlimited work requests (especially during competitive bidding) </a:t>
            </a:r>
          </a:p>
          <a:p>
            <a:pPr marL="752475" lvl="1" indent="-352425">
              <a:spcBef>
                <a:spcPct val="0"/>
              </a:spcBef>
            </a:pPr>
            <a:r>
              <a:rPr lang="it-IT" altLang="en-US">
                <a:ea typeface="ＭＳ Ｐゴシック" panose="020B0600070205080204" pitchFamily="34" charset="-128"/>
              </a:rPr>
              <a:t>Predetermined deadlines </a:t>
            </a:r>
          </a:p>
          <a:p>
            <a:pPr marL="752475" lvl="1" indent="-352425">
              <a:spcBef>
                <a:spcPct val="0"/>
              </a:spcBef>
            </a:pPr>
            <a:r>
              <a:rPr lang="it-IT" altLang="en-US">
                <a:ea typeface="ＭＳ Ｐゴシック" panose="020B0600070205080204" pitchFamily="34" charset="-128"/>
              </a:rPr>
              <a:t>All requests having a high priority </a:t>
            </a:r>
          </a:p>
          <a:p>
            <a:pPr marL="752475" lvl="1" indent="-352425">
              <a:spcBef>
                <a:spcPct val="0"/>
              </a:spcBef>
            </a:pPr>
            <a:r>
              <a:rPr lang="it-IT" altLang="en-US">
                <a:ea typeface="ＭＳ Ｐゴシック" panose="020B0600070205080204" pitchFamily="34" charset="-128"/>
              </a:rPr>
              <a:t>Limited number of resources </a:t>
            </a:r>
          </a:p>
          <a:p>
            <a:pPr marL="752475" lvl="1" indent="-352425">
              <a:spcBef>
                <a:spcPct val="0"/>
              </a:spcBef>
            </a:pPr>
            <a:r>
              <a:rPr lang="it-IT" altLang="en-US">
                <a:ea typeface="ＭＳ Ｐゴシック" panose="020B0600070205080204" pitchFamily="34" charset="-128"/>
              </a:rPr>
              <a:t>Limited availability of resources</a:t>
            </a:r>
          </a:p>
          <a:p>
            <a:pPr marL="752475" lvl="1" indent="-352425">
              <a:spcBef>
                <a:spcPct val="0"/>
              </a:spcBef>
            </a:pPr>
            <a:r>
              <a:rPr lang="it-IT" altLang="en-US">
                <a:ea typeface="ＭＳ Ｐゴシック" panose="020B0600070205080204" pitchFamily="34" charset="-128"/>
              </a:rPr>
              <a:t>Unscheduled changes in the project plan </a:t>
            </a:r>
          </a:p>
          <a:p>
            <a:pPr marL="752475" lvl="1" indent="-352425">
              <a:spcBef>
                <a:spcPct val="0"/>
              </a:spcBef>
            </a:pPr>
            <a:r>
              <a:rPr lang="it-IT" altLang="en-US">
                <a:ea typeface="ＭＳ Ｐゴシック" panose="020B0600070205080204" pitchFamily="34" charset="-128"/>
              </a:rPr>
              <a:t>Unpredicted lack of progress </a:t>
            </a:r>
          </a:p>
          <a:p>
            <a:pPr marL="752475" lvl="1" indent="-352425">
              <a:spcBef>
                <a:spcPct val="0"/>
              </a:spcBef>
            </a:pPr>
            <a:r>
              <a:rPr lang="it-IT" altLang="en-US">
                <a:ea typeface="ＭＳ Ｐゴシック" panose="020B0600070205080204" pitchFamily="34" charset="-128"/>
              </a:rPr>
              <a:t>Unplanned absence of resources </a:t>
            </a:r>
          </a:p>
          <a:p>
            <a:pPr marL="752475" lvl="1" indent="-352425">
              <a:spcBef>
                <a:spcPct val="0"/>
              </a:spcBef>
            </a:pPr>
            <a:r>
              <a:rPr lang="it-IT" altLang="en-US">
                <a:ea typeface="ＭＳ Ｐゴシック" panose="020B0600070205080204" pitchFamily="34" charset="-128"/>
              </a:rPr>
              <a:t>Unplanned breakdown of resources </a:t>
            </a:r>
          </a:p>
          <a:p>
            <a:pPr marL="752475" lvl="1" indent="-352425">
              <a:spcBef>
                <a:spcPct val="0"/>
              </a:spcBef>
            </a:pPr>
            <a:r>
              <a:rPr lang="it-IT" altLang="en-US">
                <a:ea typeface="ＭＳ Ｐゴシック" panose="020B0600070205080204" pitchFamily="34" charset="-128"/>
              </a:rPr>
              <a:t>Unplanned loss of resources</a:t>
            </a:r>
          </a:p>
          <a:p>
            <a:pPr marL="752475" lvl="1" indent="-352425">
              <a:spcBef>
                <a:spcPct val="0"/>
              </a:spcBef>
            </a:pPr>
            <a:r>
              <a:rPr lang="it-IT" altLang="en-US">
                <a:ea typeface="ＭＳ Ｐゴシック" panose="020B0600070205080204" pitchFamily="34" charset="-128"/>
              </a:rPr>
              <a:t>Unplanned turnover of personnel</a:t>
            </a:r>
          </a:p>
        </p:txBody>
      </p:sp>
    </p:spTree>
    <p:extLst>
      <p:ext uri="{BB962C8B-B14F-4D97-AF65-F5344CB8AC3E}">
        <p14:creationId xmlns:p14="http://schemas.microsoft.com/office/powerpoint/2010/main" val="20240590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a:effectLst>
                  <a:outerShdw blurRad="38100" dist="38100" dir="2700000" algn="tl">
                    <a:srgbClr val="DDDDDD"/>
                  </a:outerShdw>
                </a:effectLst>
                <a:ea typeface="ＭＳ Ｐゴシック" charset="-128"/>
                <a:cs typeface="ＭＳ Ｐゴシック" charset="-128"/>
              </a:rPr>
              <a:t>Project Manager vs Line Manager</a:t>
            </a:r>
          </a:p>
        </p:txBody>
      </p:sp>
      <p:graphicFrame>
        <p:nvGraphicFramePr>
          <p:cNvPr id="6" name="Tabella 5"/>
          <p:cNvGraphicFramePr>
            <a:graphicFrameLocks noGrp="1"/>
          </p:cNvGraphicFramePr>
          <p:nvPr/>
        </p:nvGraphicFramePr>
        <p:xfrm>
          <a:off x="304800" y="1858963"/>
          <a:ext cx="8458200" cy="2868612"/>
        </p:xfrm>
        <a:graphic>
          <a:graphicData uri="http://schemas.openxmlformats.org/drawingml/2006/table">
            <a:tbl>
              <a:tblPr/>
              <a:tblGrid>
                <a:gridCol w="28194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2819400">
                  <a:extLst>
                    <a:ext uri="{9D8B030D-6E8A-4147-A177-3AD203B41FA5}">
                      <a16:colId xmlns:a16="http://schemas.microsoft.com/office/drawing/2014/main" val="20002"/>
                    </a:ext>
                  </a:extLst>
                </a:gridCol>
              </a:tblGrid>
              <a:tr h="371434">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800" b="1" i="0" u="none" strike="noStrike" cap="none" normalizeH="0" baseline="0">
                          <a:ln>
                            <a:noFill/>
                          </a:ln>
                          <a:solidFill>
                            <a:srgbClr val="FFFFFF"/>
                          </a:solidFill>
                          <a:effectLst/>
                          <a:latin typeface="Tahoma" charset="0"/>
                          <a:ea typeface="ＭＳ Ｐゴシック" charset="-128"/>
                          <a:cs typeface="ＭＳ Ｐゴシック" charset="-128"/>
                        </a:rPr>
                        <a:t>Responability</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7143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Topic</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Project Management</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Line Manager</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extLst>
                  <a:ext uri="{0D108BD9-81ED-4DB2-BD59-A6C34878D82A}">
                    <a16:rowId xmlns:a16="http://schemas.microsoft.com/office/drawing/2014/main" val="10001"/>
                  </a:ext>
                </a:extLst>
              </a:tr>
              <a:tr h="64000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Rewards</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Give recommendation: Informal</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Provide Rewards: Formal</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2"/>
                  </a:ext>
                </a:extLst>
              </a:tr>
              <a:tr h="37143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Direction</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Milestones</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Detailed</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extLst>
                  <a:ext uri="{0D108BD9-81ED-4DB2-BD59-A6C34878D82A}">
                    <a16:rowId xmlns:a16="http://schemas.microsoft.com/office/drawing/2014/main" val="10003"/>
                  </a:ext>
                </a:extLst>
              </a:tr>
              <a:tr h="37143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Evaluation</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Summary</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Detailed</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4"/>
                  </a:ext>
                </a:extLst>
              </a:tr>
              <a:tr h="37143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Measurement</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Summary</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Detailed</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extLst>
                  <a:ext uri="{0D108BD9-81ED-4DB2-BD59-A6C34878D82A}">
                    <a16:rowId xmlns:a16="http://schemas.microsoft.com/office/drawing/2014/main" val="10005"/>
                  </a:ext>
                </a:extLst>
              </a:tr>
              <a:tr h="37143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Control</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Summary</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a:ln>
                            <a:noFill/>
                          </a:ln>
                          <a:solidFill>
                            <a:srgbClr val="000000"/>
                          </a:solidFill>
                          <a:effectLst/>
                          <a:latin typeface="Tahoma" charset="0"/>
                          <a:ea typeface="ＭＳ Ｐゴシック" charset="-128"/>
                          <a:cs typeface="ＭＳ Ｐゴシック" charset="-128"/>
                        </a:rPr>
                        <a:t>Detailed</a:t>
                      </a:r>
                    </a:p>
                  </a:txBody>
                  <a:tcPr marT="45715" marB="4571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425547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a:effectLst>
                  <a:outerShdw blurRad="38100" dist="38100" dir="2700000" algn="tl">
                    <a:srgbClr val="DDDDDD"/>
                  </a:outerShdw>
                </a:effectLst>
                <a:ea typeface="ＭＳ Ｐゴシック" charset="-128"/>
                <a:cs typeface="ＭＳ Ｐゴシック" charset="-128"/>
              </a:rPr>
              <a:t>Project Manager vs Line Manager</a:t>
            </a:r>
          </a:p>
        </p:txBody>
      </p:sp>
      <p:graphicFrame>
        <p:nvGraphicFramePr>
          <p:cNvPr id="6" name="Tabella 5"/>
          <p:cNvGraphicFramePr>
            <a:graphicFrameLocks noGrp="1"/>
          </p:cNvGraphicFramePr>
          <p:nvPr/>
        </p:nvGraphicFramePr>
        <p:xfrm>
          <a:off x="304800" y="1447800"/>
          <a:ext cx="8458200" cy="4784725"/>
        </p:xfrm>
        <a:graphic>
          <a:graphicData uri="http://schemas.openxmlformats.org/drawingml/2006/table">
            <a:tbl>
              <a:tblPr/>
              <a:tblGrid>
                <a:gridCol w="1409700">
                  <a:extLst>
                    <a:ext uri="{9D8B030D-6E8A-4147-A177-3AD203B41FA5}">
                      <a16:colId xmlns:a16="http://schemas.microsoft.com/office/drawing/2014/main" val="20000"/>
                    </a:ext>
                  </a:extLst>
                </a:gridCol>
                <a:gridCol w="1409700">
                  <a:extLst>
                    <a:ext uri="{9D8B030D-6E8A-4147-A177-3AD203B41FA5}">
                      <a16:colId xmlns:a16="http://schemas.microsoft.com/office/drawing/2014/main" val="20001"/>
                    </a:ext>
                  </a:extLst>
                </a:gridCol>
                <a:gridCol w="1409700">
                  <a:extLst>
                    <a:ext uri="{9D8B030D-6E8A-4147-A177-3AD203B41FA5}">
                      <a16:colId xmlns:a16="http://schemas.microsoft.com/office/drawing/2014/main" val="20002"/>
                    </a:ext>
                  </a:extLst>
                </a:gridCol>
                <a:gridCol w="1409700">
                  <a:extLst>
                    <a:ext uri="{9D8B030D-6E8A-4147-A177-3AD203B41FA5}">
                      <a16:colId xmlns:a16="http://schemas.microsoft.com/office/drawing/2014/main" val="20003"/>
                    </a:ext>
                  </a:extLst>
                </a:gridCol>
                <a:gridCol w="1409700">
                  <a:extLst>
                    <a:ext uri="{9D8B030D-6E8A-4147-A177-3AD203B41FA5}">
                      <a16:colId xmlns:a16="http://schemas.microsoft.com/office/drawing/2014/main" val="20004"/>
                    </a:ext>
                  </a:extLst>
                </a:gridCol>
                <a:gridCol w="1409700">
                  <a:extLst>
                    <a:ext uri="{9D8B030D-6E8A-4147-A177-3AD203B41FA5}">
                      <a16:colId xmlns:a16="http://schemas.microsoft.com/office/drawing/2014/main" val="20005"/>
                    </a:ext>
                  </a:extLst>
                </a:gridCol>
              </a:tblGrid>
              <a:tr h="639995">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800" b="1" i="0" u="none" strike="noStrike" cap="none" normalizeH="0" baseline="0">
                          <a:ln>
                            <a:noFill/>
                          </a:ln>
                          <a:solidFill>
                            <a:srgbClr val="FFFFFF"/>
                          </a:solidFill>
                          <a:effectLst/>
                          <a:latin typeface="Tahoma" charset="0"/>
                          <a:ea typeface="ＭＳ Ｐゴシック" charset="-128"/>
                          <a:cs typeface="ＭＳ Ｐゴシック" charset="-128"/>
                        </a:rPr>
                        <a:t>Project Management (PM) / Line Manager (LM) / Employee Relationship</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31046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600" b="0" i="1" u="none" strike="noStrike" cap="none" normalizeH="0" baseline="0">
                          <a:ln>
                            <a:noFill/>
                          </a:ln>
                          <a:solidFill>
                            <a:srgbClr val="000000"/>
                          </a:solidFill>
                          <a:effectLst/>
                          <a:latin typeface="Tahoma" charset="0"/>
                          <a:ea typeface="ＭＳ Ｐゴシック" charset="-128"/>
                          <a:cs typeface="ＭＳ Ｐゴシック" charset="-128"/>
                        </a:rPr>
                        <a:t>Type of PM</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600" b="0" i="1" u="none" strike="noStrike" cap="none" normalizeH="0" baseline="0">
                          <a:ln>
                            <a:noFill/>
                          </a:ln>
                          <a:solidFill>
                            <a:srgbClr val="000000"/>
                          </a:solidFill>
                          <a:effectLst/>
                          <a:latin typeface="Tahoma" charset="0"/>
                          <a:ea typeface="ＭＳ Ｐゴシック" charset="-128"/>
                          <a:cs typeface="ＭＳ Ｐゴシック" charset="-128"/>
                        </a:rPr>
                        <a:t>Type of Matrix Structure</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600" b="0" i="1" u="none" strike="noStrike" cap="none" normalizeH="0" baseline="0">
                          <a:ln>
                            <a:noFill/>
                          </a:ln>
                          <a:solidFill>
                            <a:srgbClr val="000000"/>
                          </a:solidFill>
                          <a:effectLst/>
                          <a:latin typeface="Tahoma" charset="0"/>
                          <a:ea typeface="ＭＳ Ｐゴシック" charset="-128"/>
                          <a:cs typeface="ＭＳ Ｐゴシック" charset="-128"/>
                        </a:rPr>
                        <a:t>PM Negotiates For</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600" b="0" i="1" u="none" strike="noStrike" cap="none" normalizeH="0" baseline="0">
                          <a:ln>
                            <a:noFill/>
                          </a:ln>
                          <a:solidFill>
                            <a:srgbClr val="000000"/>
                          </a:solidFill>
                          <a:effectLst/>
                          <a:latin typeface="Tahoma" charset="0"/>
                          <a:ea typeface="ＭＳ Ｐゴシック" charset="-128"/>
                          <a:cs typeface="ＭＳ Ｐゴシック" charset="-128"/>
                        </a:rPr>
                        <a:t>Employees Take technical Direction From</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600" b="0" i="1" u="none" strike="noStrike" cap="none" normalizeH="0" baseline="0">
                          <a:ln>
                            <a:noFill/>
                          </a:ln>
                          <a:solidFill>
                            <a:srgbClr val="000000"/>
                          </a:solidFill>
                          <a:effectLst/>
                          <a:latin typeface="Tahoma" charset="0"/>
                          <a:ea typeface="ＭＳ Ｐゴシック" charset="-128"/>
                          <a:cs typeface="ＭＳ Ｐゴシック" charset="-128"/>
                        </a:rPr>
                        <a:t>PM receives Functional Progress From</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600" b="0" i="1" u="none" strike="noStrike" cap="none" normalizeH="0" baseline="0">
                          <a:ln>
                            <a:noFill/>
                          </a:ln>
                          <a:solidFill>
                            <a:srgbClr val="000000"/>
                          </a:solidFill>
                          <a:effectLst/>
                          <a:latin typeface="Tahoma" charset="0"/>
                          <a:ea typeface="ＭＳ Ｐゴシック" charset="-128"/>
                          <a:cs typeface="ＭＳ Ｐゴシック" charset="-128"/>
                        </a:rPr>
                        <a:t>Employee Performance Evaluations Made By</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extLst>
                  <a:ext uri="{0D108BD9-81ED-4DB2-BD59-A6C34878D82A}">
                    <a16:rowId xmlns:a16="http://schemas.microsoft.com/office/drawing/2014/main" val="10001"/>
                  </a:ext>
                </a:extLst>
              </a:tr>
              <a:tr h="51809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Lightweight</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Weak</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Deliverables</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LMs</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Primarily LMs</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LMs only with input from PM</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2"/>
                  </a:ext>
                </a:extLst>
              </a:tr>
              <a:tr h="115808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Heavyweight</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Strong</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People who report informally to PM but formally to LMs</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PM and LMs</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Assogns employees who report to LMs</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LMs with input from PM</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extLst>
                  <a:ext uri="{0D108BD9-81ED-4DB2-BD59-A6C34878D82A}">
                    <a16:rowId xmlns:a16="http://schemas.microsoft.com/office/drawing/2014/main" val="10003"/>
                  </a:ext>
                </a:extLst>
              </a:tr>
              <a:tr h="115808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Tiger teams</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Very strong</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People who report entirely to PM full-time for duration of project</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PM only</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Assigned employees who now report directly to PM</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a:ln>
                            <a:noFill/>
                          </a:ln>
                          <a:solidFill>
                            <a:srgbClr val="000000"/>
                          </a:solidFill>
                          <a:effectLst/>
                          <a:latin typeface="Tahoma" charset="0"/>
                          <a:ea typeface="ＭＳ Ｐゴシック" charset="-128"/>
                          <a:cs typeface="ＭＳ Ｐゴシック" charset="-128"/>
                        </a:rPr>
                        <a:t>PM only</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26863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0" name="Rectangle 2"/>
          <p:cNvSpPr>
            <a:spLocks noGrp="1" noChangeArrowheads="1"/>
          </p:cNvSpPr>
          <p:nvPr>
            <p:ph type="title"/>
          </p:nvPr>
        </p:nvSpPr>
        <p:spPr/>
        <p:txBody>
          <a:bodyPr/>
          <a:lstStyle/>
          <a:p>
            <a:pPr eaLnBrk="1" hangingPunct="1"/>
            <a:r>
              <a:rPr lang="it-IT" altLang="en-US">
                <a:ea typeface="ＭＳ Ｐゴシック" panose="020B0600070205080204" pitchFamily="34" charset="-128"/>
              </a:rPr>
              <a:t>What is a project? </a:t>
            </a:r>
            <a:endParaRPr lang="it-IT" altLang="en-US" sz="1800" i="1">
              <a:ea typeface="ＭＳ Ｐゴシック" panose="020B0600070205080204" pitchFamily="34" charset="-128"/>
            </a:endParaRPr>
          </a:p>
        </p:txBody>
      </p:sp>
      <p:sp>
        <p:nvSpPr>
          <p:cNvPr id="18435" name="Rectangle 3"/>
          <p:cNvSpPr>
            <a:spLocks noGrp="1" noChangeArrowheads="1"/>
          </p:cNvSpPr>
          <p:nvPr>
            <p:ph type="body" idx="1"/>
          </p:nvPr>
        </p:nvSpPr>
        <p:spPr/>
        <p:txBody>
          <a:bodyPr/>
          <a:lstStyle/>
          <a:p>
            <a:pPr algn="just" eaLnBrk="1" hangingPunct="1">
              <a:spcBef>
                <a:spcPct val="0"/>
              </a:spcBef>
            </a:pPr>
            <a:r>
              <a:rPr lang="it-IT" altLang="en-US" sz="1600">
                <a:ea typeface="ＭＳ Ｐゴシック" panose="020B0600070205080204" pitchFamily="34" charset="-128"/>
              </a:rPr>
              <a:t>A project can be considered to be any series of activities and tasks that:</a:t>
            </a:r>
          </a:p>
          <a:p>
            <a:pPr algn="just" eaLnBrk="1" hangingPunct="1">
              <a:spcBef>
                <a:spcPct val="0"/>
              </a:spcBef>
            </a:pPr>
            <a:endParaRPr lang="it-IT" altLang="en-US" sz="1600">
              <a:ea typeface="ＭＳ Ｐゴシック" panose="020B0600070205080204" pitchFamily="34" charset="-128"/>
            </a:endParaRPr>
          </a:p>
          <a:p>
            <a:pPr lvl="1" algn="just" eaLnBrk="1" hangingPunct="1">
              <a:spcBef>
                <a:spcPct val="0"/>
              </a:spcBef>
            </a:pPr>
            <a:r>
              <a:rPr lang="it-IT" altLang="en-US" sz="1600">
                <a:ea typeface="ＭＳ Ｐゴシック" panose="020B0600070205080204" pitchFamily="34" charset="-128"/>
              </a:rPr>
              <a:t>Have a specific objective to be completed within certain specifications </a:t>
            </a:r>
          </a:p>
          <a:p>
            <a:pPr lvl="1" algn="just" eaLnBrk="1" hangingPunct="1">
              <a:spcBef>
                <a:spcPct val="0"/>
              </a:spcBef>
            </a:pPr>
            <a:endParaRPr lang="it-IT" altLang="en-US" sz="1600">
              <a:ea typeface="ＭＳ Ｐゴシック" panose="020B0600070205080204" pitchFamily="34" charset="-128"/>
            </a:endParaRPr>
          </a:p>
          <a:p>
            <a:pPr lvl="1" algn="just" eaLnBrk="1" hangingPunct="1">
              <a:spcBef>
                <a:spcPct val="0"/>
              </a:spcBef>
            </a:pPr>
            <a:r>
              <a:rPr lang="it-IT" altLang="en-US" sz="1600">
                <a:ea typeface="ＭＳ Ｐゴシック" panose="020B0600070205080204" pitchFamily="34" charset="-128"/>
              </a:rPr>
              <a:t>Have defined start and end dates </a:t>
            </a:r>
          </a:p>
          <a:p>
            <a:pPr lvl="1" algn="just" eaLnBrk="1" hangingPunct="1">
              <a:spcBef>
                <a:spcPct val="0"/>
              </a:spcBef>
            </a:pPr>
            <a:endParaRPr lang="it-IT" altLang="en-US" sz="1600">
              <a:ea typeface="ＭＳ Ｐゴシック" panose="020B0600070205080204" pitchFamily="34" charset="-128"/>
            </a:endParaRPr>
          </a:p>
          <a:p>
            <a:pPr lvl="1" algn="just" eaLnBrk="1" hangingPunct="1">
              <a:spcBef>
                <a:spcPct val="0"/>
              </a:spcBef>
            </a:pPr>
            <a:r>
              <a:rPr lang="it-IT" altLang="en-US" sz="1600">
                <a:ea typeface="ＭＳ Ｐゴシック" panose="020B0600070205080204" pitchFamily="34" charset="-128"/>
              </a:rPr>
              <a:t>Have funding limits (if applicable) </a:t>
            </a:r>
          </a:p>
          <a:p>
            <a:pPr lvl="1" algn="just" eaLnBrk="1" hangingPunct="1">
              <a:spcBef>
                <a:spcPct val="0"/>
              </a:spcBef>
            </a:pPr>
            <a:endParaRPr lang="it-IT" altLang="en-US" sz="1600">
              <a:ea typeface="ＭＳ Ｐゴシック" panose="020B0600070205080204" pitchFamily="34" charset="-128"/>
            </a:endParaRPr>
          </a:p>
          <a:p>
            <a:pPr lvl="1" algn="just" eaLnBrk="1" hangingPunct="1">
              <a:spcBef>
                <a:spcPct val="0"/>
              </a:spcBef>
            </a:pPr>
            <a:r>
              <a:rPr lang="it-IT" altLang="en-US" sz="1600">
                <a:ea typeface="ＭＳ Ｐゴシック" panose="020B0600070205080204" pitchFamily="34" charset="-128"/>
              </a:rPr>
              <a:t>Consume human and nonhuman resources (i.e., money, people, equipment) </a:t>
            </a:r>
          </a:p>
          <a:p>
            <a:pPr lvl="1" algn="just" eaLnBrk="1" hangingPunct="1">
              <a:spcBef>
                <a:spcPct val="0"/>
              </a:spcBef>
            </a:pPr>
            <a:endParaRPr lang="it-IT" altLang="en-US" sz="1600">
              <a:ea typeface="ＭＳ Ｐゴシック" panose="020B0600070205080204" pitchFamily="34" charset="-128"/>
            </a:endParaRPr>
          </a:p>
          <a:p>
            <a:pPr lvl="1" algn="just" eaLnBrk="1" hangingPunct="1">
              <a:spcBef>
                <a:spcPct val="0"/>
              </a:spcBef>
            </a:pPr>
            <a:r>
              <a:rPr lang="it-IT" altLang="en-US" sz="1600">
                <a:ea typeface="ＭＳ Ｐゴシック" panose="020B0600070205080204" pitchFamily="34" charset="-128"/>
              </a:rPr>
              <a:t>Be multifunctional (i.e., cut across several functional lines) </a:t>
            </a:r>
          </a:p>
        </p:txBody>
      </p:sp>
    </p:spTree>
    <p:extLst>
      <p:ext uri="{BB962C8B-B14F-4D97-AF65-F5344CB8AC3E}">
        <p14:creationId xmlns:p14="http://schemas.microsoft.com/office/powerpoint/2010/main" val="11852157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a:effectLst>
                  <a:outerShdw blurRad="38100" dist="38100" dir="2700000" algn="tl">
                    <a:srgbClr val="DDDDDD"/>
                  </a:outerShdw>
                </a:effectLst>
                <a:ea typeface="ＭＳ Ｐゴシック" charset="-128"/>
                <a:cs typeface="ＭＳ Ｐゴシック" charset="-128"/>
              </a:rPr>
              <a:t>Functional Employee</a:t>
            </a:r>
          </a:p>
        </p:txBody>
      </p:sp>
      <p:sp>
        <p:nvSpPr>
          <p:cNvPr id="40963" name="Segnaposto contenuto 2"/>
          <p:cNvSpPr>
            <a:spLocks noGrp="1"/>
          </p:cNvSpPr>
          <p:nvPr>
            <p:ph idx="1"/>
          </p:nvPr>
        </p:nvSpPr>
        <p:spPr/>
        <p:txBody>
          <a:bodyPr/>
          <a:lstStyle/>
          <a:p>
            <a:pPr marL="354013" indent="-354013">
              <a:spcAft>
                <a:spcPts val="600"/>
              </a:spcAft>
            </a:pPr>
            <a:r>
              <a:rPr lang="it-IT" altLang="en-US" sz="1600">
                <a:ea typeface="ＭＳ Ｐゴシック" panose="020B0600070205080204" pitchFamily="34" charset="-128"/>
              </a:rPr>
              <a:t>Activities:</a:t>
            </a:r>
          </a:p>
          <a:p>
            <a:pPr marL="754063" lvl="1" indent="-354013">
              <a:spcAft>
                <a:spcPts val="600"/>
              </a:spcAft>
            </a:pPr>
            <a:r>
              <a:rPr lang="it-IT" altLang="en-US" sz="1600">
                <a:ea typeface="ＭＳ Ｐゴシック" panose="020B0600070205080204" pitchFamily="34" charset="-128"/>
              </a:rPr>
              <a:t>Accept responsibility for accomplishing the assigned deliverables within the project's constraints </a:t>
            </a:r>
          </a:p>
          <a:p>
            <a:pPr marL="754063" lvl="1" indent="-354013">
              <a:spcAft>
                <a:spcPts val="600"/>
              </a:spcAft>
            </a:pPr>
            <a:r>
              <a:rPr lang="it-IT" altLang="en-US" sz="1600">
                <a:ea typeface="ＭＳ Ｐゴシック" panose="020B0600070205080204" pitchFamily="34" charset="-128"/>
              </a:rPr>
              <a:t>Complete the work at the earliest possible time </a:t>
            </a:r>
          </a:p>
          <a:p>
            <a:pPr marL="754063" lvl="1" indent="-354013">
              <a:spcAft>
                <a:spcPts val="600"/>
              </a:spcAft>
            </a:pPr>
            <a:r>
              <a:rPr lang="it-IT" altLang="en-US" sz="1600">
                <a:ea typeface="ＭＳ Ｐゴシック" panose="020B0600070205080204" pitchFamily="34" charset="-128"/>
              </a:rPr>
              <a:t>Periodically inform both the project and line manager of the project's status </a:t>
            </a:r>
          </a:p>
          <a:p>
            <a:pPr marL="754063" lvl="1" indent="-354013">
              <a:spcAft>
                <a:spcPts val="600"/>
              </a:spcAft>
            </a:pPr>
            <a:r>
              <a:rPr lang="it-IT" altLang="en-US" sz="1600">
                <a:ea typeface="ＭＳ Ｐゴシック" panose="020B0600070205080204" pitchFamily="34" charset="-128"/>
              </a:rPr>
              <a:t>Bring problems to the surface quickly for resolution </a:t>
            </a:r>
          </a:p>
          <a:p>
            <a:pPr marL="754063" lvl="1" indent="-354013">
              <a:spcAft>
                <a:spcPts val="600"/>
              </a:spcAft>
            </a:pPr>
            <a:r>
              <a:rPr lang="it-IT" altLang="en-US" sz="1600">
                <a:ea typeface="ＭＳ Ｐゴシック" panose="020B0600070205080204" pitchFamily="34" charset="-128"/>
              </a:rPr>
              <a:t>Share information with the rest of the project team</a:t>
            </a:r>
          </a:p>
        </p:txBody>
      </p:sp>
    </p:spTree>
    <p:extLst>
      <p:ext uri="{BB962C8B-B14F-4D97-AF65-F5344CB8AC3E}">
        <p14:creationId xmlns:p14="http://schemas.microsoft.com/office/powerpoint/2010/main" val="11532899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Immagin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2314575"/>
            <a:ext cx="6096000" cy="434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olo 1"/>
          <p:cNvSpPr>
            <a:spLocks noGrp="1"/>
          </p:cNvSpPr>
          <p:nvPr>
            <p:ph type="title"/>
          </p:nvPr>
        </p:nvSpPr>
        <p:spPr/>
        <p:txBody>
          <a:bodyPr/>
          <a:lstStyle/>
          <a:p>
            <a:pPr>
              <a:defRPr/>
            </a:pPr>
            <a:r>
              <a:rPr lang="it-IT">
                <a:effectLst>
                  <a:outerShdw blurRad="38100" dist="38100" dir="2700000" algn="tl">
                    <a:srgbClr val="DDDDDD"/>
                  </a:outerShdw>
                </a:effectLst>
                <a:ea typeface="ＭＳ Ｐゴシック" charset="-128"/>
                <a:cs typeface="ＭＳ Ｐゴシック" charset="-128"/>
              </a:rPr>
              <a:t>Executive's Role</a:t>
            </a:r>
          </a:p>
        </p:txBody>
      </p:sp>
      <p:sp>
        <p:nvSpPr>
          <p:cNvPr id="41988" name="Segnaposto contenuto 2"/>
          <p:cNvSpPr>
            <a:spLocks noGrp="1"/>
          </p:cNvSpPr>
          <p:nvPr>
            <p:ph idx="1"/>
          </p:nvPr>
        </p:nvSpPr>
        <p:spPr/>
        <p:txBody>
          <a:bodyPr/>
          <a:lstStyle/>
          <a:p>
            <a:r>
              <a:rPr lang="it-IT" altLang="en-US">
                <a:ea typeface="ＭＳ Ｐゴシック" panose="020B0600070205080204" pitchFamily="34" charset="-128"/>
              </a:rPr>
              <a:t>Executives are expected to interface a project as follows: </a:t>
            </a:r>
          </a:p>
          <a:p>
            <a:pPr lvl="1"/>
            <a:r>
              <a:rPr lang="it-IT" altLang="en-US">
                <a:ea typeface="ＭＳ Ｐゴシック" panose="020B0600070205080204" pitchFamily="34" charset="-128"/>
              </a:rPr>
              <a:t>In project planning and objective-setting </a:t>
            </a:r>
          </a:p>
          <a:p>
            <a:pPr lvl="1"/>
            <a:r>
              <a:rPr lang="it-IT" altLang="en-US">
                <a:ea typeface="ＭＳ Ｐゴシック" panose="020B0600070205080204" pitchFamily="34" charset="-128"/>
              </a:rPr>
              <a:t>In conflict resolution </a:t>
            </a:r>
          </a:p>
          <a:p>
            <a:pPr lvl="1"/>
            <a:r>
              <a:rPr lang="it-IT" altLang="en-US">
                <a:ea typeface="ＭＳ Ｐゴシック" panose="020B0600070205080204" pitchFamily="34" charset="-128"/>
              </a:rPr>
              <a:t>In priority-setting </a:t>
            </a:r>
          </a:p>
          <a:p>
            <a:pPr lvl="1"/>
            <a:r>
              <a:rPr lang="it-IT" altLang="en-US">
                <a:ea typeface="ＭＳ Ｐゴシック" panose="020B0600070205080204" pitchFamily="34" charset="-128"/>
              </a:rPr>
              <a:t>As project sponsor</a:t>
            </a:r>
          </a:p>
        </p:txBody>
      </p:sp>
    </p:spTree>
    <p:extLst>
      <p:ext uri="{BB962C8B-B14F-4D97-AF65-F5344CB8AC3E}">
        <p14:creationId xmlns:p14="http://schemas.microsoft.com/office/powerpoint/2010/main" val="30531090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dirty="0" err="1">
                <a:effectLst>
                  <a:outerShdw blurRad="38100" dist="38100" dir="2700000" algn="tl">
                    <a:srgbClr val="DDDDDD"/>
                  </a:outerShdw>
                </a:effectLst>
                <a:ea typeface="ＭＳ Ｐゴシック" charset="-128"/>
                <a:cs typeface="ＭＳ Ｐゴシック" charset="-128"/>
              </a:rPr>
              <a:t>Classification</a:t>
            </a:r>
            <a:r>
              <a:rPr lang="it-IT" dirty="0">
                <a:effectLst>
                  <a:outerShdw blurRad="38100" dist="38100" dir="2700000" algn="tl">
                    <a:srgbClr val="DDDDDD"/>
                  </a:outerShdw>
                </a:effectLst>
                <a:ea typeface="ＭＳ Ｐゴシック" charset="-128"/>
                <a:cs typeface="ＭＳ Ｐゴシック" charset="-128"/>
              </a:rPr>
              <a:t> </a:t>
            </a:r>
            <a:r>
              <a:rPr lang="it-IT" dirty="0" err="1">
                <a:effectLst>
                  <a:outerShdw blurRad="38100" dist="38100" dir="2700000" algn="tl">
                    <a:srgbClr val="DDDDDD"/>
                  </a:outerShdw>
                </a:effectLst>
                <a:ea typeface="ＭＳ Ｐゴシック" charset="-128"/>
                <a:cs typeface="ＭＳ Ｐゴシック" charset="-128"/>
              </a:rPr>
              <a:t>of</a:t>
            </a:r>
            <a:r>
              <a:rPr lang="it-IT" dirty="0">
                <a:effectLst>
                  <a:outerShdw blurRad="38100" dist="38100" dir="2700000" algn="tl">
                    <a:srgbClr val="DDDDDD"/>
                  </a:outerShdw>
                </a:effectLst>
                <a:ea typeface="ＭＳ Ｐゴシック" charset="-128"/>
                <a:cs typeface="ＭＳ Ｐゴシック" charset="-128"/>
              </a:rPr>
              <a:t> </a:t>
            </a:r>
            <a:r>
              <a:rPr lang="it-IT" dirty="0" err="1">
                <a:effectLst>
                  <a:outerShdw blurRad="38100" dist="38100" dir="2700000" algn="tl">
                    <a:srgbClr val="DDDDDD"/>
                  </a:outerShdw>
                </a:effectLst>
                <a:ea typeface="ＭＳ Ｐゴシック" charset="-128"/>
                <a:cs typeface="ＭＳ Ｐゴシック" charset="-128"/>
              </a:rPr>
              <a:t>projects</a:t>
            </a:r>
            <a:endParaRPr lang="it-IT" dirty="0">
              <a:effectLst>
                <a:outerShdw blurRad="38100" dist="38100" dir="2700000" algn="tl">
                  <a:srgbClr val="DDDDDD"/>
                </a:outerShdw>
              </a:effectLst>
              <a:ea typeface="ＭＳ Ｐゴシック" charset="-128"/>
              <a:cs typeface="ＭＳ Ｐゴシック" charset="-128"/>
            </a:endParaRPr>
          </a:p>
        </p:txBody>
      </p:sp>
      <p:graphicFrame>
        <p:nvGraphicFramePr>
          <p:cNvPr id="4" name="Tabella 3"/>
          <p:cNvGraphicFramePr>
            <a:graphicFrameLocks noGrp="1"/>
          </p:cNvGraphicFramePr>
          <p:nvPr/>
        </p:nvGraphicFramePr>
        <p:xfrm>
          <a:off x="304800" y="1397000"/>
          <a:ext cx="8534400" cy="4525963"/>
        </p:xfrm>
        <a:graphic>
          <a:graphicData uri="http://schemas.openxmlformats.org/drawingml/2006/table">
            <a:tbl>
              <a:tblPr/>
              <a:tblGrid>
                <a:gridCol w="2514600">
                  <a:extLst>
                    <a:ext uri="{9D8B030D-6E8A-4147-A177-3AD203B41FA5}">
                      <a16:colId xmlns:a16="http://schemas.microsoft.com/office/drawing/2014/main" val="1825638488"/>
                    </a:ext>
                  </a:extLst>
                </a:gridCol>
                <a:gridCol w="1203325">
                  <a:extLst>
                    <a:ext uri="{9D8B030D-6E8A-4147-A177-3AD203B41FA5}">
                      <a16:colId xmlns:a16="http://schemas.microsoft.com/office/drawing/2014/main" val="55757697"/>
                    </a:ext>
                  </a:extLst>
                </a:gridCol>
                <a:gridCol w="1204913">
                  <a:extLst>
                    <a:ext uri="{9D8B030D-6E8A-4147-A177-3AD203B41FA5}">
                      <a16:colId xmlns:a16="http://schemas.microsoft.com/office/drawing/2014/main" val="1777801175"/>
                    </a:ext>
                  </a:extLst>
                </a:gridCol>
                <a:gridCol w="1203325">
                  <a:extLst>
                    <a:ext uri="{9D8B030D-6E8A-4147-A177-3AD203B41FA5}">
                      <a16:colId xmlns:a16="http://schemas.microsoft.com/office/drawing/2014/main" val="2376202759"/>
                    </a:ext>
                  </a:extLst>
                </a:gridCol>
                <a:gridCol w="1204912">
                  <a:extLst>
                    <a:ext uri="{9D8B030D-6E8A-4147-A177-3AD203B41FA5}">
                      <a16:colId xmlns:a16="http://schemas.microsoft.com/office/drawing/2014/main" val="447198587"/>
                    </a:ext>
                  </a:extLst>
                </a:gridCol>
                <a:gridCol w="1203325">
                  <a:extLst>
                    <a:ext uri="{9D8B030D-6E8A-4147-A177-3AD203B41FA5}">
                      <a16:colId xmlns:a16="http://schemas.microsoft.com/office/drawing/2014/main" val="1854145806"/>
                    </a:ext>
                  </a:extLst>
                </a:gridCol>
              </a:tblGrid>
              <a:tr h="371475">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600" b="1" i="0" u="none" strike="noStrike" cap="none" normalizeH="0" baseline="0">
                        <a:ln>
                          <a:noFill/>
                        </a:ln>
                        <a:solidFill>
                          <a:srgbClr val="FFFFFF"/>
                        </a:solidFill>
                        <a:effectLst/>
                        <a:latin typeface="Tahoma" panose="020B0604030504040204" pitchFamily="34" charset="0"/>
                        <a:ea typeface="ＭＳ Ｐゴシック" panose="020B0600070205080204"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en-US" sz="1600" b="1" i="0" u="none" strike="noStrike" cap="none" normalizeH="0" baseline="0">
                          <a:ln>
                            <a:noFill/>
                          </a:ln>
                          <a:solidFill>
                            <a:srgbClr val="FFFFFF"/>
                          </a:solidFill>
                          <a:effectLst/>
                          <a:latin typeface="Tahoma" panose="020B0604030504040204" pitchFamily="34" charset="0"/>
                          <a:ea typeface="ＭＳ Ｐゴシック" panose="020B0600070205080204" pitchFamily="34" charset="-128"/>
                        </a:rPr>
                        <a:t>Type of project / Industry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936219448"/>
                  </a:ext>
                </a:extLst>
              </a:tr>
              <a:tr h="371475">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In-house R&amp;D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Small Construction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Large Construction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Aerospace/Defence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MIS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extLst>
                  <a:ext uri="{0D108BD9-81ED-4DB2-BD59-A6C34878D82A}">
                    <a16:rowId xmlns:a16="http://schemas.microsoft.com/office/drawing/2014/main" val="2704630741"/>
                  </a:ext>
                </a:extLst>
              </a:tr>
              <a:tr h="371475">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Need for interpersonal skills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Low</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Low</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High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High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High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4241973049"/>
                  </a:ext>
                </a:extLst>
              </a:tr>
              <a:tr h="371475">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Importance og organizational structure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Low</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Low</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Low</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Low</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High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extLst>
                  <a:ext uri="{0D108BD9-81ED-4DB2-BD59-A6C34878D82A}">
                    <a16:rowId xmlns:a16="http://schemas.microsoft.com/office/drawing/2014/main" val="966034129"/>
                  </a:ext>
                </a:extLst>
              </a:tr>
              <a:tr h="371475">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Time management difficulties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Low</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Low</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High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High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High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982447897"/>
                  </a:ext>
                </a:extLst>
              </a:tr>
              <a:tr h="371475">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Number of meetings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Excessive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Low</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Excessive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Excessive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High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extLst>
                  <a:ext uri="{0D108BD9-81ED-4DB2-BD59-A6C34878D82A}">
                    <a16:rowId xmlns:a16="http://schemas.microsoft.com/office/drawing/2014/main" val="3806880702"/>
                  </a:ext>
                </a:extLst>
              </a:tr>
              <a:tr h="371475">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PM’s supervisor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Middle Mgmt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Top Mgmt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Top Mgmt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Top Mgmt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Middle Mgmt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1764615"/>
                  </a:ext>
                </a:extLst>
              </a:tr>
              <a:tr h="371475">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Project sponsor present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No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Yes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No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extLst>
                  <a:ext uri="{0D108BD9-81ED-4DB2-BD59-A6C34878D82A}">
                    <a16:rowId xmlns:a16="http://schemas.microsoft.com/office/drawing/2014/main" val="1991761799"/>
                  </a:ext>
                </a:extLst>
              </a:tr>
              <a:tr h="371475">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Conflict intensity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Low</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Low</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High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High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High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529568628"/>
                  </a:ext>
                </a:extLst>
              </a:tr>
              <a:tr h="371475">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Cost control level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Low</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Low</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High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High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High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extLst>
                  <a:ext uri="{0D108BD9-81ED-4DB2-BD59-A6C34878D82A}">
                    <a16:rowId xmlns:a16="http://schemas.microsoft.com/office/drawing/2014/main" val="764863411"/>
                  </a:ext>
                </a:extLst>
              </a:tr>
              <a:tr h="371475">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Level of planning/scheduling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Milestones only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Milestone only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Detailed plan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Detailed Plan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lvl1pPr eaLnBrk="0" hangingPunct="0">
                        <a:spcBef>
                          <a:spcPct val="20000"/>
                        </a:spcBef>
                        <a:buFont typeface="Wingdings" panose="05000000000000000000" pitchFamily="2" charset="2"/>
                        <a:defRPr>
                          <a:solidFill>
                            <a:schemeClr val="tx1"/>
                          </a:solidFill>
                          <a:latin typeface="Tahoma" panose="020B0604030504040204" pitchFamily="34" charset="0"/>
                          <a:ea typeface="ＭＳ Ｐゴシック" panose="020B0600070205080204" pitchFamily="34" charset="-128"/>
                        </a:defRPr>
                      </a:lvl1pPr>
                      <a:lvl2pPr marL="37931725" indent="-37474525" eaLnBrk="0" hangingPunct="0">
                        <a:spcBef>
                          <a:spcPct val="20000"/>
                        </a:spcBef>
                        <a:buSzPct val="95000"/>
                        <a:buFont typeface="Wingdings" panose="05000000000000000000" pitchFamily="2" charset="2"/>
                        <a:defRPr sz="1600">
                          <a:solidFill>
                            <a:schemeClr val="tx1"/>
                          </a:solidFill>
                          <a:latin typeface="Tahoma" panose="020B0604030504040204" pitchFamily="34" charset="0"/>
                          <a:ea typeface="ＭＳ Ｐゴシック" panose="020B0600070205080204" pitchFamily="34" charset="-128"/>
                        </a:defRPr>
                      </a:lvl2pPr>
                      <a:lvl3pPr eaLnBrk="0" hangingPunct="0">
                        <a:spcBef>
                          <a:spcPct val="20000"/>
                        </a:spcBef>
                        <a:defRPr sz="1400" i="1">
                          <a:solidFill>
                            <a:schemeClr val="tx1"/>
                          </a:solidFill>
                          <a:latin typeface="Tahoma" panose="020B0604030504040204" pitchFamily="34" charset="0"/>
                          <a:ea typeface="ＭＳ Ｐゴシック" panose="020B0600070205080204" pitchFamily="34" charset="-128"/>
                        </a:defRPr>
                      </a:lvl3pPr>
                      <a:lvl4pPr eaLnBrk="0" hangingPunct="0">
                        <a:spcBef>
                          <a:spcPct val="20000"/>
                        </a:spcBef>
                        <a:defRPr sz="1400">
                          <a:solidFill>
                            <a:schemeClr val="tx1"/>
                          </a:solidFill>
                          <a:latin typeface="Tahoma" panose="020B0604030504040204" pitchFamily="34" charset="0"/>
                          <a:ea typeface="ＭＳ Ｐゴシック" panose="020B0600070205080204" pitchFamily="34" charset="-128"/>
                        </a:defRPr>
                      </a:lvl4pPr>
                      <a:lvl5pPr eaLnBrk="0" hangingPunct="0">
                        <a:spcBef>
                          <a:spcPct val="20000"/>
                        </a:spcBef>
                        <a:defRPr>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20000"/>
                        </a:spcBef>
                        <a:spcAft>
                          <a:spcPct val="0"/>
                        </a:spcAft>
                        <a:defRPr>
                          <a:solidFill>
                            <a:schemeClr val="tx1"/>
                          </a:solidFill>
                          <a:latin typeface="Times New Roman" panose="02020603050405020304" pitchFamily="18"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altLang="en-US" sz="1400" b="0" i="0" u="none" strike="noStrike" cap="none" normalizeH="0" baseline="0">
                          <a:ln>
                            <a:noFill/>
                          </a:ln>
                          <a:solidFill>
                            <a:srgbClr val="000000"/>
                          </a:solidFill>
                          <a:effectLst/>
                          <a:latin typeface="Tahoma" panose="020B0604030504040204" pitchFamily="34" charset="0"/>
                          <a:ea typeface="ＭＳ Ｐゴシック" panose="020B0600070205080204" pitchFamily="34" charset="-128"/>
                        </a:rPr>
                        <a:t>Milestone only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3923658406"/>
                  </a:ext>
                </a:extLst>
              </a:tr>
            </a:tbl>
          </a:graphicData>
        </a:graphic>
      </p:graphicFrame>
    </p:spTree>
    <p:extLst>
      <p:ext uri="{BB962C8B-B14F-4D97-AF65-F5344CB8AC3E}">
        <p14:creationId xmlns:p14="http://schemas.microsoft.com/office/powerpoint/2010/main" val="32662543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a:effectLst>
                  <a:outerShdw blurRad="38100" dist="38100" dir="2700000" algn="tl">
                    <a:srgbClr val="DDDDDD"/>
                  </a:outerShdw>
                </a:effectLst>
                <a:ea typeface="ＭＳ Ｐゴシック" charset="-128"/>
                <a:cs typeface="ＭＳ Ｐゴシック" charset="-128"/>
              </a:rPr>
              <a:t>Concurrent Engineering: A Project Management Approach</a:t>
            </a:r>
          </a:p>
        </p:txBody>
      </p:sp>
      <p:sp>
        <p:nvSpPr>
          <p:cNvPr id="44035" name="Segnaposto contenuto 2"/>
          <p:cNvSpPr>
            <a:spLocks noGrp="1"/>
          </p:cNvSpPr>
          <p:nvPr>
            <p:ph idx="1"/>
          </p:nvPr>
        </p:nvSpPr>
        <p:spPr/>
        <p:txBody>
          <a:bodyPr/>
          <a:lstStyle/>
          <a:p>
            <a:r>
              <a:rPr lang="it-IT" altLang="en-US" sz="1600">
                <a:ea typeface="ＭＳ Ｐゴシック" panose="020B0600070205080204" pitchFamily="34" charset="-128"/>
              </a:rPr>
              <a:t>Today, companies are under tremendous pressure to rapidly introduce new products into the marketplace because existing product life cycles are becoming shorter. As a result, organizations no longer have the luxury of performing work in series.</a:t>
            </a:r>
          </a:p>
          <a:p>
            <a:r>
              <a:rPr lang="it-IT" altLang="en-US" sz="1600">
                <a:ea typeface="ＭＳ Ｐゴシック" panose="020B0600070205080204" pitchFamily="34" charset="-128"/>
              </a:rPr>
              <a:t>Concurrent or simultaneous engineering is an attempt to accomplish work in parallel rather than in series. This requires that marketing, R&amp;D, engineering, and production are all actively involved in the early project phases and making plans even before the product design has been finalized. </a:t>
            </a:r>
          </a:p>
          <a:p>
            <a:r>
              <a:rPr lang="it-IT" altLang="en-US" sz="1600">
                <a:ea typeface="ＭＳ Ｐゴシック" panose="020B0600070205080204" pitchFamily="34" charset="-128"/>
              </a:rPr>
              <a:t>This concept of current engineering will accelerate product development, but it does come with serious and potentially costly risks, the largest one being the cost of rework.</a:t>
            </a:r>
          </a:p>
          <a:p>
            <a:r>
              <a:rPr lang="it-IT" altLang="en-US" sz="1600">
                <a:ea typeface="ＭＳ Ｐゴシック" panose="020B0600070205080204" pitchFamily="34" charset="-128"/>
              </a:rPr>
              <a:t>Since project management is one of the best methodologies available to foster better planning, it is little wonder that more and more organizations are accepting project management as a way of life.</a:t>
            </a:r>
          </a:p>
        </p:txBody>
      </p:sp>
    </p:spTree>
    <p:extLst>
      <p:ext uri="{BB962C8B-B14F-4D97-AF65-F5344CB8AC3E}">
        <p14:creationId xmlns:p14="http://schemas.microsoft.com/office/powerpoint/2010/main" val="17817669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a:effectLst>
                  <a:outerShdw blurRad="38100" dist="38100" dir="2700000" algn="tl">
                    <a:srgbClr val="DDDDDD"/>
                  </a:outerShdw>
                </a:effectLst>
                <a:ea typeface="ＭＳ Ｐゴシック" charset="-128"/>
                <a:cs typeface="ＭＳ Ｐゴシック" charset="-128"/>
              </a:rPr>
              <a:t>Total Quality Management (TQM): A Project Management Approach</a:t>
            </a:r>
          </a:p>
        </p:txBody>
      </p:sp>
      <p:sp>
        <p:nvSpPr>
          <p:cNvPr id="45059" name="Segnaposto contenuto 2"/>
          <p:cNvSpPr>
            <a:spLocks noGrp="1"/>
          </p:cNvSpPr>
          <p:nvPr>
            <p:ph idx="1"/>
          </p:nvPr>
        </p:nvSpPr>
        <p:spPr/>
        <p:txBody>
          <a:bodyPr/>
          <a:lstStyle/>
          <a:p>
            <a:r>
              <a:rPr lang="it-IT" altLang="en-US" sz="1600">
                <a:ea typeface="ＭＳ Ｐゴシック" panose="020B0600070205080204" pitchFamily="34" charset="-128"/>
              </a:rPr>
              <a:t>During the past decade, the concept of total quality management (TQM) has revolutionized the operations and manufacturing functions of companies. Previously, we stated that non–project-driven companies (such as those that are primarily manufacturing-oriented) were slow to accept and mature in project management. But today, companies have shown that project management can be used effectively both to support and administer TQM programs.</a:t>
            </a:r>
          </a:p>
          <a:p>
            <a:r>
              <a:rPr lang="it-IT" altLang="en-US" sz="1600">
                <a:ea typeface="ＭＳ Ｐゴシック" panose="020B0600070205080204" pitchFamily="34" charset="-128"/>
              </a:rPr>
              <a:t>With the increased complexity of the business, the cost of maintaining a meaningful level of quality had been steadily increasing. To reverse this trend, the company decided to use TQM in order to achieve a major competitive advantage. </a:t>
            </a:r>
          </a:p>
          <a:p>
            <a:r>
              <a:rPr lang="it-IT" altLang="en-US" sz="1600">
                <a:ea typeface="ＭＳ Ｐゴシック" panose="020B0600070205080204" pitchFamily="34" charset="-128"/>
              </a:rPr>
              <a:t>The TQM program was established to accomplish the following: </a:t>
            </a:r>
          </a:p>
          <a:p>
            <a:pPr lvl="1"/>
            <a:r>
              <a:rPr lang="it-IT" altLang="en-US" sz="1400">
                <a:ea typeface="ＭＳ Ｐゴシック" panose="020B0600070205080204" pitchFamily="34" charset="-128"/>
              </a:rPr>
              <a:t>Improve competitive quality leadership. </a:t>
            </a:r>
          </a:p>
          <a:p>
            <a:pPr lvl="1"/>
            <a:r>
              <a:rPr lang="it-IT" altLang="en-US" sz="1400">
                <a:ea typeface="ＭＳ Ｐゴシック" panose="020B0600070205080204" pitchFamily="34" charset="-128"/>
              </a:rPr>
              <a:t>Respond to business objectives and effect results that maximize quality and profitability. </a:t>
            </a:r>
          </a:p>
          <a:p>
            <a:pPr lvl="1"/>
            <a:r>
              <a:rPr lang="it-IT" altLang="en-US" sz="1400">
                <a:ea typeface="ＭＳ Ｐゴシック" panose="020B0600070205080204" pitchFamily="34" charset="-128"/>
              </a:rPr>
              <a:t>Improve productivity and cash flow. </a:t>
            </a:r>
          </a:p>
          <a:p>
            <a:pPr lvl="1"/>
            <a:r>
              <a:rPr lang="it-IT" altLang="en-US" sz="1400">
                <a:ea typeface="ＭＳ Ｐゴシック" panose="020B0600070205080204" pitchFamily="34" charset="-128"/>
              </a:rPr>
              <a:t>Minimize unproductive demands for engineering changes, rework, and other quality failures. </a:t>
            </a:r>
          </a:p>
          <a:p>
            <a:pPr lvl="1"/>
            <a:r>
              <a:rPr lang="it-IT" altLang="en-US" sz="1400">
                <a:ea typeface="ＭＳ Ｐゴシック" panose="020B0600070205080204" pitchFamily="34" charset="-128"/>
              </a:rPr>
              <a:t>Improve management planning and control.</a:t>
            </a:r>
          </a:p>
        </p:txBody>
      </p:sp>
    </p:spTree>
    <p:extLst>
      <p:ext uri="{BB962C8B-B14F-4D97-AF65-F5344CB8AC3E}">
        <p14:creationId xmlns:p14="http://schemas.microsoft.com/office/powerpoint/2010/main" val="10104166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a:effectLst>
                  <a:outerShdw blurRad="38100" dist="38100" dir="2700000" algn="tl">
                    <a:srgbClr val="DDDDDD"/>
                  </a:outerShdw>
                </a:effectLst>
                <a:ea typeface="ＭＳ Ｐゴシック" charset="-128"/>
                <a:cs typeface="ＭＳ Ｐゴシック" charset="-128"/>
              </a:rPr>
              <a:t>Total Quality Management (TQM): A Project Management Approach</a:t>
            </a:r>
          </a:p>
        </p:txBody>
      </p:sp>
      <p:sp>
        <p:nvSpPr>
          <p:cNvPr id="46083" name="Segnaposto contenuto 2"/>
          <p:cNvSpPr>
            <a:spLocks noGrp="1"/>
          </p:cNvSpPr>
          <p:nvPr>
            <p:ph idx="1"/>
          </p:nvPr>
        </p:nvSpPr>
        <p:spPr/>
        <p:txBody>
          <a:bodyPr/>
          <a:lstStyle/>
          <a:p>
            <a:r>
              <a:rPr lang="it-IT" altLang="en-US" sz="1600">
                <a:ea typeface="ＭＳ Ｐゴシック" panose="020B0600070205080204" pitchFamily="34" charset="-128"/>
              </a:rPr>
              <a:t>Quality results from all organizational functions and departments performing the quality-related portions of their work on schedule and in a way that is supportive of others in the organization. </a:t>
            </a:r>
          </a:p>
          <a:p>
            <a:r>
              <a:rPr lang="it-IT" altLang="en-US" sz="1600">
                <a:ea typeface="ＭＳ Ｐゴシック" panose="020B0600070205080204" pitchFamily="34" charset="-128"/>
              </a:rPr>
              <a:t>From the sensing of customer requirements through product planning, engineering, manufacturing, etc., all organizational functions play an important part in providing customer satisfaction.</a:t>
            </a:r>
          </a:p>
        </p:txBody>
      </p:sp>
      <p:pic>
        <p:nvPicPr>
          <p:cNvPr id="46084" name="Immagin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2590800"/>
            <a:ext cx="2438400" cy="423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92629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a:effectLst>
                  <a:outerShdw blurRad="38100" dist="38100" dir="2700000" algn="tl">
                    <a:srgbClr val="DDDDDD"/>
                  </a:outerShdw>
                </a:effectLst>
                <a:ea typeface="ＭＳ Ｐゴシック" charset="-128"/>
                <a:cs typeface="ＭＳ Ｐゴシック" charset="-128"/>
              </a:rPr>
              <a:t>Total Quality Management (TQM): A Project Management Approach - Example</a:t>
            </a:r>
          </a:p>
        </p:txBody>
      </p:sp>
      <p:sp>
        <p:nvSpPr>
          <p:cNvPr id="47107" name="Segnaposto contenuto 2"/>
          <p:cNvSpPr>
            <a:spLocks noGrp="1"/>
          </p:cNvSpPr>
          <p:nvPr>
            <p:ph idx="1"/>
          </p:nvPr>
        </p:nvSpPr>
        <p:spPr/>
        <p:txBody>
          <a:bodyPr/>
          <a:lstStyle/>
          <a:p>
            <a:r>
              <a:rPr lang="it-IT" altLang="en-US" sz="1600">
                <a:ea typeface="ＭＳ Ｐゴシック" panose="020B0600070205080204" pitchFamily="34" charset="-128"/>
              </a:rPr>
              <a:t>Once the commitment to project management was made, the company established an operating quality cost program. </a:t>
            </a:r>
          </a:p>
          <a:p>
            <a:r>
              <a:rPr lang="it-IT" altLang="en-US" sz="1600">
                <a:ea typeface="ＭＳ Ｐゴシック" panose="020B0600070205080204" pitchFamily="34" charset="-128"/>
              </a:rPr>
              <a:t>Quality costs can be broken down into the following four areas: </a:t>
            </a:r>
          </a:p>
          <a:p>
            <a:pPr lvl="1"/>
            <a:r>
              <a:rPr lang="it-IT" altLang="en-US" sz="1400" i="1">
                <a:ea typeface="ＭＳ Ｐゴシック" panose="020B0600070205080204" pitchFamily="34" charset="-128"/>
              </a:rPr>
              <a:t>Prevention costs are the up-front costs oriented toward the satisfaction of customer's requirements with the first and all succeeding units of product produced without defects. Included in this are such costs as design review, training, quality planning, and related preventive activities.</a:t>
            </a:r>
          </a:p>
          <a:p>
            <a:pPr lvl="1"/>
            <a:r>
              <a:rPr lang="it-IT" altLang="en-US" sz="1400" i="1">
                <a:ea typeface="ＭＳ Ｐゴシック" panose="020B0600070205080204" pitchFamily="34" charset="-128"/>
              </a:rPr>
              <a:t>Appraisal costs are costs associated with evaluation of product or process to ascertain how well all of the requirements of the customer have been met. Included in this are typically such costs as inspection of product, lab tests, vendor control, and in-process testing. </a:t>
            </a:r>
          </a:p>
          <a:p>
            <a:pPr lvl="1"/>
            <a:r>
              <a:rPr lang="it-IT" altLang="en-US" sz="1400" i="1">
                <a:ea typeface="ＭＳ Ｐゴシック" panose="020B0600070205080204" pitchFamily="34" charset="-128"/>
              </a:rPr>
              <a:t>Internal failure costs are those costs associated with the failure of the processes to make products acceptable to the customer, before leaving the control of the organization. Included in this area are scrap, rework, repair, downtime, defect evaluation, evaluation of scrap, and corrective actions. </a:t>
            </a:r>
          </a:p>
          <a:p>
            <a:pPr lvl="1"/>
            <a:r>
              <a:rPr lang="it-IT" altLang="en-US" sz="1400" i="1">
                <a:ea typeface="ＭＳ Ｐゴシック" panose="020B0600070205080204" pitchFamily="34" charset="-128"/>
              </a:rPr>
              <a:t>External failure costs are those costs associated with the determination by the customer that requirements have not been satisfied. Included are customer returns and allowances, evaluation of customer complaints, inspection by the customer, customer visits to resolve quality complaints, and necessary corrective action.</a:t>
            </a:r>
            <a:endParaRPr lang="it-IT" altLang="en-US" sz="1400">
              <a:ea typeface="ＭＳ Ｐゴシック" panose="020B0600070205080204" pitchFamily="34" charset="-128"/>
            </a:endParaRPr>
          </a:p>
        </p:txBody>
      </p:sp>
    </p:spTree>
    <p:extLst>
      <p:ext uri="{BB962C8B-B14F-4D97-AF65-F5344CB8AC3E}">
        <p14:creationId xmlns:p14="http://schemas.microsoft.com/office/powerpoint/2010/main" val="29319956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a:effectLst>
                  <a:outerShdw blurRad="38100" dist="38100" dir="2700000" algn="tl">
                    <a:srgbClr val="DDDDDD"/>
                  </a:outerShdw>
                </a:effectLst>
                <a:ea typeface="ＭＳ Ｐゴシック" charset="-128"/>
                <a:cs typeface="ＭＳ Ｐゴシック" charset="-128"/>
              </a:rPr>
              <a:t>Total Quality Management (TQM): A Project Management Approach</a:t>
            </a:r>
          </a:p>
        </p:txBody>
      </p:sp>
      <p:sp>
        <p:nvSpPr>
          <p:cNvPr id="48131" name="Segnaposto contenuto 2"/>
          <p:cNvSpPr>
            <a:spLocks noGrp="1"/>
          </p:cNvSpPr>
          <p:nvPr>
            <p:ph idx="1"/>
          </p:nvPr>
        </p:nvSpPr>
        <p:spPr/>
        <p:txBody>
          <a:bodyPr/>
          <a:lstStyle/>
          <a:p>
            <a:r>
              <a:rPr lang="it-IT" altLang="en-US" sz="1600">
                <a:ea typeface="ＭＳ Ｐゴシック" panose="020B0600070205080204" pitchFamily="34" charset="-128"/>
              </a:rPr>
              <a:t>Prevention costs are expected to actually rise as more time is spent in prevention activities throughout the organization. As processes improve over the long run, the appraisal costs will go down as the need to inspect quality decreases. </a:t>
            </a:r>
          </a:p>
          <a:p>
            <a:r>
              <a:rPr lang="it-IT" altLang="en-US" sz="1600">
                <a:ea typeface="ＭＳ Ｐゴシック" panose="020B0600070205080204" pitchFamily="34" charset="-128"/>
              </a:rPr>
              <a:t>The additional time spent in up-front design and development will really pay off here. And, finally, the external costs will also come down as processes yield first-time quality on a regular basis. The improvements will continue to impact the company on a long-term basis in both improved quality and lower costs.</a:t>
            </a:r>
            <a:endParaRPr lang="it-IT" altLang="en-US" sz="1400">
              <a:ea typeface="ＭＳ Ｐゴシック" panose="020B0600070205080204" pitchFamily="34" charset="-128"/>
            </a:endParaRPr>
          </a:p>
        </p:txBody>
      </p:sp>
      <p:pic>
        <p:nvPicPr>
          <p:cNvPr id="48132" name="Immagin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3314700"/>
            <a:ext cx="4268788"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8935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0" name="Rectangle 2"/>
          <p:cNvSpPr>
            <a:spLocks noGrp="1" noChangeArrowheads="1"/>
          </p:cNvSpPr>
          <p:nvPr>
            <p:ph type="title"/>
          </p:nvPr>
        </p:nvSpPr>
        <p:spPr/>
        <p:txBody>
          <a:bodyPr/>
          <a:lstStyle/>
          <a:p>
            <a:pPr eaLnBrk="1" hangingPunct="1"/>
            <a:r>
              <a:rPr lang="it-IT" altLang="en-US">
                <a:ea typeface="ＭＳ Ｐゴシック" panose="020B0600070205080204" pitchFamily="34" charset="-128"/>
              </a:rPr>
              <a:t>Project management activities</a:t>
            </a:r>
            <a:endParaRPr lang="it-IT" altLang="en-US" sz="1800" i="1">
              <a:ea typeface="ＭＳ Ｐゴシック" panose="020B0600070205080204" pitchFamily="34" charset="-128"/>
            </a:endParaRPr>
          </a:p>
        </p:txBody>
      </p:sp>
      <p:sp>
        <p:nvSpPr>
          <p:cNvPr id="19459" name="Rectangle 3"/>
          <p:cNvSpPr>
            <a:spLocks noGrp="1" noChangeArrowheads="1"/>
          </p:cNvSpPr>
          <p:nvPr>
            <p:ph type="body" idx="1"/>
          </p:nvPr>
        </p:nvSpPr>
        <p:spPr/>
        <p:txBody>
          <a:bodyPr>
            <a:normAutofit fontScale="92500" lnSpcReduction="10000"/>
          </a:bodyPr>
          <a:lstStyle/>
          <a:p>
            <a:pPr algn="just" eaLnBrk="1" hangingPunct="1">
              <a:spcBef>
                <a:spcPct val="0"/>
              </a:spcBef>
            </a:pPr>
            <a:r>
              <a:rPr lang="it-IT" altLang="en-US" sz="1600">
                <a:ea typeface="ＭＳ Ｐゴシック" panose="020B0600070205080204" pitchFamily="34" charset="-128"/>
              </a:rPr>
              <a:t>Project management involves:</a:t>
            </a:r>
          </a:p>
          <a:p>
            <a:pPr algn="just" eaLnBrk="1" hangingPunct="1">
              <a:spcBef>
                <a:spcPct val="0"/>
              </a:spcBef>
            </a:pPr>
            <a:endParaRPr lang="it-IT" altLang="en-US" sz="1600">
              <a:ea typeface="ＭＳ Ｐゴシック" panose="020B0600070205080204" pitchFamily="34" charset="-128"/>
            </a:endParaRPr>
          </a:p>
          <a:p>
            <a:pPr lvl="1" algn="just" eaLnBrk="1" hangingPunct="1">
              <a:spcBef>
                <a:spcPct val="0"/>
              </a:spcBef>
            </a:pPr>
            <a:r>
              <a:rPr lang="it-IT" altLang="en-US" sz="1600">
                <a:ea typeface="ＭＳ Ｐゴシック" panose="020B0600070205080204" pitchFamily="34" charset="-128"/>
              </a:rPr>
              <a:t>Project planning </a:t>
            </a:r>
          </a:p>
          <a:p>
            <a:pPr lvl="2" algn="just" eaLnBrk="1" hangingPunct="1">
              <a:spcBef>
                <a:spcPct val="0"/>
              </a:spcBef>
            </a:pPr>
            <a:r>
              <a:rPr lang="it-IT" altLang="en-US">
                <a:ea typeface="ＭＳ Ｐゴシック" panose="020B0600070205080204" pitchFamily="34" charset="-128"/>
              </a:rPr>
              <a:t>Definition of work requirements </a:t>
            </a:r>
          </a:p>
          <a:p>
            <a:pPr lvl="2" algn="just" eaLnBrk="1" hangingPunct="1">
              <a:spcBef>
                <a:spcPct val="0"/>
              </a:spcBef>
            </a:pPr>
            <a:r>
              <a:rPr lang="it-IT" altLang="en-US">
                <a:ea typeface="ＭＳ Ｐゴシック" panose="020B0600070205080204" pitchFamily="34" charset="-128"/>
              </a:rPr>
              <a:t>Definition of quantity and quality of work </a:t>
            </a:r>
          </a:p>
          <a:p>
            <a:pPr lvl="2" algn="just" eaLnBrk="1" hangingPunct="1">
              <a:spcBef>
                <a:spcPct val="0"/>
              </a:spcBef>
            </a:pPr>
            <a:r>
              <a:rPr lang="it-IT" altLang="en-US">
                <a:ea typeface="ＭＳ Ｐゴシック" panose="020B0600070205080204" pitchFamily="34" charset="-128"/>
              </a:rPr>
              <a:t>Definition of resources needed </a:t>
            </a:r>
          </a:p>
          <a:p>
            <a:pPr lvl="2" algn="just" eaLnBrk="1" hangingPunct="1">
              <a:spcBef>
                <a:spcPct val="0"/>
              </a:spcBef>
            </a:pPr>
            <a:endParaRPr lang="it-IT" altLang="en-US">
              <a:ea typeface="ＭＳ Ｐゴシック" panose="020B0600070205080204" pitchFamily="34" charset="-128"/>
            </a:endParaRPr>
          </a:p>
          <a:p>
            <a:pPr lvl="1" algn="just" eaLnBrk="1" hangingPunct="1">
              <a:spcBef>
                <a:spcPct val="0"/>
              </a:spcBef>
            </a:pPr>
            <a:r>
              <a:rPr lang="it-IT" altLang="en-US" sz="1600">
                <a:ea typeface="ＭＳ Ｐゴシック" panose="020B0600070205080204" pitchFamily="34" charset="-128"/>
              </a:rPr>
              <a:t>Project monitoring </a:t>
            </a:r>
          </a:p>
          <a:p>
            <a:pPr lvl="2" algn="just" eaLnBrk="1" hangingPunct="1">
              <a:spcBef>
                <a:spcPct val="0"/>
              </a:spcBef>
            </a:pPr>
            <a:r>
              <a:rPr lang="it-IT" altLang="en-US">
                <a:ea typeface="ＭＳ Ｐゴシック" panose="020B0600070205080204" pitchFamily="34" charset="-128"/>
              </a:rPr>
              <a:t>Tracking progress </a:t>
            </a:r>
          </a:p>
          <a:p>
            <a:pPr lvl="2" algn="just" eaLnBrk="1" hangingPunct="1">
              <a:spcBef>
                <a:spcPct val="0"/>
              </a:spcBef>
            </a:pPr>
            <a:r>
              <a:rPr lang="it-IT" altLang="en-US">
                <a:ea typeface="ＭＳ Ｐゴシック" panose="020B0600070205080204" pitchFamily="34" charset="-128"/>
              </a:rPr>
              <a:t>Comparing actual outcome to predicted outcome</a:t>
            </a:r>
          </a:p>
          <a:p>
            <a:pPr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r>
              <a:rPr lang="it-IT" altLang="en-US" sz="1600">
                <a:ea typeface="ＭＳ Ｐゴシック" panose="020B0600070205080204" pitchFamily="34" charset="-128"/>
              </a:rPr>
              <a:t>Successful project management can then be defined as having achieved the project objectives: </a:t>
            </a:r>
          </a:p>
          <a:p>
            <a:pPr lvl="1" algn="just" eaLnBrk="1" hangingPunct="1">
              <a:spcBef>
                <a:spcPct val="0"/>
              </a:spcBef>
            </a:pPr>
            <a:r>
              <a:rPr lang="it-IT" altLang="en-US" sz="1600">
                <a:ea typeface="ＭＳ Ｐゴシック" panose="020B0600070205080204" pitchFamily="34" charset="-128"/>
              </a:rPr>
              <a:t>Within time </a:t>
            </a:r>
          </a:p>
          <a:p>
            <a:pPr lvl="1" algn="just" eaLnBrk="1" hangingPunct="1">
              <a:spcBef>
                <a:spcPct val="0"/>
              </a:spcBef>
            </a:pPr>
            <a:r>
              <a:rPr lang="it-IT" altLang="en-US" sz="1600">
                <a:ea typeface="ＭＳ Ｐゴシック" panose="020B0600070205080204" pitchFamily="34" charset="-128"/>
              </a:rPr>
              <a:t>Within cost</a:t>
            </a:r>
          </a:p>
          <a:p>
            <a:pPr lvl="1" algn="just" eaLnBrk="1" hangingPunct="1">
              <a:spcBef>
                <a:spcPct val="0"/>
              </a:spcBef>
            </a:pPr>
            <a:r>
              <a:rPr lang="it-IT" altLang="en-US" sz="1600">
                <a:ea typeface="ＭＳ Ｐゴシック" panose="020B0600070205080204" pitchFamily="34" charset="-128"/>
              </a:rPr>
              <a:t>At the desired performance/technology level</a:t>
            </a:r>
          </a:p>
          <a:p>
            <a:pPr lvl="1" algn="just" eaLnBrk="1" hangingPunct="1">
              <a:spcBef>
                <a:spcPct val="0"/>
              </a:spcBef>
            </a:pPr>
            <a:r>
              <a:rPr lang="it-IT" altLang="en-US" sz="1600">
                <a:ea typeface="ＭＳ Ｐゴシック" panose="020B0600070205080204" pitchFamily="34" charset="-128"/>
              </a:rPr>
              <a:t>While utilizing the assigned resources effectively and efficiently</a:t>
            </a:r>
          </a:p>
          <a:p>
            <a:pPr lvl="1" algn="just" eaLnBrk="1" hangingPunct="1">
              <a:spcBef>
                <a:spcPct val="0"/>
              </a:spcBef>
            </a:pPr>
            <a:r>
              <a:rPr lang="it-IT" altLang="en-US" sz="1600">
                <a:ea typeface="ＭＳ Ｐゴシック" panose="020B0600070205080204" pitchFamily="34" charset="-128"/>
              </a:rPr>
              <a:t>Accepted by the customer</a:t>
            </a:r>
          </a:p>
        </p:txBody>
      </p:sp>
    </p:spTree>
    <p:extLst>
      <p:ext uri="{BB962C8B-B14F-4D97-AF65-F5344CB8AC3E}">
        <p14:creationId xmlns:p14="http://schemas.microsoft.com/office/powerpoint/2010/main" val="2846031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0" name="Rectangle 2"/>
          <p:cNvSpPr>
            <a:spLocks noGrp="1" noChangeArrowheads="1"/>
          </p:cNvSpPr>
          <p:nvPr>
            <p:ph type="title"/>
          </p:nvPr>
        </p:nvSpPr>
        <p:spPr/>
        <p:txBody>
          <a:bodyPr/>
          <a:lstStyle/>
          <a:p>
            <a:pPr eaLnBrk="1" hangingPunct="1"/>
            <a:r>
              <a:rPr lang="it-IT" altLang="en-US">
                <a:ea typeface="ＭＳ Ｐゴシック" panose="020B0600070205080204" pitchFamily="34" charset="-128"/>
              </a:rPr>
              <a:t>Benefits and obstacles</a:t>
            </a:r>
            <a:endParaRPr lang="it-IT" altLang="en-US" sz="1800" i="1">
              <a:ea typeface="ＭＳ Ｐゴシック" panose="020B0600070205080204" pitchFamily="34" charset="-128"/>
            </a:endParaRPr>
          </a:p>
        </p:txBody>
      </p:sp>
      <p:sp>
        <p:nvSpPr>
          <p:cNvPr id="21507" name="Rectangle 3"/>
          <p:cNvSpPr>
            <a:spLocks noGrp="1" noChangeArrowheads="1"/>
          </p:cNvSpPr>
          <p:nvPr>
            <p:ph type="body" idx="1"/>
          </p:nvPr>
        </p:nvSpPr>
        <p:spPr/>
        <p:txBody>
          <a:bodyPr/>
          <a:lstStyle/>
          <a:p>
            <a:pPr algn="just" eaLnBrk="1" hangingPunct="1">
              <a:spcBef>
                <a:spcPct val="0"/>
              </a:spcBef>
            </a:pPr>
            <a:r>
              <a:rPr lang="it-IT" altLang="en-US" sz="1600">
                <a:ea typeface="ＭＳ Ｐゴシック" panose="020B0600070205080204" pitchFamily="34" charset="-128"/>
              </a:rPr>
              <a:t>Potential benefits : </a:t>
            </a:r>
          </a:p>
          <a:p>
            <a:pPr lvl="1" algn="just" eaLnBrk="1" hangingPunct="1">
              <a:spcBef>
                <a:spcPct val="0"/>
              </a:spcBef>
            </a:pPr>
            <a:r>
              <a:rPr lang="it-IT" altLang="en-US" sz="1600">
                <a:ea typeface="ＭＳ Ｐゴシック" panose="020B0600070205080204" pitchFamily="34" charset="-128"/>
              </a:rPr>
              <a:t>Identification of functional responsibilities to ensure that all activities are accounted for, regardless of personnel turnover </a:t>
            </a:r>
          </a:p>
          <a:p>
            <a:pPr lvl="1" algn="just" eaLnBrk="1" hangingPunct="1">
              <a:spcBef>
                <a:spcPct val="0"/>
              </a:spcBef>
            </a:pPr>
            <a:r>
              <a:rPr lang="it-IT" altLang="en-US" sz="1600">
                <a:ea typeface="ＭＳ Ｐゴシック" panose="020B0600070205080204" pitchFamily="34" charset="-128"/>
              </a:rPr>
              <a:t>Minimizing the need for continuous reporting </a:t>
            </a:r>
          </a:p>
          <a:p>
            <a:pPr lvl="1" algn="just" eaLnBrk="1" hangingPunct="1">
              <a:spcBef>
                <a:spcPct val="0"/>
              </a:spcBef>
            </a:pPr>
            <a:r>
              <a:rPr lang="it-IT" altLang="en-US" sz="1600">
                <a:ea typeface="ＭＳ Ｐゴシック" panose="020B0600070205080204" pitchFamily="34" charset="-128"/>
              </a:rPr>
              <a:t>Identification of time limits for scheduling </a:t>
            </a:r>
          </a:p>
          <a:p>
            <a:pPr lvl="1" algn="just" eaLnBrk="1" hangingPunct="1">
              <a:spcBef>
                <a:spcPct val="0"/>
              </a:spcBef>
            </a:pPr>
            <a:r>
              <a:rPr lang="it-IT" altLang="en-US" sz="1600">
                <a:ea typeface="ＭＳ Ｐゴシック" panose="020B0600070205080204" pitchFamily="34" charset="-128"/>
              </a:rPr>
              <a:t>Identification of a methodology for trade-off analysis </a:t>
            </a:r>
          </a:p>
          <a:p>
            <a:pPr lvl="1" algn="just" eaLnBrk="1" hangingPunct="1">
              <a:spcBef>
                <a:spcPct val="0"/>
              </a:spcBef>
            </a:pPr>
            <a:r>
              <a:rPr lang="it-IT" altLang="en-US" sz="1600">
                <a:ea typeface="ＭＳ Ｐゴシック" panose="020B0600070205080204" pitchFamily="34" charset="-128"/>
              </a:rPr>
              <a:t>Measurement of accomplishment against plans </a:t>
            </a:r>
          </a:p>
          <a:p>
            <a:pPr lvl="1" algn="just" eaLnBrk="1" hangingPunct="1">
              <a:spcBef>
                <a:spcPct val="0"/>
              </a:spcBef>
            </a:pPr>
            <a:r>
              <a:rPr lang="it-IT" altLang="en-US" sz="1600">
                <a:ea typeface="ＭＳ Ｐゴシック" panose="020B0600070205080204" pitchFamily="34" charset="-128"/>
              </a:rPr>
              <a:t>Early identification of problems so that corrective action may follow </a:t>
            </a:r>
          </a:p>
          <a:p>
            <a:pPr lvl="1" algn="just" eaLnBrk="1" hangingPunct="1">
              <a:spcBef>
                <a:spcPct val="0"/>
              </a:spcBef>
            </a:pPr>
            <a:r>
              <a:rPr lang="it-IT" altLang="en-US" sz="1600">
                <a:ea typeface="ＭＳ Ｐゴシック" panose="020B0600070205080204" pitchFamily="34" charset="-128"/>
              </a:rPr>
              <a:t>Improved estimating capability for future planning</a:t>
            </a:r>
          </a:p>
          <a:p>
            <a:pPr lvl="1" algn="just" eaLnBrk="1" hangingPunct="1">
              <a:spcBef>
                <a:spcPct val="0"/>
              </a:spcBef>
            </a:pPr>
            <a:r>
              <a:rPr lang="it-IT" altLang="en-US" sz="1600">
                <a:ea typeface="ＭＳ Ｐゴシック" panose="020B0600070205080204" pitchFamily="34" charset="-128"/>
              </a:rPr>
              <a:t>Knowing when objectives cannot be met or will be exceeded</a:t>
            </a:r>
          </a:p>
          <a:p>
            <a:pPr lvl="1"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r>
              <a:rPr lang="it-IT" altLang="en-US" sz="1600">
                <a:ea typeface="ＭＳ Ｐゴシック" panose="020B0600070205080204" pitchFamily="34" charset="-128"/>
              </a:rPr>
              <a:t>Obstacles: </a:t>
            </a:r>
          </a:p>
          <a:p>
            <a:pPr lvl="1" algn="just" eaLnBrk="1" hangingPunct="1">
              <a:spcBef>
                <a:spcPct val="0"/>
              </a:spcBef>
            </a:pPr>
            <a:r>
              <a:rPr lang="it-IT" altLang="en-US" sz="1600">
                <a:ea typeface="ＭＳ Ｐゴシック" panose="020B0600070205080204" pitchFamily="34" charset="-128"/>
              </a:rPr>
              <a:t>Project complexity</a:t>
            </a:r>
          </a:p>
          <a:p>
            <a:pPr lvl="1" algn="just" eaLnBrk="1" hangingPunct="1">
              <a:spcBef>
                <a:spcPct val="0"/>
              </a:spcBef>
            </a:pPr>
            <a:r>
              <a:rPr lang="it-IT" altLang="en-US" sz="1600">
                <a:ea typeface="ＭＳ Ｐゴシック" panose="020B0600070205080204" pitchFamily="34" charset="-128"/>
              </a:rPr>
              <a:t>Customer's special requirements and scope changes</a:t>
            </a:r>
          </a:p>
          <a:p>
            <a:pPr lvl="1" algn="just" eaLnBrk="1" hangingPunct="1">
              <a:spcBef>
                <a:spcPct val="0"/>
              </a:spcBef>
            </a:pPr>
            <a:r>
              <a:rPr lang="it-IT" altLang="en-US" sz="1600">
                <a:ea typeface="ＭＳ Ｐゴシック" panose="020B0600070205080204" pitchFamily="34" charset="-128"/>
              </a:rPr>
              <a:t>Organizational restructuring </a:t>
            </a:r>
          </a:p>
          <a:p>
            <a:pPr lvl="1" algn="just" eaLnBrk="1" hangingPunct="1">
              <a:spcBef>
                <a:spcPct val="0"/>
              </a:spcBef>
            </a:pPr>
            <a:r>
              <a:rPr lang="it-IT" altLang="en-US" sz="1600">
                <a:ea typeface="ＭＳ Ｐゴシック" panose="020B0600070205080204" pitchFamily="34" charset="-128"/>
              </a:rPr>
              <a:t>Project risks </a:t>
            </a:r>
          </a:p>
          <a:p>
            <a:pPr lvl="1" algn="just" eaLnBrk="1" hangingPunct="1">
              <a:spcBef>
                <a:spcPct val="0"/>
              </a:spcBef>
            </a:pPr>
            <a:r>
              <a:rPr lang="it-IT" altLang="en-US" sz="1600">
                <a:ea typeface="ＭＳ Ｐゴシック" panose="020B0600070205080204" pitchFamily="34" charset="-128"/>
              </a:rPr>
              <a:t>Changes in technology </a:t>
            </a:r>
          </a:p>
          <a:p>
            <a:pPr lvl="1" algn="just" eaLnBrk="1" hangingPunct="1">
              <a:spcBef>
                <a:spcPct val="0"/>
              </a:spcBef>
            </a:pPr>
            <a:r>
              <a:rPr lang="it-IT" altLang="en-US" sz="1600">
                <a:ea typeface="ＭＳ Ｐゴシック" panose="020B0600070205080204" pitchFamily="34" charset="-128"/>
              </a:rPr>
              <a:t>Forward planning and pricing </a:t>
            </a:r>
          </a:p>
        </p:txBody>
      </p:sp>
    </p:spTree>
    <p:extLst>
      <p:ext uri="{BB962C8B-B14F-4D97-AF65-F5344CB8AC3E}">
        <p14:creationId xmlns:p14="http://schemas.microsoft.com/office/powerpoint/2010/main" val="135674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0" name="Rectangle 2"/>
          <p:cNvSpPr>
            <a:spLocks noGrp="1" noChangeArrowheads="1"/>
          </p:cNvSpPr>
          <p:nvPr>
            <p:ph type="title"/>
          </p:nvPr>
        </p:nvSpPr>
        <p:spPr/>
        <p:txBody>
          <a:bodyPr/>
          <a:lstStyle/>
          <a:p>
            <a:pPr eaLnBrk="1" hangingPunct="1"/>
            <a:r>
              <a:rPr lang="it-IT" altLang="en-US">
                <a:ea typeface="ＭＳ Ｐゴシック" panose="020B0600070205080204" pitchFamily="34" charset="-128"/>
              </a:rPr>
              <a:t>Project Management Definition</a:t>
            </a:r>
            <a:endParaRPr lang="it-IT" altLang="en-US" sz="1800" i="1">
              <a:ea typeface="ＭＳ Ｐゴシック" panose="020B0600070205080204" pitchFamily="34" charset="-128"/>
            </a:endParaRPr>
          </a:p>
        </p:txBody>
      </p:sp>
      <p:sp>
        <p:nvSpPr>
          <p:cNvPr id="22531" name="Rectangle 3"/>
          <p:cNvSpPr>
            <a:spLocks noGrp="1" noChangeArrowheads="1"/>
          </p:cNvSpPr>
          <p:nvPr>
            <p:ph type="body" idx="1"/>
          </p:nvPr>
        </p:nvSpPr>
        <p:spPr/>
        <p:txBody>
          <a:bodyPr/>
          <a:lstStyle/>
          <a:p>
            <a:pPr algn="just" eaLnBrk="1" hangingPunct="1">
              <a:spcBef>
                <a:spcPct val="0"/>
              </a:spcBef>
            </a:pPr>
            <a:r>
              <a:rPr lang="it-IT" altLang="en-US" sz="1600">
                <a:ea typeface="ＭＳ Ｐゴシック" panose="020B0600070205080204" pitchFamily="34" charset="-128"/>
              </a:rPr>
              <a:t>The following would be an overview definition of project management: </a:t>
            </a:r>
          </a:p>
          <a:p>
            <a:pPr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endParaRPr lang="it-IT" altLang="en-US" sz="1600">
              <a:ea typeface="ＭＳ Ｐゴシック" panose="020B0600070205080204" pitchFamily="34" charset="-128"/>
            </a:endParaRPr>
          </a:p>
          <a:p>
            <a:pPr algn="just" eaLnBrk="1" hangingPunct="1">
              <a:lnSpc>
                <a:spcPct val="150000"/>
              </a:lnSpc>
              <a:spcBef>
                <a:spcPct val="0"/>
              </a:spcBef>
              <a:buFont typeface="Wingdings" panose="05000000000000000000" pitchFamily="2" charset="2"/>
              <a:buNone/>
            </a:pPr>
            <a:r>
              <a:rPr lang="it-IT" altLang="en-US" sz="1600">
                <a:ea typeface="ＭＳ Ｐゴシック" panose="020B0600070205080204" pitchFamily="34" charset="-128"/>
              </a:rPr>
              <a:t>Project management is the planning, organizing, directing, and controlling of company resources for a relatively short-term objective that has been established to complete specific goals and objectives. Furthermore, project management utilizes the systems approach to management by having functional personnel (the vertical hierarchy) assigned to a specific project (the horizontal hierarchy).</a:t>
            </a:r>
          </a:p>
          <a:p>
            <a:pPr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endParaRPr lang="it-IT" altLang="en-US" sz="1600">
              <a:ea typeface="ＭＳ Ｐゴシック" panose="020B0600070205080204" pitchFamily="34" charset="-128"/>
            </a:endParaRPr>
          </a:p>
          <a:p>
            <a:pPr algn="just" eaLnBrk="1" hangingPunct="1">
              <a:spcBef>
                <a:spcPct val="0"/>
              </a:spcBef>
            </a:pPr>
            <a:endParaRPr lang="it-IT" altLang="en-US" sz="1600">
              <a:ea typeface="ＭＳ Ｐゴシック" panose="020B0600070205080204" pitchFamily="34" charset="-128"/>
            </a:endParaRPr>
          </a:p>
        </p:txBody>
      </p:sp>
      <p:pic>
        <p:nvPicPr>
          <p:cNvPr id="22532" name="Immagin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3962400"/>
            <a:ext cx="33147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3179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4" name="Rectangle 2"/>
          <p:cNvSpPr>
            <a:spLocks noGrp="1" noChangeArrowheads="1"/>
          </p:cNvSpPr>
          <p:nvPr>
            <p:ph type="title"/>
          </p:nvPr>
        </p:nvSpPr>
        <p:spPr/>
        <p:txBody>
          <a:bodyPr/>
          <a:lstStyle/>
          <a:p>
            <a:pPr eaLnBrk="1" hangingPunct="1"/>
            <a:r>
              <a:rPr lang="it-IT" altLang="en-US">
                <a:ea typeface="ＭＳ Ｐゴシック" panose="020B0600070205080204" pitchFamily="34" charset="-128"/>
              </a:rPr>
              <a:t>Project success</a:t>
            </a:r>
            <a:endParaRPr lang="it-IT" altLang="en-US" sz="1800" i="1">
              <a:ea typeface="ＭＳ Ｐゴシック" panose="020B0600070205080204" pitchFamily="34" charset="-128"/>
            </a:endParaRPr>
          </a:p>
        </p:txBody>
      </p:sp>
      <p:sp>
        <p:nvSpPr>
          <p:cNvPr id="23555" name="Rectangle 3"/>
          <p:cNvSpPr>
            <a:spLocks noGrp="1" noChangeArrowheads="1"/>
          </p:cNvSpPr>
          <p:nvPr>
            <p:ph type="body" idx="1"/>
          </p:nvPr>
        </p:nvSpPr>
        <p:spPr/>
        <p:txBody>
          <a:bodyPr/>
          <a:lstStyle/>
          <a:p>
            <a:pPr algn="just" eaLnBrk="1" hangingPunct="1">
              <a:lnSpc>
                <a:spcPct val="150000"/>
              </a:lnSpc>
              <a:spcBef>
                <a:spcPct val="0"/>
              </a:spcBef>
            </a:pPr>
            <a:r>
              <a:rPr lang="it-IT" altLang="en-US" sz="1600">
                <a:ea typeface="ＭＳ Ｐゴシック" panose="020B0600070205080204" pitchFamily="34" charset="-128"/>
              </a:rPr>
              <a:t>The definition of project success can be exendedto include completion: </a:t>
            </a:r>
          </a:p>
          <a:p>
            <a:pPr lvl="1" algn="just" eaLnBrk="1" hangingPunct="1">
              <a:lnSpc>
                <a:spcPct val="150000"/>
              </a:lnSpc>
              <a:spcBef>
                <a:spcPct val="0"/>
              </a:spcBef>
            </a:pPr>
            <a:r>
              <a:rPr lang="it-IT" altLang="en-US" sz="1600">
                <a:ea typeface="ＭＳ Ｐゴシック" panose="020B0600070205080204" pitchFamily="34" charset="-128"/>
              </a:rPr>
              <a:t>Within the allocated time period </a:t>
            </a:r>
          </a:p>
          <a:p>
            <a:pPr lvl="1" algn="just" eaLnBrk="1" hangingPunct="1">
              <a:lnSpc>
                <a:spcPct val="150000"/>
              </a:lnSpc>
              <a:spcBef>
                <a:spcPct val="0"/>
              </a:spcBef>
            </a:pPr>
            <a:r>
              <a:rPr lang="it-IT" altLang="en-US" sz="1600">
                <a:ea typeface="ＭＳ Ｐゴシック" panose="020B0600070205080204" pitchFamily="34" charset="-128"/>
              </a:rPr>
              <a:t>Within the budgeted cost</a:t>
            </a:r>
          </a:p>
          <a:p>
            <a:pPr lvl="1" algn="just" eaLnBrk="1" hangingPunct="1">
              <a:lnSpc>
                <a:spcPct val="150000"/>
              </a:lnSpc>
              <a:spcBef>
                <a:spcPct val="0"/>
              </a:spcBef>
            </a:pPr>
            <a:r>
              <a:rPr lang="it-IT" altLang="en-US" sz="1600">
                <a:ea typeface="ＭＳ Ｐゴシック" panose="020B0600070205080204" pitchFamily="34" charset="-128"/>
              </a:rPr>
              <a:t>At the proper performance or specification level </a:t>
            </a:r>
          </a:p>
          <a:p>
            <a:pPr lvl="1" algn="just" eaLnBrk="1" hangingPunct="1">
              <a:lnSpc>
                <a:spcPct val="150000"/>
              </a:lnSpc>
              <a:spcBef>
                <a:spcPct val="0"/>
              </a:spcBef>
            </a:pPr>
            <a:r>
              <a:rPr lang="it-IT" altLang="en-US" sz="1600">
                <a:ea typeface="ＭＳ Ｐゴシック" panose="020B0600070205080204" pitchFamily="34" charset="-128"/>
              </a:rPr>
              <a:t>With acceptance by the customer/user </a:t>
            </a:r>
          </a:p>
          <a:p>
            <a:pPr lvl="1" algn="just" eaLnBrk="1" hangingPunct="1">
              <a:lnSpc>
                <a:spcPct val="150000"/>
              </a:lnSpc>
              <a:spcBef>
                <a:spcPct val="0"/>
              </a:spcBef>
            </a:pPr>
            <a:r>
              <a:rPr lang="it-IT" altLang="en-US" sz="1600">
                <a:ea typeface="ＭＳ Ｐゴシック" panose="020B0600070205080204" pitchFamily="34" charset="-128"/>
              </a:rPr>
              <a:t>When you can use the customer's name as a reference </a:t>
            </a:r>
          </a:p>
          <a:p>
            <a:pPr lvl="1" algn="just" eaLnBrk="1" hangingPunct="1">
              <a:lnSpc>
                <a:spcPct val="150000"/>
              </a:lnSpc>
              <a:spcBef>
                <a:spcPct val="0"/>
              </a:spcBef>
            </a:pPr>
            <a:r>
              <a:rPr lang="it-IT" altLang="en-US" sz="1600">
                <a:ea typeface="ＭＳ Ｐゴシック" panose="020B0600070205080204" pitchFamily="34" charset="-128"/>
              </a:rPr>
              <a:t>With minimum or mutually agreed upon scope changes </a:t>
            </a:r>
          </a:p>
          <a:p>
            <a:pPr lvl="1" algn="just" eaLnBrk="1" hangingPunct="1">
              <a:lnSpc>
                <a:spcPct val="150000"/>
              </a:lnSpc>
              <a:spcBef>
                <a:spcPct val="0"/>
              </a:spcBef>
            </a:pPr>
            <a:r>
              <a:rPr lang="it-IT" altLang="en-US" sz="1600">
                <a:ea typeface="ＭＳ Ｐゴシック" panose="020B0600070205080204" pitchFamily="34" charset="-128"/>
              </a:rPr>
              <a:t>Without disturbing the main work flow of the organization </a:t>
            </a:r>
          </a:p>
          <a:p>
            <a:pPr lvl="1" algn="just" eaLnBrk="1" hangingPunct="1">
              <a:lnSpc>
                <a:spcPct val="150000"/>
              </a:lnSpc>
              <a:spcBef>
                <a:spcPct val="0"/>
              </a:spcBef>
            </a:pPr>
            <a:r>
              <a:rPr lang="it-IT" altLang="en-US" sz="1600">
                <a:ea typeface="ＭＳ Ｐゴシック" panose="020B0600070205080204" pitchFamily="34" charset="-128"/>
              </a:rPr>
              <a:t>Without changing the corporate culture</a:t>
            </a:r>
          </a:p>
        </p:txBody>
      </p:sp>
    </p:spTree>
    <p:extLst>
      <p:ext uri="{BB962C8B-B14F-4D97-AF65-F5344CB8AC3E}">
        <p14:creationId xmlns:p14="http://schemas.microsoft.com/office/powerpoint/2010/main" val="3839389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78" name="Rectangle 2"/>
          <p:cNvSpPr>
            <a:spLocks noGrp="1" noChangeArrowheads="1"/>
          </p:cNvSpPr>
          <p:nvPr>
            <p:ph type="title"/>
          </p:nvPr>
        </p:nvSpPr>
        <p:spPr/>
        <p:txBody>
          <a:bodyPr/>
          <a:lstStyle/>
          <a:p>
            <a:pPr eaLnBrk="1" hangingPunct="1"/>
            <a:r>
              <a:rPr lang="it-IT" altLang="en-US">
                <a:ea typeface="ＭＳ Ｐゴシック" panose="020B0600070205080204" pitchFamily="34" charset="-128"/>
              </a:rPr>
              <a:t>Scope change</a:t>
            </a:r>
            <a:endParaRPr lang="it-IT" altLang="en-US" sz="1800" i="1">
              <a:ea typeface="ＭＳ Ｐゴシック" panose="020B0600070205080204" pitchFamily="34" charset="-128"/>
            </a:endParaRPr>
          </a:p>
        </p:txBody>
      </p:sp>
      <p:sp>
        <p:nvSpPr>
          <p:cNvPr id="24579" name="Rectangle 3"/>
          <p:cNvSpPr>
            <a:spLocks noGrp="1" noChangeArrowheads="1"/>
          </p:cNvSpPr>
          <p:nvPr>
            <p:ph type="body" idx="1"/>
          </p:nvPr>
        </p:nvSpPr>
        <p:spPr/>
        <p:txBody>
          <a:bodyPr/>
          <a:lstStyle/>
          <a:p>
            <a:pPr algn="just" eaLnBrk="1" hangingPunct="1">
              <a:spcBef>
                <a:spcPct val="50000"/>
              </a:spcBef>
            </a:pPr>
            <a:r>
              <a:rPr lang="it-IT" altLang="en-US" sz="1600">
                <a:ea typeface="ＭＳ Ｐゴシック" panose="020B0600070205080204" pitchFamily="34" charset="-128"/>
              </a:rPr>
              <a:t>Very few projects are completed within the original scope of the project.</a:t>
            </a:r>
          </a:p>
          <a:p>
            <a:pPr algn="just" eaLnBrk="1" hangingPunct="1">
              <a:spcBef>
                <a:spcPct val="50000"/>
              </a:spcBef>
            </a:pPr>
            <a:r>
              <a:rPr lang="it-IT" altLang="en-US" sz="1600">
                <a:ea typeface="ＭＳ Ｐゴシック" panose="020B0600070205080204" pitchFamily="34" charset="-128"/>
              </a:rPr>
              <a:t>Scope changes are inevitable and have the potential to destroy not only the morale on a project, but the entire project itself. </a:t>
            </a:r>
          </a:p>
          <a:p>
            <a:pPr algn="just" eaLnBrk="1" hangingPunct="1">
              <a:spcBef>
                <a:spcPct val="50000"/>
              </a:spcBef>
            </a:pPr>
            <a:r>
              <a:rPr lang="it-IT" altLang="en-US" sz="1600">
                <a:ea typeface="ＭＳ Ｐゴシック" panose="020B0600070205080204" pitchFamily="34" charset="-128"/>
              </a:rPr>
              <a:t>Scope changes </a:t>
            </a:r>
            <a:r>
              <a:rPr lang="it-IT" altLang="en-US" sz="1600" i="1">
                <a:ea typeface="ＭＳ Ｐゴシック" panose="020B0600070205080204" pitchFamily="34" charset="-128"/>
              </a:rPr>
              <a:t>must be held to a minimum and those that are required must be approved by both the project manager and the customer/user.</a:t>
            </a:r>
            <a:endParaRPr lang="it-IT" altLang="en-US" sz="1600">
              <a:latin typeface="Verdana" panose="020B0604030504040204" pitchFamily="34" charset="0"/>
              <a:ea typeface="ＭＳ Ｐゴシック" panose="020B0600070205080204" pitchFamily="34" charset="-128"/>
            </a:endParaRPr>
          </a:p>
        </p:txBody>
      </p:sp>
    </p:spTree>
    <p:extLst>
      <p:ext uri="{BB962C8B-B14F-4D97-AF65-F5344CB8AC3E}">
        <p14:creationId xmlns:p14="http://schemas.microsoft.com/office/powerpoint/2010/main" val="2865482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050" name="Rectangle 2"/>
          <p:cNvSpPr>
            <a:spLocks noGrp="1" noChangeArrowheads="1"/>
          </p:cNvSpPr>
          <p:nvPr>
            <p:ph type="title"/>
          </p:nvPr>
        </p:nvSpPr>
        <p:spPr/>
        <p:txBody>
          <a:bodyPr/>
          <a:lstStyle/>
          <a:p>
            <a:pPr eaLnBrk="1" hangingPunct="1"/>
            <a:r>
              <a:rPr lang="it-IT" altLang="en-US">
                <a:ea typeface="ＭＳ Ｐゴシック" panose="020B0600070205080204" pitchFamily="34" charset="-128"/>
              </a:rPr>
              <a:t>Who is Project Manager?</a:t>
            </a:r>
            <a:endParaRPr lang="it-IT" altLang="en-US" sz="1800" i="1">
              <a:ea typeface="ＭＳ Ｐゴシック" panose="020B0600070205080204" pitchFamily="34" charset="-128"/>
            </a:endParaRPr>
          </a:p>
        </p:txBody>
      </p:sp>
      <p:sp>
        <p:nvSpPr>
          <p:cNvPr id="28675" name="Rectangle 3"/>
          <p:cNvSpPr>
            <a:spLocks noGrp="1" noChangeArrowheads="1"/>
          </p:cNvSpPr>
          <p:nvPr>
            <p:ph type="body" idx="1"/>
          </p:nvPr>
        </p:nvSpPr>
        <p:spPr/>
        <p:txBody>
          <a:bodyPr>
            <a:normAutofit fontScale="77500" lnSpcReduction="20000"/>
          </a:bodyPr>
          <a:lstStyle/>
          <a:p>
            <a:pPr marL="365125" indent="-365125" algn="just" eaLnBrk="1" hangingPunct="1">
              <a:spcBef>
                <a:spcPct val="0"/>
              </a:spcBef>
              <a:buClr>
                <a:schemeClr val="tx2"/>
              </a:buClr>
              <a:buSzPct val="70000"/>
            </a:pPr>
            <a:r>
              <a:rPr lang="it-IT" altLang="en-US" sz="1600">
                <a:ea typeface="ＭＳ Ｐゴシック" panose="020B0600070205080204" pitchFamily="34" charset="-128"/>
              </a:rPr>
              <a:t>Project manager must control company resources within time, cost, and performance</a:t>
            </a:r>
          </a:p>
          <a:p>
            <a:pPr marL="365125" indent="-365125" algn="just" eaLnBrk="1" hangingPunct="1">
              <a:spcBef>
                <a:spcPct val="0"/>
              </a:spcBef>
              <a:buClr>
                <a:schemeClr val="tx2"/>
              </a:buClr>
              <a:buSzPct val="70000"/>
            </a:pPr>
            <a:r>
              <a:rPr lang="it-IT" altLang="en-US" sz="1600">
                <a:ea typeface="ＭＳ Ｐゴシック" panose="020B0600070205080204" pitchFamily="34" charset="-128"/>
              </a:rPr>
              <a:t>Most companies have six resources:</a:t>
            </a:r>
          </a:p>
          <a:p>
            <a:pPr marL="765175" lvl="2" indent="-365125" algn="just" eaLnBrk="1" hangingPunct="1">
              <a:spcBef>
                <a:spcPct val="0"/>
              </a:spcBef>
              <a:buClr>
                <a:schemeClr val="tx2"/>
              </a:buClr>
              <a:buFont typeface="Wingdings" panose="05000000000000000000" pitchFamily="2" charset="2"/>
              <a:buChar char="q"/>
            </a:pPr>
            <a:r>
              <a:rPr lang="it-IT" altLang="en-US">
                <a:ea typeface="ＭＳ Ｐゴシック" panose="020B0600070205080204" pitchFamily="34" charset="-128"/>
              </a:rPr>
              <a:t>Money</a:t>
            </a:r>
          </a:p>
          <a:p>
            <a:pPr marL="765175" lvl="2" indent="-365125" algn="just" eaLnBrk="1" hangingPunct="1">
              <a:spcBef>
                <a:spcPct val="0"/>
              </a:spcBef>
              <a:buClr>
                <a:schemeClr val="tx2"/>
              </a:buClr>
              <a:buFont typeface="Wingdings" panose="05000000000000000000" pitchFamily="2" charset="2"/>
              <a:buChar char="q"/>
            </a:pPr>
            <a:r>
              <a:rPr lang="it-IT" altLang="en-US">
                <a:ea typeface="ＭＳ Ｐゴシック" panose="020B0600070205080204" pitchFamily="34" charset="-128"/>
              </a:rPr>
              <a:t>Manpower</a:t>
            </a:r>
          </a:p>
          <a:p>
            <a:pPr marL="765175" lvl="2" indent="-365125" algn="just" eaLnBrk="1" hangingPunct="1">
              <a:spcBef>
                <a:spcPct val="0"/>
              </a:spcBef>
              <a:buClr>
                <a:schemeClr val="tx2"/>
              </a:buClr>
              <a:buFont typeface="Wingdings" panose="05000000000000000000" pitchFamily="2" charset="2"/>
              <a:buChar char="q"/>
            </a:pPr>
            <a:r>
              <a:rPr lang="it-IT" altLang="en-US">
                <a:ea typeface="ＭＳ Ｐゴシック" panose="020B0600070205080204" pitchFamily="34" charset="-128"/>
              </a:rPr>
              <a:t>Equipment </a:t>
            </a:r>
          </a:p>
          <a:p>
            <a:pPr marL="765175" lvl="2" indent="-365125" algn="just" eaLnBrk="1" hangingPunct="1">
              <a:spcBef>
                <a:spcPct val="0"/>
              </a:spcBef>
              <a:buClr>
                <a:schemeClr val="tx2"/>
              </a:buClr>
              <a:buFont typeface="Wingdings" panose="05000000000000000000" pitchFamily="2" charset="2"/>
              <a:buChar char="q"/>
            </a:pPr>
            <a:r>
              <a:rPr lang="it-IT" altLang="en-US">
                <a:ea typeface="ＭＳ Ｐゴシック" panose="020B0600070205080204" pitchFamily="34" charset="-128"/>
              </a:rPr>
              <a:t>Facilities </a:t>
            </a:r>
          </a:p>
          <a:p>
            <a:pPr marL="765175" lvl="2" indent="-365125" algn="just" eaLnBrk="1" hangingPunct="1">
              <a:spcBef>
                <a:spcPct val="0"/>
              </a:spcBef>
              <a:buClr>
                <a:schemeClr val="tx2"/>
              </a:buClr>
              <a:buFont typeface="Wingdings" panose="05000000000000000000" pitchFamily="2" charset="2"/>
              <a:buChar char="q"/>
            </a:pPr>
            <a:r>
              <a:rPr lang="it-IT" altLang="en-US">
                <a:ea typeface="ＭＳ Ｐゴシック" panose="020B0600070205080204" pitchFamily="34" charset="-128"/>
              </a:rPr>
              <a:t>Materials </a:t>
            </a:r>
          </a:p>
          <a:p>
            <a:pPr marL="765175" lvl="2" indent="-365125" algn="just" eaLnBrk="1" hangingPunct="1">
              <a:spcBef>
                <a:spcPct val="0"/>
              </a:spcBef>
              <a:buClr>
                <a:schemeClr val="tx2"/>
              </a:buClr>
              <a:buFont typeface="Wingdings" panose="05000000000000000000" pitchFamily="2" charset="2"/>
              <a:buChar char="q"/>
            </a:pPr>
            <a:r>
              <a:rPr lang="it-IT" altLang="en-US">
                <a:ea typeface="ＭＳ Ｐゴシック" panose="020B0600070205080204" pitchFamily="34" charset="-128"/>
              </a:rPr>
              <a:t>Information/technology</a:t>
            </a:r>
            <a:endParaRPr lang="it-IT" altLang="en-US">
              <a:solidFill>
                <a:srgbClr val="000000"/>
              </a:solidFill>
              <a:ea typeface="ＭＳ Ｐゴシック" panose="020B0600070205080204" pitchFamily="34" charset="-128"/>
            </a:endParaRPr>
          </a:p>
          <a:p>
            <a:pPr marL="365125" indent="-365125" algn="just" eaLnBrk="1" hangingPunct="1">
              <a:spcBef>
                <a:spcPct val="0"/>
              </a:spcBef>
              <a:buClr>
                <a:schemeClr val="tx2"/>
              </a:buClr>
              <a:buSzPct val="70000"/>
            </a:pPr>
            <a:endParaRPr lang="it-IT" altLang="en-US" sz="1600">
              <a:ea typeface="ＭＳ Ｐゴシック" panose="020B0600070205080204" pitchFamily="34" charset="-128"/>
            </a:endParaRPr>
          </a:p>
          <a:p>
            <a:pPr marL="365125" indent="-365125" algn="just" eaLnBrk="1" hangingPunct="1">
              <a:spcBef>
                <a:spcPct val="0"/>
              </a:spcBef>
              <a:buClr>
                <a:schemeClr val="tx2"/>
              </a:buClr>
              <a:buSzPct val="70000"/>
            </a:pPr>
            <a:r>
              <a:rPr lang="it-IT" altLang="en-US" sz="1600">
                <a:ea typeface="ＭＳ Ｐゴシック" panose="020B0600070205080204" pitchFamily="34" charset="-128"/>
              </a:rPr>
              <a:t>Usually, the project manager does </a:t>
            </a:r>
            <a:r>
              <a:rPr lang="it-IT" altLang="en-US" sz="1600" i="1">
                <a:ea typeface="ＭＳ Ｐゴシック" panose="020B0600070205080204" pitchFamily="34" charset="-128"/>
              </a:rPr>
              <a:t>not control any of these resources directly</a:t>
            </a:r>
          </a:p>
          <a:p>
            <a:pPr marL="365125" indent="-365125" algn="just" eaLnBrk="1" hangingPunct="1">
              <a:spcBef>
                <a:spcPct val="0"/>
              </a:spcBef>
              <a:buClr>
                <a:schemeClr val="tx2"/>
              </a:buClr>
              <a:buSzPct val="70000"/>
            </a:pPr>
            <a:endParaRPr lang="it-IT" altLang="en-US" sz="1600">
              <a:ea typeface="ＭＳ Ｐゴシック" panose="020B0600070205080204" pitchFamily="34" charset="-128"/>
            </a:endParaRPr>
          </a:p>
          <a:p>
            <a:pPr marL="365125" indent="-365125" algn="just" eaLnBrk="1" hangingPunct="1">
              <a:spcBef>
                <a:spcPct val="0"/>
              </a:spcBef>
              <a:buClr>
                <a:schemeClr val="tx2"/>
              </a:buClr>
              <a:buSzPct val="70000"/>
            </a:pPr>
            <a:r>
              <a:rPr lang="it-IT" altLang="en-US" sz="1600">
                <a:ea typeface="ＭＳ Ｐゴシック" panose="020B0600070205080204" pitchFamily="34" charset="-128"/>
              </a:rPr>
              <a:t>Resources are controlled by the line managers, functional managers, or, as they are often called, resources managers. Project managers must, therefore, negotiate with line managers for all project resources. </a:t>
            </a:r>
          </a:p>
          <a:p>
            <a:pPr marL="365125" indent="-365125" algn="just" eaLnBrk="1" hangingPunct="1">
              <a:spcBef>
                <a:spcPct val="0"/>
              </a:spcBef>
            </a:pPr>
            <a:endParaRPr lang="it-IT" altLang="en-US" sz="1600">
              <a:ea typeface="ＭＳ Ｐゴシック" panose="020B0600070205080204" pitchFamily="34" charset="-128"/>
            </a:endParaRPr>
          </a:p>
          <a:p>
            <a:pPr marL="365125" indent="-365125" algn="just" eaLnBrk="1" hangingPunct="1">
              <a:spcBef>
                <a:spcPct val="0"/>
              </a:spcBef>
            </a:pPr>
            <a:r>
              <a:rPr lang="it-IT" altLang="en-US" sz="1600">
                <a:ea typeface="ＭＳ Ｐゴシック" panose="020B0600070205080204" pitchFamily="34" charset="-128"/>
              </a:rPr>
              <a:t>Project management is strongly dependent on: 	</a:t>
            </a:r>
          </a:p>
          <a:p>
            <a:pPr marL="765175" lvl="2" indent="-365125" algn="just" eaLnBrk="1" hangingPunct="1">
              <a:spcBef>
                <a:spcPct val="0"/>
              </a:spcBef>
            </a:pPr>
            <a:r>
              <a:rPr lang="it-IT" altLang="en-US" i="0">
                <a:ea typeface="ＭＳ Ｐゴシック" panose="020B0600070205080204" pitchFamily="34" charset="-128"/>
              </a:rPr>
              <a:t>A good daily working relationship between the project manager and those line managers who directly assign resources to projects</a:t>
            </a:r>
          </a:p>
          <a:p>
            <a:pPr marL="765175" lvl="2" indent="-365125" algn="just" eaLnBrk="1" hangingPunct="1">
              <a:spcBef>
                <a:spcPct val="0"/>
              </a:spcBef>
            </a:pPr>
            <a:r>
              <a:rPr lang="it-IT" altLang="en-US" i="0">
                <a:ea typeface="ＭＳ Ｐゴシック" panose="020B0600070205080204" pitchFamily="34" charset="-128"/>
              </a:rPr>
              <a:t>The ability of functional employees to report vertically to their line manager at the same time that they report horizontally to one or more project managers</a:t>
            </a:r>
          </a:p>
          <a:p>
            <a:pPr marL="365125" indent="-365125" algn="just" eaLnBrk="1" hangingPunct="1">
              <a:spcBef>
                <a:spcPct val="0"/>
              </a:spcBef>
              <a:buClr>
                <a:schemeClr val="tx2"/>
              </a:buClr>
              <a:buSzPct val="70000"/>
            </a:pPr>
            <a:endParaRPr lang="it-IT" altLang="en-US" sz="1600">
              <a:solidFill>
                <a:srgbClr val="000000"/>
              </a:solidFill>
              <a:ea typeface="ＭＳ Ｐゴシック" panose="020B0600070205080204" pitchFamily="34" charset="-128"/>
            </a:endParaRPr>
          </a:p>
        </p:txBody>
      </p:sp>
    </p:spTree>
    <p:extLst>
      <p:ext uri="{BB962C8B-B14F-4D97-AF65-F5344CB8AC3E}">
        <p14:creationId xmlns:p14="http://schemas.microsoft.com/office/powerpoint/2010/main" val="3581844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a:effectLst>
                  <a:outerShdw blurRad="38100" dist="38100" dir="2700000" algn="tl">
                    <a:srgbClr val="DDDDDD"/>
                  </a:outerShdw>
                </a:effectLst>
                <a:ea typeface="ＭＳ Ｐゴシック" charset="-128"/>
                <a:cs typeface="ＭＳ Ｐゴシック" charset="-128"/>
              </a:rPr>
              <a:t>Project Manager as a planning agent</a:t>
            </a:r>
          </a:p>
        </p:txBody>
      </p:sp>
      <p:sp>
        <p:nvSpPr>
          <p:cNvPr id="29699" name="Segnaposto contenuto 2"/>
          <p:cNvSpPr>
            <a:spLocks noGrp="1"/>
          </p:cNvSpPr>
          <p:nvPr>
            <p:ph idx="1"/>
          </p:nvPr>
        </p:nvSpPr>
        <p:spPr/>
        <p:txBody>
          <a:bodyPr>
            <a:normAutofit fontScale="92500" lnSpcReduction="20000"/>
          </a:bodyPr>
          <a:lstStyle/>
          <a:p>
            <a:r>
              <a:rPr lang="it-IT" altLang="en-US" sz="1600">
                <a:ea typeface="ＭＳ Ｐゴシック" panose="020B0600070205080204" pitchFamily="34" charset="-128"/>
              </a:rPr>
              <a:t>As the architect of the project plan, the project manager must provide: </a:t>
            </a:r>
          </a:p>
          <a:p>
            <a:pPr lvl="1"/>
            <a:r>
              <a:rPr lang="it-IT" altLang="en-US" sz="1600">
                <a:ea typeface="ＭＳ Ｐゴシック" panose="020B0600070205080204" pitchFamily="34" charset="-128"/>
              </a:rPr>
              <a:t>Complete task definitions </a:t>
            </a:r>
          </a:p>
          <a:p>
            <a:pPr lvl="1"/>
            <a:r>
              <a:rPr lang="it-IT" altLang="en-US" sz="1600">
                <a:ea typeface="ＭＳ Ｐゴシック" panose="020B0600070205080204" pitchFamily="34" charset="-128"/>
              </a:rPr>
              <a:t>Resource requirement definitions (possibly skill levels) </a:t>
            </a:r>
          </a:p>
          <a:p>
            <a:pPr lvl="1"/>
            <a:r>
              <a:rPr lang="it-IT" altLang="en-US" sz="1600">
                <a:ea typeface="ＭＳ Ｐゴシック" panose="020B0600070205080204" pitchFamily="34" charset="-128"/>
              </a:rPr>
              <a:t>Major timetable milestones </a:t>
            </a:r>
          </a:p>
          <a:p>
            <a:pPr lvl="1"/>
            <a:r>
              <a:rPr lang="it-IT" altLang="en-US" sz="1600">
                <a:ea typeface="ＭＳ Ｐゴシック" panose="020B0600070205080204" pitchFamily="34" charset="-128"/>
              </a:rPr>
              <a:t>Definition of end-item quality and reliability requirements </a:t>
            </a:r>
          </a:p>
          <a:p>
            <a:pPr lvl="1"/>
            <a:r>
              <a:rPr lang="it-IT" altLang="en-US" sz="1600">
                <a:ea typeface="ＭＳ Ｐゴシック" panose="020B0600070205080204" pitchFamily="34" charset="-128"/>
              </a:rPr>
              <a:t>The basis for performance measurement </a:t>
            </a:r>
          </a:p>
          <a:p>
            <a:r>
              <a:rPr lang="it-IT" altLang="en-US" sz="1600">
                <a:ea typeface="ＭＳ Ｐゴシック" panose="020B0600070205080204" pitchFamily="34" charset="-128"/>
              </a:rPr>
              <a:t>These factors, if properly established, result in: </a:t>
            </a:r>
          </a:p>
          <a:p>
            <a:pPr lvl="1"/>
            <a:r>
              <a:rPr lang="it-IT" altLang="en-US" sz="1600">
                <a:ea typeface="ＭＳ Ｐゴシック" panose="020B0600070205080204" pitchFamily="34" charset="-128"/>
              </a:rPr>
              <a:t>Assurance that functional units will understand their total responsibilities toward achieving project needs </a:t>
            </a:r>
          </a:p>
          <a:p>
            <a:pPr lvl="1"/>
            <a:r>
              <a:rPr lang="it-IT" altLang="en-US" sz="1600">
                <a:ea typeface="ＭＳ Ｐゴシック" panose="020B0600070205080204" pitchFamily="34" charset="-128"/>
              </a:rPr>
              <a:t>Assurance that problems resulting from scheduling and allocation of critical resources are known beforehand </a:t>
            </a:r>
          </a:p>
          <a:p>
            <a:pPr lvl="1"/>
            <a:r>
              <a:rPr lang="it-IT" altLang="en-US" sz="1600">
                <a:ea typeface="ＭＳ Ｐゴシック" panose="020B0600070205080204" pitchFamily="34" charset="-128"/>
              </a:rPr>
              <a:t>Early identification of problems that may jeopardize successful project completion so that effective corrective action and replanning can be taken to prevent or resolve the problems </a:t>
            </a:r>
          </a:p>
          <a:p>
            <a:endParaRPr lang="it-IT" altLang="en-US" sz="1600">
              <a:ea typeface="ＭＳ Ｐゴシック" panose="020B0600070205080204" pitchFamily="34" charset="-128"/>
            </a:endParaRPr>
          </a:p>
          <a:p>
            <a:r>
              <a:rPr lang="it-IT" altLang="en-US" sz="1600">
                <a:ea typeface="ＭＳ Ｐゴシック" panose="020B0600070205080204" pitchFamily="34" charset="-128"/>
              </a:rPr>
              <a:t>Project managers are responsible for project administration and, therefore, must have the right to establish their own policies, procedures, rules, guidelines, and directives–provided these policies, guidelines, and so on, conform to overall company policy</a:t>
            </a:r>
            <a:r>
              <a:rPr lang="it-IT" altLang="en-US">
                <a:ea typeface="ＭＳ Ｐゴシック" panose="020B0600070205080204" pitchFamily="34" charset="-128"/>
              </a:rPr>
              <a:t>	</a:t>
            </a:r>
          </a:p>
        </p:txBody>
      </p:sp>
    </p:spTree>
    <p:extLst>
      <p:ext uri="{BB962C8B-B14F-4D97-AF65-F5344CB8AC3E}">
        <p14:creationId xmlns:p14="http://schemas.microsoft.com/office/powerpoint/2010/main" val="360064469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Luna">
  <a:themeElements>
    <a:clrScheme name="Luna">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Lun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Lun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Median</Template>
  <TotalTime>2776</TotalTime>
  <Words>2675</Words>
  <Application>Microsoft Office PowerPoint</Application>
  <PresentationFormat>On-screen Show (4:3)</PresentationFormat>
  <Paragraphs>325</Paragraphs>
  <Slides>27</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ＭＳ Ｐゴシック</vt:lpstr>
      <vt:lpstr>Calibri</vt:lpstr>
      <vt:lpstr>Tahoma</vt:lpstr>
      <vt:lpstr>Times New Roman</vt:lpstr>
      <vt:lpstr>Tw Cen MT</vt:lpstr>
      <vt:lpstr>Verdana</vt:lpstr>
      <vt:lpstr>Wingdings</vt:lpstr>
      <vt:lpstr>Wingdings 2</vt:lpstr>
      <vt:lpstr>Luna</vt:lpstr>
      <vt:lpstr>Master Degree in Innovative Technologies in Energy Efficient Buildings for Russian &amp; Armenian Universities and Stakeholders  - LeSSON 1 – INTRODUCTION</vt:lpstr>
      <vt:lpstr>What is a project? </vt:lpstr>
      <vt:lpstr>Project management activities</vt:lpstr>
      <vt:lpstr>Benefits and obstacles</vt:lpstr>
      <vt:lpstr>Project Management Definition</vt:lpstr>
      <vt:lpstr>Project success</vt:lpstr>
      <vt:lpstr>Scope change</vt:lpstr>
      <vt:lpstr>Who is Project Manager?</vt:lpstr>
      <vt:lpstr>Project Manager as a planning agent</vt:lpstr>
      <vt:lpstr>The Project Manager inside the organization</vt:lpstr>
      <vt:lpstr>Reporting of Project Manager inside the organization</vt:lpstr>
      <vt:lpstr>Project Management requirements</vt:lpstr>
      <vt:lpstr>Project-Driven Versus Non–Project-Driven Organizations</vt:lpstr>
      <vt:lpstr>Organizational structure aspects</vt:lpstr>
      <vt:lpstr>Definition of Project Management</vt:lpstr>
      <vt:lpstr>Functional Manager</vt:lpstr>
      <vt:lpstr>Line Manager</vt:lpstr>
      <vt:lpstr>Project Manager vs Line Manager</vt:lpstr>
      <vt:lpstr>Project Manager vs Line Manager</vt:lpstr>
      <vt:lpstr>Functional Employee</vt:lpstr>
      <vt:lpstr>Executive's Role</vt:lpstr>
      <vt:lpstr>Classification of projects</vt:lpstr>
      <vt:lpstr>Concurrent Engineering: A Project Management Approach</vt:lpstr>
      <vt:lpstr>Total Quality Management (TQM): A Project Management Approach</vt:lpstr>
      <vt:lpstr>Total Quality Management (TQM): A Project Management Approach</vt:lpstr>
      <vt:lpstr>Total Quality Management (TQM): A Project Management Approach - Example</vt:lpstr>
      <vt:lpstr>Total Quality Management (TQM): A Project Management Approach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Corso R&amp;D Project Manager  - Lezione 3 – Strutture organizzative</dc:title>
  <dc:creator>Luca</dc:creator>
  <cp:lastModifiedBy>Flavio Tonelli</cp:lastModifiedBy>
  <cp:revision>48</cp:revision>
  <dcterms:created xsi:type="dcterms:W3CDTF">2009-06-21T07:43:25Z</dcterms:created>
  <dcterms:modified xsi:type="dcterms:W3CDTF">2016-10-10T07:51:56Z</dcterms:modified>
</cp:coreProperties>
</file>