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5" r:id="rId3"/>
    <p:sldId id="324" r:id="rId4"/>
    <p:sldId id="401" r:id="rId5"/>
    <p:sldId id="388" r:id="rId6"/>
    <p:sldId id="389" r:id="rId7"/>
    <p:sldId id="390" r:id="rId8"/>
    <p:sldId id="392" r:id="rId9"/>
    <p:sldId id="391" r:id="rId10"/>
    <p:sldId id="395" r:id="rId11"/>
    <p:sldId id="394" r:id="rId12"/>
    <p:sldId id="396" r:id="rId13"/>
    <p:sldId id="397" r:id="rId14"/>
    <p:sldId id="398" r:id="rId15"/>
    <p:sldId id="399" r:id="rId16"/>
    <p:sldId id="400" r:id="rId17"/>
    <p:sldId id="402" r:id="rId18"/>
    <p:sldId id="403" r:id="rId19"/>
    <p:sldId id="404" r:id="rId20"/>
    <p:sldId id="315" r:id="rId21"/>
    <p:sldId id="405" r:id="rId22"/>
    <p:sldId id="406" r:id="rId23"/>
    <p:sldId id="300"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CC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4671" autoAdjust="0"/>
  </p:normalViewPr>
  <p:slideViewPr>
    <p:cSldViewPr>
      <p:cViewPr>
        <p:scale>
          <a:sx n="70" d="100"/>
          <a:sy n="70" d="100"/>
        </p:scale>
        <p:origin x="-80" y="3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9F4AF9-7335-4A5C-AD8C-645AF570C7B8}" type="datetimeFigureOut">
              <a:rPr lang="it-IT" smtClean="0"/>
              <a:t>17/10/2016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6B8A4C-B587-44A3-B652-A9261225454D}" type="slidenum">
              <a:rPr lang="it-IT" smtClean="0"/>
              <a:t>‹N›</a:t>
            </a:fld>
            <a:endParaRPr lang="it-IT"/>
          </a:p>
        </p:txBody>
      </p:sp>
    </p:spTree>
    <p:extLst>
      <p:ext uri="{BB962C8B-B14F-4D97-AF65-F5344CB8AC3E}">
        <p14:creationId xmlns:p14="http://schemas.microsoft.com/office/powerpoint/2010/main" val="2040250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251520" y="2492896"/>
            <a:ext cx="8550732" cy="650503"/>
          </a:xfrm>
        </p:spPr>
        <p:txBody>
          <a:bodyPr>
            <a:normAutofit/>
          </a:bodyPr>
          <a:lstStyle>
            <a:lvl1pPr algn="ctr">
              <a:defRPr sz="2800">
                <a:latin typeface="Verdana" panose="020B0604030504040204" pitchFamily="34" charset="0"/>
                <a:ea typeface="Verdana" panose="020B0604030504040204" pitchFamily="34" charset="0"/>
                <a:cs typeface="Verdana" panose="020B0604030504040204" pitchFamily="34" charset="0"/>
              </a:defRPr>
            </a:lvl1pPr>
          </a:lstStyle>
          <a:p>
            <a:r>
              <a:rPr lang="it-IT" dirty="0" smtClean="0"/>
              <a:t>Fare clic per modificare lo stile del titolo</a:t>
            </a:r>
            <a:endParaRPr lang="it-IT" dirty="0"/>
          </a:p>
        </p:txBody>
      </p:sp>
    </p:spTree>
    <p:extLst>
      <p:ext uri="{BB962C8B-B14F-4D97-AF65-F5344CB8AC3E}">
        <p14:creationId xmlns:p14="http://schemas.microsoft.com/office/powerpoint/2010/main" val="2869650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251520" y="260648"/>
            <a:ext cx="8550732" cy="650503"/>
          </a:xfrm>
        </p:spPr>
        <p:txBody>
          <a:bodyPr>
            <a:normAutofit/>
          </a:bodyPr>
          <a:lstStyle>
            <a:lvl1pPr algn="l">
              <a:defRPr sz="2800" b="1">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noProof="0" dirty="0" smtClean="0"/>
              <a:t>Fare </a:t>
            </a:r>
            <a:r>
              <a:rPr lang="en-US" noProof="0" dirty="0" err="1" smtClean="0"/>
              <a:t>clic</a:t>
            </a:r>
            <a:r>
              <a:rPr lang="en-US" noProof="0" dirty="0" smtClean="0"/>
              <a:t> per </a:t>
            </a:r>
            <a:r>
              <a:rPr lang="en-US" noProof="0" dirty="0" err="1" smtClean="0"/>
              <a:t>modificare</a:t>
            </a:r>
            <a:r>
              <a:rPr lang="en-US" noProof="0" dirty="0" smtClean="0"/>
              <a:t> lo stile del </a:t>
            </a:r>
            <a:r>
              <a:rPr lang="en-US" noProof="0" dirty="0" err="1" smtClean="0"/>
              <a:t>titolo</a:t>
            </a:r>
            <a:endParaRPr lang="en-US" noProof="0" dirty="0"/>
          </a:p>
        </p:txBody>
      </p:sp>
      <p:cxnSp>
        <p:nvCxnSpPr>
          <p:cNvPr id="8" name="Connettore 1 7"/>
          <p:cNvCxnSpPr/>
          <p:nvPr userDrawn="1"/>
        </p:nvCxnSpPr>
        <p:spPr>
          <a:xfrm>
            <a:off x="233300" y="1007622"/>
            <a:ext cx="8568952"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Connettore 1 11"/>
          <p:cNvCxnSpPr/>
          <p:nvPr userDrawn="1"/>
        </p:nvCxnSpPr>
        <p:spPr>
          <a:xfrm>
            <a:off x="233300" y="6165304"/>
            <a:ext cx="8568952"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Titolo 1"/>
          <p:cNvSpPr txBox="1">
            <a:spLocks/>
          </p:cNvSpPr>
          <p:nvPr userDrawn="1"/>
        </p:nvSpPr>
        <p:spPr>
          <a:xfrm>
            <a:off x="238072" y="6258652"/>
            <a:ext cx="6062120" cy="455821"/>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en-US" sz="2000" b="1" noProof="0" dirty="0" smtClean="0">
                <a:solidFill>
                  <a:schemeClr val="tx2">
                    <a:lumMod val="50000"/>
                  </a:schemeClr>
                </a:solidFill>
              </a:rPr>
              <a:t>University of Genoa </a:t>
            </a:r>
          </a:p>
          <a:p>
            <a:r>
              <a:rPr lang="en-US" sz="1600" b="1" noProof="0" dirty="0" smtClean="0">
                <a:solidFill>
                  <a:schemeClr val="tx2">
                    <a:lumMod val="50000"/>
                  </a:schemeClr>
                </a:solidFill>
              </a:rPr>
              <a:t>Department of Mechanical and Energy Engineering</a:t>
            </a:r>
            <a:endParaRPr lang="en-US" sz="1600" b="1" noProof="0" dirty="0">
              <a:solidFill>
                <a:schemeClr val="tx2">
                  <a:lumMod val="50000"/>
                </a:schemeClr>
              </a:solidFill>
            </a:endParaRP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228184" y="6264608"/>
            <a:ext cx="504056"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02372" y="6217232"/>
            <a:ext cx="2087036" cy="5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93933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72317" y="2420888"/>
            <a:ext cx="8229600" cy="1143000"/>
          </a:xfrm>
          <a:prstGeom prst="rect">
            <a:avLst/>
          </a:prstGeom>
        </p:spPr>
        <p:txBody>
          <a:bodyPr vert="horz" lIns="91440" tIns="45720" rIns="91440" bIns="45720" rtlCol="0" anchor="ctr">
            <a:normAutofit/>
          </a:bodyPr>
          <a:lstStyle/>
          <a:p>
            <a:r>
              <a:rPr lang="it-IT" dirty="0" smtClean="0"/>
              <a:t>Fare clic per modificare lo stile del titolo</a:t>
            </a:r>
            <a:endParaRPr lang="it-IT" dirty="0"/>
          </a:p>
        </p:txBody>
      </p:sp>
    </p:spTree>
    <p:extLst>
      <p:ext uri="{BB962C8B-B14F-4D97-AF65-F5344CB8AC3E}">
        <p14:creationId xmlns:p14="http://schemas.microsoft.com/office/powerpoint/2010/main" val="3622033659"/>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2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a:xfrm>
            <a:off x="1506720" y="1556792"/>
            <a:ext cx="5832648" cy="938535"/>
          </a:xfrm>
        </p:spPr>
        <p:txBody>
          <a:bodyPr>
            <a:normAutofit fontScale="90000"/>
          </a:bodyPr>
          <a:lstStyle/>
          <a:p>
            <a:r>
              <a:rPr lang="en-US" sz="3600" b="1" dirty="0" smtClean="0">
                <a:solidFill>
                  <a:schemeClr val="tx2">
                    <a:lumMod val="50000"/>
                  </a:schemeClr>
                </a:solidFill>
              </a:rPr>
              <a:t>Applications of Heat Transfer</a:t>
            </a:r>
            <a:endParaRPr lang="en-US" sz="3600" b="1" dirty="0">
              <a:solidFill>
                <a:schemeClr val="tx2">
                  <a:lumMod val="50000"/>
                </a:schemeClr>
              </a:solidFill>
            </a:endParaRPr>
          </a:p>
        </p:txBody>
      </p:sp>
      <p:sp>
        <p:nvSpPr>
          <p:cNvPr id="8" name="Titolo 4"/>
          <p:cNvSpPr txBox="1">
            <a:spLocks/>
          </p:cNvSpPr>
          <p:nvPr/>
        </p:nvSpPr>
        <p:spPr>
          <a:xfrm>
            <a:off x="1402232" y="58576"/>
            <a:ext cx="6338120" cy="936104"/>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l">
              <a:lnSpc>
                <a:spcPct val="150000"/>
              </a:lnSpc>
            </a:pPr>
            <a:r>
              <a:rPr lang="en-US" sz="2400" b="1" dirty="0" smtClean="0">
                <a:solidFill>
                  <a:schemeClr val="tx2">
                    <a:lumMod val="50000"/>
                  </a:schemeClr>
                </a:solidFill>
              </a:rPr>
              <a:t>University of Genoa </a:t>
            </a:r>
          </a:p>
          <a:p>
            <a:pPr algn="l">
              <a:lnSpc>
                <a:spcPct val="150000"/>
              </a:lnSpc>
            </a:pPr>
            <a:r>
              <a:rPr lang="en-US" sz="1700" b="1" dirty="0" smtClean="0">
                <a:solidFill>
                  <a:schemeClr val="tx2">
                    <a:lumMod val="50000"/>
                  </a:schemeClr>
                </a:solidFill>
              </a:rPr>
              <a:t>Department of Mechanical and Energy Engineering</a:t>
            </a:r>
            <a:endParaRPr lang="en-US" sz="1700" b="1" dirty="0">
              <a:solidFill>
                <a:schemeClr val="tx2">
                  <a:lumMod val="50000"/>
                </a:schemeClr>
              </a:solidFill>
            </a:endParaRPr>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3" y="19823"/>
            <a:ext cx="1390680" cy="1018399"/>
          </a:xfrm>
          <a:prstGeom prst="rect">
            <a:avLst/>
          </a:prstGeom>
        </p:spPr>
      </p:pic>
      <p:sp>
        <p:nvSpPr>
          <p:cNvPr id="10" name="Titolo 4"/>
          <p:cNvSpPr txBox="1">
            <a:spLocks/>
          </p:cNvSpPr>
          <p:nvPr/>
        </p:nvSpPr>
        <p:spPr>
          <a:xfrm>
            <a:off x="5457578" y="5632220"/>
            <a:ext cx="3377408" cy="96457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l">
              <a:lnSpc>
                <a:spcPct val="150000"/>
              </a:lnSpc>
            </a:pPr>
            <a:r>
              <a:rPr lang="en-US" sz="1900" b="1" dirty="0" smtClean="0">
                <a:solidFill>
                  <a:schemeClr val="tx2">
                    <a:lumMod val="50000"/>
                  </a:schemeClr>
                </a:solidFill>
              </a:rPr>
              <a:t>Vincenzo </a:t>
            </a:r>
            <a:r>
              <a:rPr lang="en-US" sz="1900" b="1" dirty="0" err="1" smtClean="0">
                <a:solidFill>
                  <a:schemeClr val="tx2">
                    <a:lumMod val="50000"/>
                  </a:schemeClr>
                </a:solidFill>
              </a:rPr>
              <a:t>Bianco</a:t>
            </a:r>
            <a:r>
              <a:rPr lang="en-US" sz="1900" b="1" dirty="0" smtClean="0">
                <a:solidFill>
                  <a:schemeClr val="tx2">
                    <a:lumMod val="50000"/>
                  </a:schemeClr>
                </a:solidFill>
              </a:rPr>
              <a:t>, Ph.D.</a:t>
            </a:r>
          </a:p>
          <a:p>
            <a:pPr algn="l">
              <a:lnSpc>
                <a:spcPct val="150000"/>
              </a:lnSpc>
            </a:pPr>
            <a:r>
              <a:rPr lang="en-US" sz="1400" b="1" dirty="0" smtClean="0">
                <a:solidFill>
                  <a:schemeClr val="tx2">
                    <a:lumMod val="50000"/>
                  </a:schemeClr>
                </a:solidFill>
              </a:rPr>
              <a:t>Professor of Energy  and Thermal Sciences</a:t>
            </a:r>
            <a:endParaRPr lang="en-US" sz="1400" b="1" dirty="0">
              <a:solidFill>
                <a:schemeClr val="tx2">
                  <a:lumMod val="50000"/>
                </a:schemeClr>
              </a:solidFill>
            </a:endParaRPr>
          </a:p>
        </p:txBody>
      </p:sp>
      <p:pic>
        <p:nvPicPr>
          <p:cNvPr id="1945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9872" y="3573016"/>
            <a:ext cx="187220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5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496" y="5733256"/>
            <a:ext cx="3023140" cy="863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itolo 4"/>
          <p:cNvSpPr txBox="1">
            <a:spLocks/>
          </p:cNvSpPr>
          <p:nvPr/>
        </p:nvSpPr>
        <p:spPr>
          <a:xfrm>
            <a:off x="1095856" y="2564904"/>
            <a:ext cx="6552728" cy="96457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nSpc>
                <a:spcPct val="150000"/>
              </a:lnSpc>
            </a:pPr>
            <a:r>
              <a:rPr lang="en-US" sz="1400" i="1" dirty="0">
                <a:solidFill>
                  <a:schemeClr val="tx2">
                    <a:lumMod val="50000"/>
                  </a:schemeClr>
                </a:solidFill>
              </a:rPr>
              <a:t>Master Degree in </a:t>
            </a:r>
            <a:r>
              <a:rPr lang="en-US" sz="1400" i="1" dirty="0" smtClean="0">
                <a:solidFill>
                  <a:schemeClr val="tx2">
                    <a:lumMod val="50000"/>
                  </a:schemeClr>
                </a:solidFill>
              </a:rPr>
              <a:t>Innovative Technologies </a:t>
            </a:r>
            <a:r>
              <a:rPr lang="en-US" sz="1400" i="1" dirty="0">
                <a:solidFill>
                  <a:schemeClr val="tx2">
                    <a:lumMod val="50000"/>
                  </a:schemeClr>
                </a:solidFill>
              </a:rPr>
              <a:t>in Energy Efficient Buildings for Russian &amp; Armenian Universities and </a:t>
            </a:r>
            <a:r>
              <a:rPr lang="en-US" sz="1400" i="1" dirty="0" smtClean="0">
                <a:solidFill>
                  <a:schemeClr val="tx2">
                    <a:lumMod val="50000"/>
                  </a:schemeClr>
                </a:solidFill>
              </a:rPr>
              <a:t>Stakeholders </a:t>
            </a:r>
            <a:endParaRPr lang="en-US" sz="1400" i="1" dirty="0">
              <a:solidFill>
                <a:schemeClr val="tx2">
                  <a:lumMod val="50000"/>
                </a:schemeClr>
              </a:solidFill>
            </a:endParaRPr>
          </a:p>
        </p:txBody>
      </p:sp>
      <p:pic>
        <p:nvPicPr>
          <p:cNvPr id="1946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53015" y="62412"/>
            <a:ext cx="1723147" cy="791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21563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Efficiency: paradigm</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124744"/>
            <a:ext cx="6408712" cy="47584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934475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Efficiency: definition</a:t>
            </a:r>
            <a:endParaRPr lang="en-US" dirty="0"/>
          </a:p>
        </p:txBody>
      </p:sp>
      <p:sp>
        <p:nvSpPr>
          <p:cNvPr id="4" name="CasellaDiTesto 3"/>
          <p:cNvSpPr txBox="1"/>
          <p:nvPr/>
        </p:nvSpPr>
        <p:spPr>
          <a:xfrm>
            <a:off x="224224" y="1668864"/>
            <a:ext cx="8640960" cy="3416320"/>
          </a:xfrm>
          <a:prstGeom prst="rect">
            <a:avLst/>
          </a:prstGeom>
          <a:noFill/>
        </p:spPr>
        <p:txBody>
          <a:bodyPr wrap="square" rtlCol="0">
            <a:spAutoFit/>
          </a:bodyPr>
          <a:lstStyle/>
          <a:p>
            <a:pPr algn="just"/>
            <a:r>
              <a:rPr lang="en-US" sz="24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IEA: </a:t>
            </a:r>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Energy </a:t>
            </a:r>
            <a:r>
              <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efficiency is a way of managing and restraining the growth in energy consumption. Something is more energy efficient if it delivers more services for the same energy input, or the same services for less energy input. For example, when a compact florescent light (CFL) bulb uses less energy (one-third to one-fifth) than an incandescent bulb to produce the same amount of light, the CFL is considered to be more energy efficient.</a:t>
            </a:r>
          </a:p>
        </p:txBody>
      </p:sp>
    </p:spTree>
    <p:extLst>
      <p:ext uri="{BB962C8B-B14F-4D97-AF65-F5344CB8AC3E}">
        <p14:creationId xmlns:p14="http://schemas.microsoft.com/office/powerpoint/2010/main" val="3711790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Efficiency: impact</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801" y="1206632"/>
            <a:ext cx="7910623"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asellaDiTesto 4"/>
          <p:cNvSpPr txBox="1"/>
          <p:nvPr/>
        </p:nvSpPr>
        <p:spPr>
          <a:xfrm>
            <a:off x="1095856" y="5390075"/>
            <a:ext cx="3620160" cy="246221"/>
          </a:xfrm>
          <a:prstGeom prst="rect">
            <a:avLst/>
          </a:prstGeom>
          <a:noFill/>
        </p:spPr>
        <p:txBody>
          <a:bodyPr wrap="square" rtlCol="0">
            <a:spAutoFit/>
          </a:bodyPr>
          <a:lstStyle/>
          <a:p>
            <a:r>
              <a:rPr lang="en-US" sz="10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Source: IEA, 2011</a:t>
            </a:r>
          </a:p>
        </p:txBody>
      </p:sp>
    </p:spTree>
    <p:extLst>
      <p:ext uri="{BB962C8B-B14F-4D97-AF65-F5344CB8AC3E}">
        <p14:creationId xmlns:p14="http://schemas.microsoft.com/office/powerpoint/2010/main" val="3886874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Efficiency: potential</a:t>
            </a:r>
            <a:endParaRPr lang="en-US" dirty="0"/>
          </a:p>
        </p:txBody>
      </p:sp>
      <p:sp>
        <p:nvSpPr>
          <p:cNvPr id="5" name="CasellaDiTesto 4"/>
          <p:cNvSpPr txBox="1"/>
          <p:nvPr/>
        </p:nvSpPr>
        <p:spPr>
          <a:xfrm>
            <a:off x="970931" y="5703059"/>
            <a:ext cx="5060320" cy="246221"/>
          </a:xfrm>
          <a:prstGeom prst="rect">
            <a:avLst/>
          </a:prstGeom>
          <a:noFill/>
        </p:spPr>
        <p:txBody>
          <a:bodyPr wrap="square" rtlCol="0">
            <a:spAutoFit/>
          </a:bodyPr>
          <a:lstStyle/>
          <a:p>
            <a:r>
              <a:rPr lang="en-US" sz="10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Source: Energy </a:t>
            </a:r>
            <a:r>
              <a:rPr lang="en-US" sz="10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Conversion and Management 87 (2014) 754–764</a:t>
            </a:r>
            <a:endParaRPr lang="en-US" sz="10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25681"/>
            <a:ext cx="6696075" cy="421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asellaDiTesto 5"/>
          <p:cNvSpPr txBox="1"/>
          <p:nvPr/>
        </p:nvSpPr>
        <p:spPr>
          <a:xfrm>
            <a:off x="899592" y="1176660"/>
            <a:ext cx="4696512" cy="369332"/>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Italian Residential Sector</a:t>
            </a:r>
          </a:p>
        </p:txBody>
      </p:sp>
    </p:spTree>
    <p:extLst>
      <p:ext uri="{BB962C8B-B14F-4D97-AF65-F5344CB8AC3E}">
        <p14:creationId xmlns:p14="http://schemas.microsoft.com/office/powerpoint/2010/main" val="38444347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Efficiency: economics 1/2</a:t>
            </a:r>
            <a:endParaRPr lang="en-US" dirty="0"/>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184" y="1097448"/>
            <a:ext cx="8191500" cy="4429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asellaDiTesto 4"/>
          <p:cNvSpPr txBox="1"/>
          <p:nvPr/>
        </p:nvSpPr>
        <p:spPr>
          <a:xfrm>
            <a:off x="395536" y="5631051"/>
            <a:ext cx="5060320" cy="246221"/>
          </a:xfrm>
          <a:prstGeom prst="rect">
            <a:avLst/>
          </a:prstGeom>
          <a:noFill/>
        </p:spPr>
        <p:txBody>
          <a:bodyPr wrap="square" rtlCol="0">
            <a:spAutoFit/>
          </a:bodyPr>
          <a:lstStyle/>
          <a:p>
            <a:r>
              <a:rPr lang="en-US" sz="10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Source: McKinsey &amp; Company</a:t>
            </a:r>
          </a:p>
        </p:txBody>
      </p:sp>
    </p:spTree>
    <p:extLst>
      <p:ext uri="{BB962C8B-B14F-4D97-AF65-F5344CB8AC3E}">
        <p14:creationId xmlns:p14="http://schemas.microsoft.com/office/powerpoint/2010/main" val="24507473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Efficiency: economics 2/2</a:t>
            </a:r>
            <a:endParaRPr lang="en-US" dirty="0"/>
          </a:p>
        </p:txBody>
      </p:sp>
      <p:sp>
        <p:nvSpPr>
          <p:cNvPr id="5" name="CasellaDiTesto 4"/>
          <p:cNvSpPr txBox="1"/>
          <p:nvPr/>
        </p:nvSpPr>
        <p:spPr>
          <a:xfrm>
            <a:off x="395536" y="5919083"/>
            <a:ext cx="5060320" cy="246221"/>
          </a:xfrm>
          <a:prstGeom prst="rect">
            <a:avLst/>
          </a:prstGeom>
          <a:noFill/>
        </p:spPr>
        <p:txBody>
          <a:bodyPr wrap="square" rtlCol="0">
            <a:spAutoFit/>
          </a:bodyPr>
          <a:lstStyle/>
          <a:p>
            <a:r>
              <a:rPr lang="en-US" sz="10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Source: McKinsey &amp; Company</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554" y="1081052"/>
            <a:ext cx="8080534" cy="48682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7611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Index</a:t>
            </a:r>
            <a:endParaRPr lang="it-IT" dirty="0"/>
          </a:p>
        </p:txBody>
      </p:sp>
      <p:sp>
        <p:nvSpPr>
          <p:cNvPr id="3" name="CasellaDiTesto 2"/>
          <p:cNvSpPr txBox="1"/>
          <p:nvPr/>
        </p:nvSpPr>
        <p:spPr>
          <a:xfrm>
            <a:off x="1619672" y="1715044"/>
            <a:ext cx="6768751"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Introduction </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4" name="CasellaDiTesto 3"/>
          <p:cNvSpPr txBox="1"/>
          <p:nvPr/>
        </p:nvSpPr>
        <p:spPr>
          <a:xfrm>
            <a:off x="1619673" y="2474755"/>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Applications of Heat Transfer</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5" name="CasellaDiTesto 4"/>
          <p:cNvSpPr txBox="1"/>
          <p:nvPr/>
        </p:nvSpPr>
        <p:spPr>
          <a:xfrm>
            <a:off x="1619673" y="3261762"/>
            <a:ext cx="6264696" cy="461665"/>
          </a:xfrm>
          <a:prstGeom prst="rect">
            <a:avLst/>
          </a:prstGeom>
          <a:noFill/>
        </p:spPr>
        <p:txBody>
          <a:bodyPr wrap="square" rtlCol="0">
            <a:spAutoFit/>
          </a:bodyPr>
          <a:lstStyle/>
          <a:p>
            <a:r>
              <a:rPr lang="en-US" sz="24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Development of a “Case Study”</a:t>
            </a:r>
            <a:endParaRPr lang="en-US" sz="24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6" name="CasellaDiTesto 5"/>
          <p:cNvSpPr txBox="1"/>
          <p:nvPr/>
        </p:nvSpPr>
        <p:spPr>
          <a:xfrm>
            <a:off x="1619673" y="4048769"/>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Simple Forecasting Methodologies</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8" name="CasellaDiTesto 7"/>
          <p:cNvSpPr txBox="1"/>
          <p:nvPr/>
        </p:nvSpPr>
        <p:spPr>
          <a:xfrm>
            <a:off x="1619673" y="4835775"/>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Regression Analysis</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9" name="Ovale 8"/>
          <p:cNvSpPr>
            <a:spLocks noChangeAspect="1"/>
          </p:cNvSpPr>
          <p:nvPr/>
        </p:nvSpPr>
        <p:spPr>
          <a:xfrm>
            <a:off x="899592" y="1673230"/>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1</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2" name="Ovale 11"/>
          <p:cNvSpPr>
            <a:spLocks noChangeAspect="1"/>
          </p:cNvSpPr>
          <p:nvPr/>
        </p:nvSpPr>
        <p:spPr>
          <a:xfrm>
            <a:off x="899592" y="2460526"/>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2</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3" name="Ovale 12"/>
          <p:cNvSpPr>
            <a:spLocks noChangeAspect="1"/>
          </p:cNvSpPr>
          <p:nvPr/>
        </p:nvSpPr>
        <p:spPr>
          <a:xfrm>
            <a:off x="899592" y="324782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3</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4" name="Ovale 13"/>
          <p:cNvSpPr>
            <a:spLocks noChangeAspect="1"/>
          </p:cNvSpPr>
          <p:nvPr/>
        </p:nvSpPr>
        <p:spPr>
          <a:xfrm>
            <a:off x="899592" y="4035118"/>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4</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5" name="Ovale 14"/>
          <p:cNvSpPr>
            <a:spLocks noChangeAspect="1"/>
          </p:cNvSpPr>
          <p:nvPr/>
        </p:nvSpPr>
        <p:spPr>
          <a:xfrm>
            <a:off x="899592" y="482241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5</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7735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Organization</a:t>
            </a:r>
            <a:endParaRPr lang="en-US" dirty="0"/>
          </a:p>
        </p:txBody>
      </p:sp>
      <p:sp>
        <p:nvSpPr>
          <p:cNvPr id="5" name="CasellaDiTesto 4"/>
          <p:cNvSpPr txBox="1"/>
          <p:nvPr/>
        </p:nvSpPr>
        <p:spPr>
          <a:xfrm>
            <a:off x="971600" y="1008024"/>
            <a:ext cx="7128792" cy="646331"/>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Please, arrange yourself in group of 2 persons. 10 groups must be created</a:t>
            </a:r>
          </a:p>
        </p:txBody>
      </p:sp>
      <p:sp>
        <p:nvSpPr>
          <p:cNvPr id="6" name="CasellaDiTesto 5"/>
          <p:cNvSpPr txBox="1"/>
          <p:nvPr/>
        </p:nvSpPr>
        <p:spPr>
          <a:xfrm>
            <a:off x="971600" y="1741808"/>
            <a:ext cx="7128792" cy="923330"/>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Each group must have an available laptop. The groups are required to work together in the classroom and at home</a:t>
            </a:r>
          </a:p>
        </p:txBody>
      </p:sp>
      <p:sp>
        <p:nvSpPr>
          <p:cNvPr id="7" name="CasellaDiTesto 6"/>
          <p:cNvSpPr txBox="1"/>
          <p:nvPr/>
        </p:nvSpPr>
        <p:spPr>
          <a:xfrm>
            <a:off x="971600" y="2752591"/>
            <a:ext cx="7128792" cy="646331"/>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Each group will work on the solution of the proposed case study</a:t>
            </a:r>
          </a:p>
        </p:txBody>
      </p:sp>
      <p:sp>
        <p:nvSpPr>
          <p:cNvPr id="8" name="CasellaDiTesto 7"/>
          <p:cNvSpPr txBox="1"/>
          <p:nvPr/>
        </p:nvSpPr>
        <p:spPr>
          <a:xfrm>
            <a:off x="971600" y="3486375"/>
            <a:ext cx="7128792" cy="923330"/>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Each group will propose a new case study and its solution by the end of the course. Middle assessment in the beginning of November.</a:t>
            </a:r>
          </a:p>
        </p:txBody>
      </p:sp>
      <p:sp>
        <p:nvSpPr>
          <p:cNvPr id="9" name="CasellaDiTesto 8"/>
          <p:cNvSpPr txBox="1"/>
          <p:nvPr/>
        </p:nvSpPr>
        <p:spPr>
          <a:xfrm>
            <a:off x="971600" y="4497158"/>
            <a:ext cx="7128792" cy="646331"/>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 valuation of your empowerment course will be largely based on the case study you will develop</a:t>
            </a:r>
          </a:p>
        </p:txBody>
      </p:sp>
      <p:sp>
        <p:nvSpPr>
          <p:cNvPr id="10" name="CasellaDiTesto 9"/>
          <p:cNvSpPr txBox="1"/>
          <p:nvPr/>
        </p:nvSpPr>
        <p:spPr>
          <a:xfrm>
            <a:off x="971600" y="5230941"/>
            <a:ext cx="7128792" cy="923330"/>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 idea is to collect all your case studies in a volume of the MARUEEB course. It is an official publication with ISBN!</a:t>
            </a:r>
          </a:p>
        </p:txBody>
      </p:sp>
    </p:spTree>
    <p:extLst>
      <p:ext uri="{BB962C8B-B14F-4D97-AF65-F5344CB8AC3E}">
        <p14:creationId xmlns:p14="http://schemas.microsoft.com/office/powerpoint/2010/main" val="14104475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Case study 1/2</a:t>
            </a:r>
            <a:endParaRPr lang="en-US" dirty="0"/>
          </a:p>
        </p:txBody>
      </p:sp>
      <p:sp>
        <p:nvSpPr>
          <p:cNvPr id="4" name="CasellaDiTesto 3"/>
          <p:cNvSpPr txBox="1"/>
          <p:nvPr/>
        </p:nvSpPr>
        <p:spPr>
          <a:xfrm>
            <a:off x="224224" y="1124744"/>
            <a:ext cx="8640960" cy="4893647"/>
          </a:xfrm>
          <a:prstGeom prst="rect">
            <a:avLst/>
          </a:prstGeom>
          <a:noFill/>
        </p:spPr>
        <p:txBody>
          <a:bodyPr wrap="square" rtlCol="0">
            <a:spAutoFit/>
          </a:bodyPr>
          <a:lstStyle/>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 new district heating plant fueled with natural gas  is under development. </a:t>
            </a:r>
            <a:r>
              <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 plant is located in the city of Turin (Italy</a:t>
            </a:r>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 and its start-up is expected in the beginning of the year 2017.</a:t>
            </a:r>
          </a:p>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Its function will be to provide hot water for sanitary and heating purposes to a new district. </a:t>
            </a:r>
          </a:p>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To this aim water is supplied to the transportation pipes to a temperature of 90 </a:t>
            </a:r>
            <a:r>
              <a:rPr lang="en-US" sz="2400" dirty="0" smtClean="0">
                <a:solidFill>
                  <a:schemeClr val="tx2">
                    <a:lumMod val="50000"/>
                  </a:schemeClr>
                </a:solidFill>
                <a:latin typeface="Times New Roman"/>
                <a:ea typeface="Verdana" panose="020B0604030504040204" pitchFamily="34" charset="0"/>
                <a:cs typeface="Times New Roman"/>
              </a:rPr>
              <a:t>̊</a:t>
            </a:r>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 These pipes are exposed to the external environment, manufactured in stainless steel and have a diameter of 30 cm with a thickness of 0.3 cm.</a:t>
            </a:r>
          </a:p>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Approximately, 1 km of these pipes is necessary to reach all the building blocks.</a:t>
            </a:r>
          </a:p>
        </p:txBody>
      </p:sp>
    </p:spTree>
    <p:extLst>
      <p:ext uri="{BB962C8B-B14F-4D97-AF65-F5344CB8AC3E}">
        <p14:creationId xmlns:p14="http://schemas.microsoft.com/office/powerpoint/2010/main" val="14104475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Case study 2/2</a:t>
            </a:r>
            <a:endParaRPr lang="en-US" dirty="0"/>
          </a:p>
        </p:txBody>
      </p:sp>
      <p:sp>
        <p:nvSpPr>
          <p:cNvPr id="4" name="CasellaDiTesto 3"/>
          <p:cNvSpPr txBox="1"/>
          <p:nvPr/>
        </p:nvSpPr>
        <p:spPr>
          <a:xfrm>
            <a:off x="224224" y="1280949"/>
            <a:ext cx="8640960" cy="2677656"/>
          </a:xfrm>
          <a:prstGeom prst="rect">
            <a:avLst/>
          </a:prstGeom>
          <a:noFill/>
        </p:spPr>
        <p:txBody>
          <a:bodyPr wrap="square" rtlCol="0">
            <a:spAutoFit/>
          </a:bodyPr>
          <a:lstStyle/>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 connection among the heating plant and the building blocks is obtained by using ten equal circuits</a:t>
            </a:r>
          </a:p>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 order to avoid thermal dispersions and to save fuel, an insulator should be placed on the pipe surface.</a:t>
            </a:r>
          </a:p>
          <a:p>
            <a:pPr algn="just"/>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Therefore an energy efficiency expert is contacted in order </a:t>
            </a:r>
            <a:r>
              <a:rPr lang="en-US" sz="24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to determine the optimal thickness of the insulator to put on the pipes.</a:t>
            </a:r>
          </a:p>
        </p:txBody>
      </p:sp>
    </p:spTree>
    <p:extLst>
      <p:ext uri="{BB962C8B-B14F-4D97-AF65-F5344CB8AC3E}">
        <p14:creationId xmlns:p14="http://schemas.microsoft.com/office/powerpoint/2010/main" val="2037264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Disclaimer</a:t>
            </a:r>
            <a:endParaRPr lang="en-US" dirty="0"/>
          </a:p>
        </p:txBody>
      </p:sp>
      <p:sp>
        <p:nvSpPr>
          <p:cNvPr id="3" name="CasellaDiTesto 2"/>
          <p:cNvSpPr txBox="1"/>
          <p:nvPr/>
        </p:nvSpPr>
        <p:spPr>
          <a:xfrm>
            <a:off x="1115616" y="1556792"/>
            <a:ext cx="6552728" cy="3603615"/>
          </a:xfrm>
          <a:prstGeom prst="rect">
            <a:avLst/>
          </a:prstGeom>
          <a:noFill/>
        </p:spPr>
        <p:txBody>
          <a:bodyPr wrap="square" rtlCol="0">
            <a:spAutoFit/>
          </a:bodyPr>
          <a:lstStyle/>
          <a:p>
            <a:pPr marL="285750" indent="-285750">
              <a:lnSpc>
                <a:spcPct val="150000"/>
              </a:lnSpc>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Please consider that the present document is a presentation and it cannot be utilized without taking into account oral comments of the speaker</a:t>
            </a:r>
          </a:p>
          <a:p>
            <a:pPr marL="285750" indent="-285750">
              <a:lnSpc>
                <a:spcPct val="150000"/>
              </a:lnSpc>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 present document is a presentation and cannot be considered as a reference paper to study the subject contained in it</a:t>
            </a:r>
          </a:p>
          <a:p>
            <a:pPr marL="285750" indent="-285750">
              <a:lnSpc>
                <a:spcPct val="150000"/>
              </a:lnSpc>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Some of the topics reported in the following charts are treated in a simplified and not always rigorous way for the sake of the simplicity </a:t>
            </a:r>
          </a:p>
          <a:p>
            <a:pPr marL="285750" indent="-285750">
              <a:lnSpc>
                <a:spcPct val="150000"/>
              </a:lnSpc>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For an accurate discussion about the topics of the present document, you are warmly invited to consult the suggested bibliography.</a:t>
            </a:r>
          </a:p>
        </p:txBody>
      </p:sp>
    </p:spTree>
    <p:extLst>
      <p:ext uri="{BB962C8B-B14F-4D97-AF65-F5344CB8AC3E}">
        <p14:creationId xmlns:p14="http://schemas.microsoft.com/office/powerpoint/2010/main" val="1316756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Pipe Schematic</a:t>
            </a:r>
            <a:endParaRPr lang="en-US" dirty="0"/>
          </a:p>
        </p:txBody>
      </p:sp>
      <p:sp>
        <p:nvSpPr>
          <p:cNvPr id="17" name="Rettangolo 16"/>
          <p:cNvSpPr/>
          <p:nvPr/>
        </p:nvSpPr>
        <p:spPr>
          <a:xfrm>
            <a:off x="1543896" y="2636912"/>
            <a:ext cx="5256584" cy="360000"/>
          </a:xfrm>
          <a:prstGeom prst="rect">
            <a:avLst/>
          </a:prstGeom>
          <a:solidFill>
            <a:schemeClr val="bg1">
              <a:lumMod val="6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Rettangolo 17"/>
          <p:cNvSpPr/>
          <p:nvPr/>
        </p:nvSpPr>
        <p:spPr>
          <a:xfrm>
            <a:off x="1543896" y="3010600"/>
            <a:ext cx="5256584" cy="977048"/>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Rettangolo 18"/>
          <p:cNvSpPr/>
          <p:nvPr/>
        </p:nvSpPr>
        <p:spPr>
          <a:xfrm>
            <a:off x="1547664" y="4005104"/>
            <a:ext cx="5256584" cy="360000"/>
          </a:xfrm>
          <a:prstGeom prst="rect">
            <a:avLst/>
          </a:prstGeom>
          <a:solidFill>
            <a:schemeClr val="bg1">
              <a:lumMod val="6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2" name="Connettore 1 21"/>
          <p:cNvCxnSpPr/>
          <p:nvPr/>
        </p:nvCxnSpPr>
        <p:spPr>
          <a:xfrm>
            <a:off x="1047376" y="3483592"/>
            <a:ext cx="6408712" cy="0"/>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26" name="Connettore 1 25"/>
          <p:cNvCxnSpPr/>
          <p:nvPr/>
        </p:nvCxnSpPr>
        <p:spPr>
          <a:xfrm flipV="1">
            <a:off x="6444208" y="2259456"/>
            <a:ext cx="939872" cy="576064"/>
          </a:xfrm>
          <a:prstGeom prst="line">
            <a:avLst/>
          </a:prstGeom>
          <a:ln w="41275">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27" name="Connettore 1 26"/>
          <p:cNvCxnSpPr/>
          <p:nvPr/>
        </p:nvCxnSpPr>
        <p:spPr>
          <a:xfrm flipV="1">
            <a:off x="6596608" y="2691504"/>
            <a:ext cx="939872" cy="576064"/>
          </a:xfrm>
          <a:prstGeom prst="line">
            <a:avLst/>
          </a:prstGeom>
          <a:ln w="41275">
            <a:solidFill>
              <a:schemeClr val="tx1"/>
            </a:solidFill>
            <a:headEnd type="oval"/>
          </a:ln>
        </p:spPr>
        <p:style>
          <a:lnRef idx="1">
            <a:schemeClr val="accent1"/>
          </a:lnRef>
          <a:fillRef idx="0">
            <a:schemeClr val="accent1"/>
          </a:fillRef>
          <a:effectRef idx="0">
            <a:schemeClr val="accent1"/>
          </a:effectRef>
          <a:fontRef idx="minor">
            <a:schemeClr val="tx1"/>
          </a:fontRef>
        </p:style>
      </p:cxnSp>
      <p:sp>
        <p:nvSpPr>
          <p:cNvPr id="29" name="CasellaDiTesto 28"/>
          <p:cNvSpPr txBox="1"/>
          <p:nvPr/>
        </p:nvSpPr>
        <p:spPr>
          <a:xfrm>
            <a:off x="7343136" y="1955734"/>
            <a:ext cx="1409096"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Insulator</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0" name="CasellaDiTesto 29"/>
          <p:cNvSpPr txBox="1"/>
          <p:nvPr/>
        </p:nvSpPr>
        <p:spPr>
          <a:xfrm>
            <a:off x="7497032" y="2389824"/>
            <a:ext cx="1152128"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Pipe</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cxnSp>
        <p:nvCxnSpPr>
          <p:cNvPr id="32" name="Connettore 2 31"/>
          <p:cNvCxnSpPr/>
          <p:nvPr/>
        </p:nvCxnSpPr>
        <p:spPr>
          <a:xfrm>
            <a:off x="1259632" y="1883726"/>
            <a:ext cx="72008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Connettore 2 32"/>
          <p:cNvCxnSpPr/>
          <p:nvPr/>
        </p:nvCxnSpPr>
        <p:spPr>
          <a:xfrm>
            <a:off x="1259632" y="2036126"/>
            <a:ext cx="72008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ttore 2 33"/>
          <p:cNvCxnSpPr/>
          <p:nvPr/>
        </p:nvCxnSpPr>
        <p:spPr>
          <a:xfrm>
            <a:off x="1259632" y="2188526"/>
            <a:ext cx="72008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CasellaDiTesto 34"/>
          <p:cNvSpPr txBox="1"/>
          <p:nvPr/>
        </p:nvSpPr>
        <p:spPr>
          <a:xfrm>
            <a:off x="2411760" y="1856430"/>
            <a:ext cx="2160240"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External Air</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cxnSp>
        <p:nvCxnSpPr>
          <p:cNvPr id="36" name="Connettore 2 35"/>
          <p:cNvCxnSpPr/>
          <p:nvPr/>
        </p:nvCxnSpPr>
        <p:spPr>
          <a:xfrm>
            <a:off x="1259632" y="4701918"/>
            <a:ext cx="72008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nettore 2 36"/>
          <p:cNvCxnSpPr/>
          <p:nvPr/>
        </p:nvCxnSpPr>
        <p:spPr>
          <a:xfrm>
            <a:off x="1259632" y="4854318"/>
            <a:ext cx="72008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nettore 2 37"/>
          <p:cNvCxnSpPr/>
          <p:nvPr/>
        </p:nvCxnSpPr>
        <p:spPr>
          <a:xfrm>
            <a:off x="1259632" y="5006718"/>
            <a:ext cx="720080"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CasellaDiTesto 38"/>
          <p:cNvSpPr txBox="1"/>
          <p:nvPr/>
        </p:nvSpPr>
        <p:spPr>
          <a:xfrm>
            <a:off x="2411760" y="4674622"/>
            <a:ext cx="2160240"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External Air</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10983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Configuration of the distribution system</a:t>
            </a:r>
            <a:endParaRPr lang="en-US" dirty="0"/>
          </a:p>
        </p:txBody>
      </p:sp>
      <p:sp>
        <p:nvSpPr>
          <p:cNvPr id="24" name="CasellaDiTesto 23"/>
          <p:cNvSpPr txBox="1"/>
          <p:nvPr/>
        </p:nvSpPr>
        <p:spPr>
          <a:xfrm>
            <a:off x="3865568" y="3216150"/>
            <a:ext cx="1409096"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Heating Plant</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Ovale 2"/>
          <p:cNvSpPr/>
          <p:nvPr/>
        </p:nvSpPr>
        <p:spPr>
          <a:xfrm>
            <a:off x="1705328" y="2681624"/>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CasellaDiTesto 24"/>
          <p:cNvSpPr txBox="1"/>
          <p:nvPr/>
        </p:nvSpPr>
        <p:spPr>
          <a:xfrm>
            <a:off x="1633320" y="2794576"/>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1</a:t>
            </a:r>
          </a:p>
        </p:txBody>
      </p:sp>
      <p:cxnSp>
        <p:nvCxnSpPr>
          <p:cNvPr id="5" name="Connettore 1 4"/>
          <p:cNvCxnSpPr/>
          <p:nvPr/>
        </p:nvCxnSpPr>
        <p:spPr>
          <a:xfrm>
            <a:off x="2497536" y="3072728"/>
            <a:ext cx="1080000"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Ovale 30"/>
          <p:cNvSpPr/>
          <p:nvPr/>
        </p:nvSpPr>
        <p:spPr>
          <a:xfrm>
            <a:off x="1691680" y="3569248"/>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0" name="CasellaDiTesto 39"/>
          <p:cNvSpPr txBox="1"/>
          <p:nvPr/>
        </p:nvSpPr>
        <p:spPr>
          <a:xfrm>
            <a:off x="1619672" y="3682200"/>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2</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cxnSp>
        <p:nvCxnSpPr>
          <p:cNvPr id="41" name="Connettore 1 40"/>
          <p:cNvCxnSpPr/>
          <p:nvPr/>
        </p:nvCxnSpPr>
        <p:spPr>
          <a:xfrm>
            <a:off x="2497536" y="3960352"/>
            <a:ext cx="1080000" cy="0"/>
          </a:xfrm>
          <a:prstGeom prst="line">
            <a:avLst/>
          </a:prstGeom>
        </p:spPr>
        <p:style>
          <a:lnRef idx="1">
            <a:schemeClr val="accent1"/>
          </a:lnRef>
          <a:fillRef idx="0">
            <a:schemeClr val="accent1"/>
          </a:fillRef>
          <a:effectRef idx="0">
            <a:schemeClr val="accent1"/>
          </a:effectRef>
          <a:fontRef idx="minor">
            <a:schemeClr val="tx1"/>
          </a:fontRef>
        </p:style>
      </p:cxnSp>
      <p:sp>
        <p:nvSpPr>
          <p:cNvPr id="42" name="Ovale 41"/>
          <p:cNvSpPr/>
          <p:nvPr/>
        </p:nvSpPr>
        <p:spPr>
          <a:xfrm>
            <a:off x="6629168" y="2677856"/>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3" name="CasellaDiTesto 42"/>
          <p:cNvSpPr txBox="1"/>
          <p:nvPr/>
        </p:nvSpPr>
        <p:spPr>
          <a:xfrm>
            <a:off x="6557160" y="2790808"/>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3</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cxnSp>
        <p:nvCxnSpPr>
          <p:cNvPr id="44" name="Connettore 1 43"/>
          <p:cNvCxnSpPr/>
          <p:nvPr/>
        </p:nvCxnSpPr>
        <p:spPr>
          <a:xfrm>
            <a:off x="5549048" y="3068960"/>
            <a:ext cx="1080000" cy="0"/>
          </a:xfrm>
          <a:prstGeom prst="line">
            <a:avLst/>
          </a:prstGeom>
        </p:spPr>
        <p:style>
          <a:lnRef idx="1">
            <a:schemeClr val="accent1"/>
          </a:lnRef>
          <a:fillRef idx="0">
            <a:schemeClr val="accent1"/>
          </a:fillRef>
          <a:effectRef idx="0">
            <a:schemeClr val="accent1"/>
          </a:effectRef>
          <a:fontRef idx="minor">
            <a:schemeClr val="tx1"/>
          </a:fontRef>
        </p:style>
      </p:cxnSp>
      <p:sp>
        <p:nvSpPr>
          <p:cNvPr id="45" name="Ovale 44"/>
          <p:cNvSpPr/>
          <p:nvPr/>
        </p:nvSpPr>
        <p:spPr>
          <a:xfrm>
            <a:off x="6615520" y="3565480"/>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6" name="CasellaDiTesto 45"/>
          <p:cNvSpPr txBox="1"/>
          <p:nvPr/>
        </p:nvSpPr>
        <p:spPr>
          <a:xfrm>
            <a:off x="6543512" y="3678432"/>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4</a:t>
            </a:r>
          </a:p>
        </p:txBody>
      </p:sp>
      <p:cxnSp>
        <p:nvCxnSpPr>
          <p:cNvPr id="47" name="Connettore 1 46"/>
          <p:cNvCxnSpPr/>
          <p:nvPr/>
        </p:nvCxnSpPr>
        <p:spPr>
          <a:xfrm>
            <a:off x="5535400" y="3956584"/>
            <a:ext cx="1080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Connettore 1 47"/>
          <p:cNvCxnSpPr/>
          <p:nvPr/>
        </p:nvCxnSpPr>
        <p:spPr>
          <a:xfrm>
            <a:off x="3591184" y="3987648"/>
            <a:ext cx="0" cy="108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nettore 1 48"/>
          <p:cNvCxnSpPr/>
          <p:nvPr/>
        </p:nvCxnSpPr>
        <p:spPr>
          <a:xfrm>
            <a:off x="4556468" y="3987648"/>
            <a:ext cx="0" cy="108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Connettore 1 49"/>
          <p:cNvCxnSpPr/>
          <p:nvPr/>
        </p:nvCxnSpPr>
        <p:spPr>
          <a:xfrm>
            <a:off x="5521752" y="3987648"/>
            <a:ext cx="0" cy="1080000"/>
          </a:xfrm>
          <a:prstGeom prst="line">
            <a:avLst/>
          </a:prstGeom>
        </p:spPr>
        <p:style>
          <a:lnRef idx="1">
            <a:schemeClr val="accent1"/>
          </a:lnRef>
          <a:fillRef idx="0">
            <a:schemeClr val="accent1"/>
          </a:fillRef>
          <a:effectRef idx="0">
            <a:schemeClr val="accent1"/>
          </a:effectRef>
          <a:fontRef idx="minor">
            <a:schemeClr val="tx1"/>
          </a:fontRef>
        </p:style>
      </p:cxnSp>
      <p:sp>
        <p:nvSpPr>
          <p:cNvPr id="51" name="Ovale 50"/>
          <p:cNvSpPr/>
          <p:nvPr/>
        </p:nvSpPr>
        <p:spPr>
          <a:xfrm>
            <a:off x="3203848" y="5085184"/>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2" name="CasellaDiTesto 51"/>
          <p:cNvSpPr txBox="1"/>
          <p:nvPr/>
        </p:nvSpPr>
        <p:spPr>
          <a:xfrm>
            <a:off x="3131840" y="5198136"/>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5</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53" name="Ovale 52"/>
          <p:cNvSpPr/>
          <p:nvPr/>
        </p:nvSpPr>
        <p:spPr>
          <a:xfrm>
            <a:off x="4171016" y="5085184"/>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4" name="CasellaDiTesto 53"/>
          <p:cNvSpPr txBox="1"/>
          <p:nvPr/>
        </p:nvSpPr>
        <p:spPr>
          <a:xfrm>
            <a:off x="4099008" y="5198136"/>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6</a:t>
            </a:r>
          </a:p>
        </p:txBody>
      </p:sp>
      <p:sp>
        <p:nvSpPr>
          <p:cNvPr id="55" name="Ovale 54"/>
          <p:cNvSpPr/>
          <p:nvPr/>
        </p:nvSpPr>
        <p:spPr>
          <a:xfrm>
            <a:off x="5134416" y="5085184"/>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6" name="CasellaDiTesto 55"/>
          <p:cNvSpPr txBox="1"/>
          <p:nvPr/>
        </p:nvSpPr>
        <p:spPr>
          <a:xfrm>
            <a:off x="5062408" y="5198136"/>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7</a:t>
            </a:r>
          </a:p>
        </p:txBody>
      </p:sp>
      <p:cxnSp>
        <p:nvCxnSpPr>
          <p:cNvPr id="57" name="Connettore 1 56"/>
          <p:cNvCxnSpPr/>
          <p:nvPr/>
        </p:nvCxnSpPr>
        <p:spPr>
          <a:xfrm>
            <a:off x="3591184" y="1985192"/>
            <a:ext cx="0" cy="108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Connettore 1 57"/>
          <p:cNvCxnSpPr/>
          <p:nvPr/>
        </p:nvCxnSpPr>
        <p:spPr>
          <a:xfrm>
            <a:off x="4556468" y="1985192"/>
            <a:ext cx="0" cy="108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Connettore 1 58"/>
          <p:cNvCxnSpPr/>
          <p:nvPr/>
        </p:nvCxnSpPr>
        <p:spPr>
          <a:xfrm>
            <a:off x="5521752" y="1985192"/>
            <a:ext cx="0" cy="1080000"/>
          </a:xfrm>
          <a:prstGeom prst="line">
            <a:avLst/>
          </a:prstGeom>
        </p:spPr>
        <p:style>
          <a:lnRef idx="1">
            <a:schemeClr val="accent1"/>
          </a:lnRef>
          <a:fillRef idx="0">
            <a:schemeClr val="accent1"/>
          </a:fillRef>
          <a:effectRef idx="0">
            <a:schemeClr val="accent1"/>
          </a:effectRef>
          <a:fontRef idx="minor">
            <a:schemeClr val="tx1"/>
          </a:fontRef>
        </p:style>
      </p:cxnSp>
      <p:sp>
        <p:nvSpPr>
          <p:cNvPr id="60" name="Ovale 59"/>
          <p:cNvSpPr/>
          <p:nvPr/>
        </p:nvSpPr>
        <p:spPr>
          <a:xfrm>
            <a:off x="3203848" y="1196752"/>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CasellaDiTesto 60"/>
          <p:cNvSpPr txBox="1"/>
          <p:nvPr/>
        </p:nvSpPr>
        <p:spPr>
          <a:xfrm>
            <a:off x="3131840" y="1309704"/>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8</a:t>
            </a:r>
          </a:p>
        </p:txBody>
      </p:sp>
      <p:sp>
        <p:nvSpPr>
          <p:cNvPr id="62" name="Ovale 61"/>
          <p:cNvSpPr/>
          <p:nvPr/>
        </p:nvSpPr>
        <p:spPr>
          <a:xfrm>
            <a:off x="4171016" y="1196752"/>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CasellaDiTesto 62"/>
          <p:cNvSpPr txBox="1"/>
          <p:nvPr/>
        </p:nvSpPr>
        <p:spPr>
          <a:xfrm>
            <a:off x="4099008" y="1309704"/>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9</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64" name="Ovale 63"/>
          <p:cNvSpPr/>
          <p:nvPr/>
        </p:nvSpPr>
        <p:spPr>
          <a:xfrm>
            <a:off x="5134416" y="1196752"/>
            <a:ext cx="792088" cy="7920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CasellaDiTesto 64"/>
          <p:cNvSpPr txBox="1"/>
          <p:nvPr/>
        </p:nvSpPr>
        <p:spPr>
          <a:xfrm>
            <a:off x="5062408" y="1309704"/>
            <a:ext cx="1008112" cy="584775"/>
          </a:xfrm>
          <a:prstGeom prst="rect">
            <a:avLst/>
          </a:prstGeom>
          <a:noFill/>
        </p:spPr>
        <p:txBody>
          <a:bodyPr wrap="square" rtlCol="0">
            <a:spAutoFit/>
          </a:bodyPr>
          <a:lstStyle/>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Block</a:t>
            </a:r>
          </a:p>
          <a:p>
            <a:pPr algn="ctr"/>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10</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Rettangolo 20"/>
          <p:cNvSpPr/>
          <p:nvPr/>
        </p:nvSpPr>
        <p:spPr>
          <a:xfrm>
            <a:off x="3577536" y="3064296"/>
            <a:ext cx="1944216" cy="905936"/>
          </a:xfrm>
          <a:prstGeom prst="rect">
            <a:avLst/>
          </a:prstGeom>
          <a:noFill/>
          <a:ln w="381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762199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Relevant Data</a:t>
            </a:r>
            <a:endParaRPr lang="en-US"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365" y="1628800"/>
            <a:ext cx="8599115" cy="538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6" name="CasellaDiTesto 65"/>
          <p:cNvSpPr txBox="1"/>
          <p:nvPr/>
        </p:nvSpPr>
        <p:spPr>
          <a:xfrm>
            <a:off x="251520" y="1124744"/>
            <a:ext cx="3384376"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Climatic Data</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2048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9437" y="5085184"/>
            <a:ext cx="5801035"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8" name="CasellaDiTesto 67"/>
          <p:cNvSpPr txBox="1"/>
          <p:nvPr/>
        </p:nvSpPr>
        <p:spPr>
          <a:xfrm>
            <a:off x="251520" y="5250686"/>
            <a:ext cx="2623901"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Insulator Cost Data</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pic>
        <p:nvPicPr>
          <p:cNvPr id="2049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484" y="2903490"/>
            <a:ext cx="8313972" cy="669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1"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3102" y="3674126"/>
            <a:ext cx="5895362" cy="453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2"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6560" y="4199635"/>
            <a:ext cx="7622940" cy="453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CasellaDiTesto 66"/>
          <p:cNvSpPr txBox="1"/>
          <p:nvPr/>
        </p:nvSpPr>
        <p:spPr>
          <a:xfrm>
            <a:off x="251520" y="2718531"/>
            <a:ext cx="3384376"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Heat Cost Data</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250683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a:xfrm>
            <a:off x="237872" y="1606309"/>
            <a:ext cx="4824536" cy="886587"/>
          </a:xfrm>
        </p:spPr>
        <p:txBody>
          <a:bodyPr>
            <a:normAutofit fontScale="90000"/>
          </a:bodyPr>
          <a:lstStyle/>
          <a:p>
            <a:r>
              <a:rPr lang="en-US" sz="3600" b="1" dirty="0" smtClean="0">
                <a:solidFill>
                  <a:schemeClr val="tx2">
                    <a:lumMod val="50000"/>
                  </a:schemeClr>
                </a:solidFill>
              </a:rPr>
              <a:t>Applications of Heat Transfer</a:t>
            </a:r>
            <a:endParaRPr lang="en-US" sz="3600" b="1" dirty="0">
              <a:solidFill>
                <a:schemeClr val="tx2">
                  <a:lumMod val="50000"/>
                </a:schemeClr>
              </a:solidFill>
            </a:endParaRPr>
          </a:p>
        </p:txBody>
      </p:sp>
      <p:sp>
        <p:nvSpPr>
          <p:cNvPr id="8" name="Titolo 4"/>
          <p:cNvSpPr txBox="1">
            <a:spLocks/>
          </p:cNvSpPr>
          <p:nvPr/>
        </p:nvSpPr>
        <p:spPr>
          <a:xfrm>
            <a:off x="1402232" y="58576"/>
            <a:ext cx="6338120" cy="936104"/>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l">
              <a:lnSpc>
                <a:spcPct val="150000"/>
              </a:lnSpc>
            </a:pPr>
            <a:r>
              <a:rPr lang="en-US" sz="2400" b="1" dirty="0" smtClean="0">
                <a:solidFill>
                  <a:schemeClr val="tx2">
                    <a:lumMod val="50000"/>
                  </a:schemeClr>
                </a:solidFill>
              </a:rPr>
              <a:t>University of Genoa </a:t>
            </a:r>
          </a:p>
          <a:p>
            <a:pPr algn="l">
              <a:lnSpc>
                <a:spcPct val="150000"/>
              </a:lnSpc>
            </a:pPr>
            <a:r>
              <a:rPr lang="en-US" sz="1700" b="1" dirty="0" smtClean="0">
                <a:solidFill>
                  <a:schemeClr val="tx2">
                    <a:lumMod val="50000"/>
                  </a:schemeClr>
                </a:solidFill>
              </a:rPr>
              <a:t>Department of Mechanical and Energy Engineering</a:t>
            </a:r>
            <a:endParaRPr lang="en-US" sz="1700" b="1" dirty="0">
              <a:solidFill>
                <a:schemeClr val="tx2">
                  <a:lumMod val="50000"/>
                </a:schemeClr>
              </a:solidFill>
            </a:endParaRPr>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83" y="19823"/>
            <a:ext cx="1390680" cy="1018399"/>
          </a:xfrm>
          <a:prstGeom prst="rect">
            <a:avLst/>
          </a:prstGeom>
        </p:spPr>
      </p:pic>
      <p:sp>
        <p:nvSpPr>
          <p:cNvPr id="10" name="Titolo 4"/>
          <p:cNvSpPr txBox="1">
            <a:spLocks/>
          </p:cNvSpPr>
          <p:nvPr/>
        </p:nvSpPr>
        <p:spPr>
          <a:xfrm>
            <a:off x="4904744" y="3962950"/>
            <a:ext cx="3377408" cy="96457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l">
              <a:lnSpc>
                <a:spcPct val="150000"/>
              </a:lnSpc>
            </a:pPr>
            <a:r>
              <a:rPr lang="en-US" sz="1900" b="1" dirty="0" smtClean="0">
                <a:solidFill>
                  <a:schemeClr val="tx2">
                    <a:lumMod val="50000"/>
                  </a:schemeClr>
                </a:solidFill>
              </a:rPr>
              <a:t>Vincenzo </a:t>
            </a:r>
            <a:r>
              <a:rPr lang="en-US" sz="1900" b="1" dirty="0" err="1" smtClean="0">
                <a:solidFill>
                  <a:schemeClr val="tx2">
                    <a:lumMod val="50000"/>
                  </a:schemeClr>
                </a:solidFill>
              </a:rPr>
              <a:t>Bianco</a:t>
            </a:r>
            <a:r>
              <a:rPr lang="en-US" sz="1900" b="1" dirty="0" smtClean="0">
                <a:solidFill>
                  <a:schemeClr val="tx2">
                    <a:lumMod val="50000"/>
                  </a:schemeClr>
                </a:solidFill>
              </a:rPr>
              <a:t>, Ph.D.</a:t>
            </a:r>
          </a:p>
          <a:p>
            <a:pPr algn="l">
              <a:lnSpc>
                <a:spcPct val="150000"/>
              </a:lnSpc>
            </a:pPr>
            <a:r>
              <a:rPr lang="en-US" sz="1400" b="1" dirty="0" smtClean="0">
                <a:solidFill>
                  <a:schemeClr val="tx2">
                    <a:lumMod val="50000"/>
                  </a:schemeClr>
                </a:solidFill>
              </a:rPr>
              <a:t>Professor of Energy  and Thermal Sciences</a:t>
            </a:r>
            <a:endParaRPr lang="en-US" sz="1400" b="1" dirty="0">
              <a:solidFill>
                <a:schemeClr val="tx2">
                  <a:lumMod val="50000"/>
                </a:schemeClr>
              </a:solidFill>
            </a:endParaRPr>
          </a:p>
        </p:txBody>
      </p:sp>
      <p:sp>
        <p:nvSpPr>
          <p:cNvPr id="11" name="CasellaDiTesto 10"/>
          <p:cNvSpPr txBox="1"/>
          <p:nvPr/>
        </p:nvSpPr>
        <p:spPr>
          <a:xfrm>
            <a:off x="4904744" y="3575614"/>
            <a:ext cx="2592287" cy="400110"/>
          </a:xfrm>
          <a:prstGeom prst="rect">
            <a:avLst/>
          </a:prstGeom>
          <a:noFill/>
        </p:spPr>
        <p:txBody>
          <a:bodyPr wrap="square" rtlCol="0">
            <a:spAutoFit/>
          </a:bodyPr>
          <a:lstStyle/>
          <a:p>
            <a:r>
              <a:rPr lang="en-US" sz="20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Contacts:</a:t>
            </a:r>
            <a:endParaRPr lang="en-US" sz="20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CasellaDiTesto 11"/>
          <p:cNvSpPr txBox="1"/>
          <p:nvPr/>
        </p:nvSpPr>
        <p:spPr>
          <a:xfrm>
            <a:off x="4904744" y="4962654"/>
            <a:ext cx="4067944"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E-mail: vincenzo.bianco@unige.it</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3" name="CasellaDiTesto 12"/>
          <p:cNvSpPr txBox="1"/>
          <p:nvPr/>
        </p:nvSpPr>
        <p:spPr>
          <a:xfrm>
            <a:off x="4904744" y="5250686"/>
            <a:ext cx="4067944" cy="338554"/>
          </a:xfrm>
          <a:prstGeom prst="rect">
            <a:avLst/>
          </a:prstGeom>
          <a:noFill/>
        </p:spPr>
        <p:txBody>
          <a:bodyPr wrap="square" rtlCol="0">
            <a:spAutoFit/>
          </a:bodyPr>
          <a:lstStyle/>
          <a:p>
            <a:r>
              <a:rPr lang="en-US" sz="16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Phone: +39 010 353 2872  </a:t>
            </a:r>
            <a:endParaRPr lang="en-US" sz="16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CasellaDiTesto 13"/>
          <p:cNvSpPr txBox="1"/>
          <p:nvPr/>
        </p:nvSpPr>
        <p:spPr>
          <a:xfrm>
            <a:off x="395536" y="3429000"/>
            <a:ext cx="2592287" cy="400110"/>
          </a:xfrm>
          <a:prstGeom prst="rect">
            <a:avLst/>
          </a:prstGeom>
          <a:noFill/>
        </p:spPr>
        <p:txBody>
          <a:bodyPr wrap="square" rtlCol="0">
            <a:spAutoFit/>
          </a:bodyPr>
          <a:lstStyle/>
          <a:p>
            <a:r>
              <a:rPr lang="en-US" sz="20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References:</a:t>
            </a:r>
            <a:endParaRPr lang="en-US" sz="20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Titolo 4"/>
          <p:cNvSpPr txBox="1">
            <a:spLocks/>
          </p:cNvSpPr>
          <p:nvPr/>
        </p:nvSpPr>
        <p:spPr>
          <a:xfrm>
            <a:off x="395536" y="3847677"/>
            <a:ext cx="4175756" cy="1754326"/>
          </a:xfrm>
          <a:prstGeom prst="rect">
            <a:avLst/>
          </a:prstGeom>
        </p:spPr>
        <p:txBody>
          <a:bodyPr vert="horz" wrap="square" lIns="91440" tIns="45720" rIns="91440" bIns="45720" rtlCol="0" anchor="t" anchorCtr="0">
            <a:noAutofit/>
          </a:bodyPr>
          <a:lstStyle>
            <a:lvl1pPr algn="ctr" defTabSz="914400" rtl="0" eaLnBrk="1" latinLnBrk="0" hangingPunct="1">
              <a:spcBef>
                <a:spcPct val="0"/>
              </a:spcBef>
              <a:buNone/>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l">
              <a:lnSpc>
                <a:spcPct val="150000"/>
              </a:lnSpc>
            </a:pPr>
            <a:r>
              <a:rPr lang="en-US" sz="1200" dirty="0" smtClean="0">
                <a:solidFill>
                  <a:schemeClr val="tx2">
                    <a:lumMod val="50000"/>
                  </a:schemeClr>
                </a:solidFill>
              </a:rPr>
              <a:t>Heat and Mass Transfer. Y. </a:t>
            </a:r>
            <a:r>
              <a:rPr lang="en-US" sz="1200" dirty="0" err="1" smtClean="0">
                <a:solidFill>
                  <a:schemeClr val="tx2">
                    <a:lumMod val="50000"/>
                  </a:schemeClr>
                </a:solidFill>
              </a:rPr>
              <a:t>Cengel</a:t>
            </a:r>
            <a:r>
              <a:rPr lang="en-US" sz="1200" dirty="0" smtClean="0">
                <a:solidFill>
                  <a:schemeClr val="tx2">
                    <a:lumMod val="50000"/>
                  </a:schemeClr>
                </a:solidFill>
              </a:rPr>
              <a:t>. McGraw Hill</a:t>
            </a:r>
          </a:p>
          <a:p>
            <a:pPr algn="l">
              <a:lnSpc>
                <a:spcPct val="150000"/>
              </a:lnSpc>
            </a:pPr>
            <a:r>
              <a:rPr lang="en-US" sz="1200" dirty="0" smtClean="0">
                <a:solidFill>
                  <a:schemeClr val="tx2">
                    <a:lumMod val="50000"/>
                  </a:schemeClr>
                </a:solidFill>
              </a:rPr>
              <a:t>Fundamentals of Heat and Mass Transfer. </a:t>
            </a:r>
            <a:r>
              <a:rPr lang="en-US" sz="1200" dirty="0" err="1" smtClean="0">
                <a:solidFill>
                  <a:schemeClr val="tx2">
                    <a:lumMod val="50000"/>
                  </a:schemeClr>
                </a:solidFill>
              </a:rPr>
              <a:t>Incropera</a:t>
            </a:r>
            <a:r>
              <a:rPr lang="en-US" sz="1200" dirty="0" smtClean="0">
                <a:solidFill>
                  <a:schemeClr val="tx2">
                    <a:lumMod val="50000"/>
                  </a:schemeClr>
                </a:solidFill>
              </a:rPr>
              <a:t>, De Witt, Bergman, </a:t>
            </a:r>
            <a:r>
              <a:rPr lang="en-US" sz="1200" dirty="0" err="1" smtClean="0">
                <a:solidFill>
                  <a:schemeClr val="tx2">
                    <a:lumMod val="50000"/>
                  </a:schemeClr>
                </a:solidFill>
              </a:rPr>
              <a:t>Lavine</a:t>
            </a:r>
            <a:r>
              <a:rPr lang="en-US" sz="1200" dirty="0" smtClean="0">
                <a:solidFill>
                  <a:schemeClr val="tx2">
                    <a:lumMod val="50000"/>
                  </a:schemeClr>
                </a:solidFill>
              </a:rPr>
              <a:t>. John Wiley &amp; Sons</a:t>
            </a:r>
          </a:p>
          <a:p>
            <a:pPr algn="l">
              <a:lnSpc>
                <a:spcPct val="150000"/>
              </a:lnSpc>
            </a:pPr>
            <a:r>
              <a:rPr lang="en-US" sz="1200" dirty="0" smtClean="0">
                <a:solidFill>
                  <a:schemeClr val="tx2">
                    <a:lumMod val="50000"/>
                  </a:schemeClr>
                </a:solidFill>
              </a:rPr>
              <a:t>MACC Curves. McKinsey &amp; Company</a:t>
            </a:r>
          </a:p>
          <a:p>
            <a:pPr algn="l">
              <a:lnSpc>
                <a:spcPct val="150000"/>
              </a:lnSpc>
            </a:pPr>
            <a:endParaRPr lang="en-US" sz="1200" dirty="0" smtClean="0">
              <a:solidFill>
                <a:schemeClr val="tx2">
                  <a:lumMod val="50000"/>
                </a:schemeClr>
              </a:solidFill>
            </a:endParaRPr>
          </a:p>
          <a:p>
            <a:pPr algn="l">
              <a:lnSpc>
                <a:spcPct val="150000"/>
              </a:lnSpc>
            </a:pPr>
            <a:endParaRPr lang="en-US" sz="1200" dirty="0">
              <a:solidFill>
                <a:schemeClr val="tx2">
                  <a:lumMod val="50000"/>
                </a:schemeClr>
              </a:solidFill>
            </a:endParaRPr>
          </a:p>
          <a:p>
            <a:pPr algn="l">
              <a:lnSpc>
                <a:spcPct val="150000"/>
              </a:lnSpc>
            </a:pPr>
            <a:endParaRPr lang="en-US" sz="1200" dirty="0">
              <a:solidFill>
                <a:schemeClr val="tx2">
                  <a:lumMod val="50000"/>
                </a:schemeClr>
              </a:solidFill>
            </a:endParaRP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2724" y="5805264"/>
            <a:ext cx="741818" cy="741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36820" y="5818170"/>
            <a:ext cx="2443092" cy="697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1018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Index</a:t>
            </a:r>
            <a:endParaRPr lang="it-IT" dirty="0"/>
          </a:p>
        </p:txBody>
      </p:sp>
      <p:sp>
        <p:nvSpPr>
          <p:cNvPr id="3" name="CasellaDiTesto 2"/>
          <p:cNvSpPr txBox="1"/>
          <p:nvPr/>
        </p:nvSpPr>
        <p:spPr>
          <a:xfrm>
            <a:off x="1619672" y="1715044"/>
            <a:ext cx="6768751" cy="461665"/>
          </a:xfrm>
          <a:prstGeom prst="rect">
            <a:avLst/>
          </a:prstGeom>
          <a:noFill/>
        </p:spPr>
        <p:txBody>
          <a:bodyPr wrap="square" rtlCol="0">
            <a:spAutoFit/>
          </a:bodyPr>
          <a:lstStyle/>
          <a:p>
            <a:r>
              <a:rPr lang="en-US" sz="24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Introduction </a:t>
            </a:r>
            <a:endParaRPr lang="en-US" sz="24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4" name="CasellaDiTesto 3"/>
          <p:cNvSpPr txBox="1"/>
          <p:nvPr/>
        </p:nvSpPr>
        <p:spPr>
          <a:xfrm>
            <a:off x="1619673" y="2474755"/>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Applications of Heat Transfer</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5" name="CasellaDiTesto 4"/>
          <p:cNvSpPr txBox="1"/>
          <p:nvPr/>
        </p:nvSpPr>
        <p:spPr>
          <a:xfrm>
            <a:off x="1619673" y="3261762"/>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Analysis of the energy demand</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6" name="CasellaDiTesto 5"/>
          <p:cNvSpPr txBox="1"/>
          <p:nvPr/>
        </p:nvSpPr>
        <p:spPr>
          <a:xfrm>
            <a:off x="1619673" y="4048769"/>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Simple Forecasting Methodologies</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8" name="CasellaDiTesto 7"/>
          <p:cNvSpPr txBox="1"/>
          <p:nvPr/>
        </p:nvSpPr>
        <p:spPr>
          <a:xfrm>
            <a:off x="1619673" y="4835775"/>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Regression Analysis</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9" name="Ovale 8"/>
          <p:cNvSpPr>
            <a:spLocks noChangeAspect="1"/>
          </p:cNvSpPr>
          <p:nvPr/>
        </p:nvSpPr>
        <p:spPr>
          <a:xfrm>
            <a:off x="899592" y="1673230"/>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1</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2" name="Ovale 11"/>
          <p:cNvSpPr>
            <a:spLocks noChangeAspect="1"/>
          </p:cNvSpPr>
          <p:nvPr/>
        </p:nvSpPr>
        <p:spPr>
          <a:xfrm>
            <a:off x="899592" y="2460526"/>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2</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3" name="Ovale 12"/>
          <p:cNvSpPr>
            <a:spLocks noChangeAspect="1"/>
          </p:cNvSpPr>
          <p:nvPr/>
        </p:nvSpPr>
        <p:spPr>
          <a:xfrm>
            <a:off x="899592" y="324782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3</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4" name="Ovale 13"/>
          <p:cNvSpPr>
            <a:spLocks noChangeAspect="1"/>
          </p:cNvSpPr>
          <p:nvPr/>
        </p:nvSpPr>
        <p:spPr>
          <a:xfrm>
            <a:off x="899592" y="4035118"/>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4</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5" name="Ovale 14"/>
          <p:cNvSpPr>
            <a:spLocks noChangeAspect="1"/>
          </p:cNvSpPr>
          <p:nvPr/>
        </p:nvSpPr>
        <p:spPr>
          <a:xfrm>
            <a:off x="899592" y="482241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5</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98519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Objectives</a:t>
            </a:r>
            <a:endParaRPr lang="en-US" dirty="0"/>
          </a:p>
        </p:txBody>
      </p:sp>
      <p:sp>
        <p:nvSpPr>
          <p:cNvPr id="11" name="CasellaDiTesto 10"/>
          <p:cNvSpPr txBox="1"/>
          <p:nvPr/>
        </p:nvSpPr>
        <p:spPr>
          <a:xfrm>
            <a:off x="1187624" y="1844824"/>
            <a:ext cx="7128792" cy="369332"/>
          </a:xfrm>
          <a:prstGeom prst="rect">
            <a:avLst/>
          </a:prstGeom>
          <a:noFill/>
        </p:spPr>
        <p:txBody>
          <a:bodyPr wrap="square" rtlCol="0">
            <a:spAutoFit/>
          </a:bodyPr>
          <a:lstStyle/>
          <a:p>
            <a:r>
              <a:rPr lang="en-US"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To provide a practical examples of what means “case study”</a:t>
            </a:r>
          </a:p>
        </p:txBody>
      </p:sp>
      <p:sp>
        <p:nvSpPr>
          <p:cNvPr id="16" name="CasellaDiTesto 15"/>
          <p:cNvSpPr txBox="1"/>
          <p:nvPr/>
        </p:nvSpPr>
        <p:spPr>
          <a:xfrm>
            <a:off x="1187624" y="3129061"/>
            <a:ext cx="7128792" cy="646331"/>
          </a:xfrm>
          <a:prstGeom prst="rect">
            <a:avLst/>
          </a:prstGeom>
          <a:noFill/>
        </p:spPr>
        <p:txBody>
          <a:bodyPr wrap="square" rtlCol="0">
            <a:spAutoFit/>
          </a:bodyPr>
          <a:lstStyle/>
          <a:p>
            <a:r>
              <a:rPr lang="en-US"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To practice on energy efficiency issues within a multidisciplinary context</a:t>
            </a:r>
          </a:p>
        </p:txBody>
      </p:sp>
      <p:sp>
        <p:nvSpPr>
          <p:cNvPr id="17" name="CasellaDiTesto 16"/>
          <p:cNvSpPr txBox="1"/>
          <p:nvPr/>
        </p:nvSpPr>
        <p:spPr>
          <a:xfrm>
            <a:off x="1187624" y="4622072"/>
            <a:ext cx="7128792" cy="646331"/>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To develop new case studies to be proposed to the future students of MARUEEB courses</a:t>
            </a:r>
          </a:p>
        </p:txBody>
      </p:sp>
      <p:sp>
        <p:nvSpPr>
          <p:cNvPr id="18" name="Ovale 17"/>
          <p:cNvSpPr>
            <a:spLocks noChangeAspect="1"/>
          </p:cNvSpPr>
          <p:nvPr/>
        </p:nvSpPr>
        <p:spPr>
          <a:xfrm>
            <a:off x="611560" y="175539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a</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9" name="Ovale 18"/>
          <p:cNvSpPr>
            <a:spLocks noChangeAspect="1"/>
          </p:cNvSpPr>
          <p:nvPr/>
        </p:nvSpPr>
        <p:spPr>
          <a:xfrm>
            <a:off x="611560" y="3168256"/>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b</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20" name="Ovale 19"/>
          <p:cNvSpPr>
            <a:spLocks noChangeAspect="1"/>
          </p:cNvSpPr>
          <p:nvPr/>
        </p:nvSpPr>
        <p:spPr>
          <a:xfrm>
            <a:off x="611560" y="4666784"/>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c</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72349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Why “applications”?</a:t>
            </a:r>
            <a:endParaRPr lang="en-US" dirty="0"/>
          </a:p>
        </p:txBody>
      </p:sp>
      <p:sp>
        <p:nvSpPr>
          <p:cNvPr id="11" name="CasellaDiTesto 10"/>
          <p:cNvSpPr txBox="1"/>
          <p:nvPr/>
        </p:nvSpPr>
        <p:spPr>
          <a:xfrm>
            <a:off x="1187624" y="1556792"/>
            <a:ext cx="7128792" cy="923330"/>
          </a:xfrm>
          <a:prstGeom prst="rect">
            <a:avLst/>
          </a:prstGeom>
          <a:noFill/>
        </p:spPr>
        <p:txBody>
          <a:bodyPr wrap="square" rtlCol="0">
            <a:spAutoFit/>
          </a:bodyPr>
          <a:lstStyle/>
          <a:p>
            <a:r>
              <a:rPr lang="en-US"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Engineering is an applied subjects, therefore it is necessary to practice with the solution of “real” or “simulated” problems</a:t>
            </a:r>
          </a:p>
        </p:txBody>
      </p:sp>
      <p:sp>
        <p:nvSpPr>
          <p:cNvPr id="16" name="CasellaDiTesto 15"/>
          <p:cNvSpPr txBox="1"/>
          <p:nvPr/>
        </p:nvSpPr>
        <p:spPr>
          <a:xfrm>
            <a:off x="1187624" y="2852936"/>
            <a:ext cx="7128792" cy="1200329"/>
          </a:xfrm>
          <a:prstGeom prst="rect">
            <a:avLst/>
          </a:prstGeom>
          <a:noFill/>
        </p:spPr>
        <p:txBody>
          <a:bodyPr wrap="square" rtlCol="0">
            <a:spAutoFit/>
          </a:bodyPr>
          <a:lstStyle/>
          <a:p>
            <a:r>
              <a:rPr lang="en-US"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Development of practical exercises helps students to understand theory in a better way, to handle data properly, to formulate hypothesis and to develop problem solving skills</a:t>
            </a:r>
          </a:p>
        </p:txBody>
      </p:sp>
      <p:sp>
        <p:nvSpPr>
          <p:cNvPr id="17" name="CasellaDiTesto 16"/>
          <p:cNvSpPr txBox="1"/>
          <p:nvPr/>
        </p:nvSpPr>
        <p:spPr>
          <a:xfrm>
            <a:off x="1187624" y="4437112"/>
            <a:ext cx="7128792" cy="923330"/>
          </a:xfrm>
          <a:prstGeom prst="rect">
            <a:avLst/>
          </a:prstGeom>
          <a:noFill/>
        </p:spPr>
        <p:txBody>
          <a:bodyPr wrap="square" rtlCol="0">
            <a:spAutoFit/>
          </a:bodyPr>
          <a:lstStyle/>
          <a:p>
            <a:r>
              <a:rPr lang="en-US"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To assign application is a good way to develop “soft skills” of the students, such as group working, basic computer skills, presentation, writing of reports, etc.</a:t>
            </a:r>
          </a:p>
        </p:txBody>
      </p:sp>
      <p:sp>
        <p:nvSpPr>
          <p:cNvPr id="18" name="Ovale 17"/>
          <p:cNvSpPr>
            <a:spLocks noChangeAspect="1"/>
          </p:cNvSpPr>
          <p:nvPr/>
        </p:nvSpPr>
        <p:spPr>
          <a:xfrm>
            <a:off x="611560" y="175539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a</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9" name="Ovale 18"/>
          <p:cNvSpPr>
            <a:spLocks noChangeAspect="1"/>
          </p:cNvSpPr>
          <p:nvPr/>
        </p:nvSpPr>
        <p:spPr>
          <a:xfrm>
            <a:off x="611560" y="3168256"/>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b</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20" name="Ovale 19"/>
          <p:cNvSpPr>
            <a:spLocks noChangeAspect="1"/>
          </p:cNvSpPr>
          <p:nvPr/>
        </p:nvSpPr>
        <p:spPr>
          <a:xfrm>
            <a:off x="611560" y="4666784"/>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c</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244657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Two approaches</a:t>
            </a:r>
            <a:endParaRPr lang="en-US" dirty="0"/>
          </a:p>
        </p:txBody>
      </p:sp>
      <p:sp>
        <p:nvSpPr>
          <p:cNvPr id="16" name="Triangolo isoscele 15"/>
          <p:cNvSpPr/>
          <p:nvPr/>
        </p:nvSpPr>
        <p:spPr>
          <a:xfrm rot="10800000">
            <a:off x="3131840" y="4077072"/>
            <a:ext cx="2808312" cy="288032"/>
          </a:xfrm>
          <a:prstGeom prst="triangle">
            <a:avLst/>
          </a:prstGeom>
          <a:noFill/>
          <a:ln w="317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p:cNvSpPr txBox="1"/>
          <p:nvPr/>
        </p:nvSpPr>
        <p:spPr>
          <a:xfrm>
            <a:off x="635672" y="4550073"/>
            <a:ext cx="7840705" cy="1384995"/>
          </a:xfrm>
          <a:prstGeom prst="rect">
            <a:avLst/>
          </a:prstGeom>
          <a:noFill/>
        </p:spPr>
        <p:txBody>
          <a:bodyPr wrap="square" rtlCol="0">
            <a:spAutoFit/>
          </a:bodyPr>
          <a:lstStyle/>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Applications can be developed in different ways. At two extremes you can find exercises and case study…infinite possibilities in between!</a:t>
            </a:r>
          </a:p>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Exercises are important to fix ideas during the learning process</a:t>
            </a:r>
          </a:p>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Case studies may represent a final course assignment which allows to evaluate the “maturity” of a student</a:t>
            </a:r>
          </a:p>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Case studies are suggested for more specialist teaching modules</a:t>
            </a:r>
            <a:endParaRPr lang="en-US" sz="1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Rettangolo 17"/>
          <p:cNvSpPr/>
          <p:nvPr/>
        </p:nvSpPr>
        <p:spPr>
          <a:xfrm>
            <a:off x="611560" y="4495472"/>
            <a:ext cx="7920880" cy="1512168"/>
          </a:xfrm>
          <a:prstGeom prst="rect">
            <a:avLst/>
          </a:prstGeom>
          <a:noFill/>
          <a:ln w="317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Rettangolo 18"/>
          <p:cNvSpPr/>
          <p:nvPr/>
        </p:nvSpPr>
        <p:spPr>
          <a:xfrm>
            <a:off x="539552" y="1354415"/>
            <a:ext cx="2791931" cy="369333"/>
          </a:xfrm>
          <a:prstGeom prst="rect">
            <a:avLst/>
          </a:prstGeom>
          <a:noFill/>
          <a:ln w="254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0" name="CasellaDiTesto 19"/>
          <p:cNvSpPr txBox="1"/>
          <p:nvPr/>
        </p:nvSpPr>
        <p:spPr>
          <a:xfrm>
            <a:off x="539552" y="1340768"/>
            <a:ext cx="1800200" cy="369332"/>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Exercises</a:t>
            </a:r>
            <a:endParaRPr lang="en-US"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21" name="CasellaDiTesto 20"/>
          <p:cNvSpPr txBox="1"/>
          <p:nvPr/>
        </p:nvSpPr>
        <p:spPr>
          <a:xfrm>
            <a:off x="5826165" y="1340768"/>
            <a:ext cx="2520280" cy="369332"/>
          </a:xfrm>
          <a:prstGeom prst="rect">
            <a:avLst/>
          </a:prstGeom>
          <a:noFill/>
        </p:spPr>
        <p:txBody>
          <a:bodyPr wrap="square" rtlCol="0">
            <a:spAutoFit/>
          </a:bodyPr>
          <a:lstStyle/>
          <a:p>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Case Study</a:t>
            </a:r>
            <a:endParaRPr lang="en-US"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22" name="Rettangolo 21"/>
          <p:cNvSpPr/>
          <p:nvPr/>
        </p:nvSpPr>
        <p:spPr>
          <a:xfrm>
            <a:off x="5812517" y="1354415"/>
            <a:ext cx="2791931" cy="369333"/>
          </a:xfrm>
          <a:prstGeom prst="rect">
            <a:avLst/>
          </a:prstGeom>
          <a:noFill/>
          <a:ln w="254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3" name="Rettangolo 22"/>
          <p:cNvSpPr/>
          <p:nvPr/>
        </p:nvSpPr>
        <p:spPr>
          <a:xfrm>
            <a:off x="539552" y="1786463"/>
            <a:ext cx="2791931" cy="2003767"/>
          </a:xfrm>
          <a:prstGeom prst="rect">
            <a:avLst/>
          </a:prstGeom>
          <a:noFill/>
          <a:ln w="254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Rettangolo 23"/>
          <p:cNvSpPr/>
          <p:nvPr/>
        </p:nvSpPr>
        <p:spPr>
          <a:xfrm>
            <a:off x="5812517" y="1786463"/>
            <a:ext cx="2791931" cy="2003767"/>
          </a:xfrm>
          <a:prstGeom prst="rect">
            <a:avLst/>
          </a:prstGeom>
          <a:noFill/>
          <a:ln w="254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CasellaDiTesto 24"/>
          <p:cNvSpPr txBox="1"/>
          <p:nvPr/>
        </p:nvSpPr>
        <p:spPr>
          <a:xfrm>
            <a:off x="588159" y="1817528"/>
            <a:ext cx="2688734" cy="1938992"/>
          </a:xfrm>
          <a:prstGeom prst="rect">
            <a:avLst/>
          </a:prstGeom>
          <a:noFill/>
        </p:spPr>
        <p:txBody>
          <a:bodyPr wrap="square" rtlCol="0">
            <a:spAutoFit/>
          </a:bodyPr>
          <a:lstStyle/>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Straight problem focused on one or on a limited amount of topics;</a:t>
            </a:r>
            <a:endParaRPr lang="en-US" sz="12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Useful to support the comprehension of a specific topic;</a:t>
            </a: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Practicing with “numbers”;</a:t>
            </a: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Use of tables, textbooks, diagrams, etc.</a:t>
            </a: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 general, data are available</a:t>
            </a:r>
            <a:endParaRPr lang="en-US" sz="12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26" name="CasellaDiTesto 25"/>
          <p:cNvSpPr txBox="1"/>
          <p:nvPr/>
        </p:nvSpPr>
        <p:spPr>
          <a:xfrm>
            <a:off x="5839813" y="1817528"/>
            <a:ext cx="2688734" cy="1754326"/>
          </a:xfrm>
          <a:prstGeom prst="rect">
            <a:avLst/>
          </a:prstGeom>
          <a:noFill/>
        </p:spPr>
        <p:txBody>
          <a:bodyPr wrap="square" rtlCol="0">
            <a:spAutoFit/>
          </a:bodyPr>
          <a:lstStyle/>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Different topics and/or multidisciplinary issues are involved; </a:t>
            </a: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Development of a set of subject specific and soft skills;</a:t>
            </a: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Possibility to formulate appropriate assumptions;</a:t>
            </a:r>
          </a:p>
          <a:p>
            <a:pPr marL="171450" indent="-171450">
              <a:buFontTx/>
              <a:buChar char="-"/>
            </a:pPr>
            <a:r>
              <a:rPr lang="en-US" sz="12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Often based on real data.</a:t>
            </a:r>
          </a:p>
        </p:txBody>
      </p:sp>
      <p:sp>
        <p:nvSpPr>
          <p:cNvPr id="27" name="Callout con frecce a sinistra/destra 26"/>
          <p:cNvSpPr/>
          <p:nvPr/>
        </p:nvSpPr>
        <p:spPr>
          <a:xfrm>
            <a:off x="3196534" y="1979923"/>
            <a:ext cx="2718887" cy="1656184"/>
          </a:xfrm>
          <a:prstGeom prst="leftRightArrowCallout">
            <a:avLst>
              <a:gd name="adj1" fmla="val 35660"/>
              <a:gd name="adj2" fmla="val 23815"/>
              <a:gd name="adj3" fmla="val 20262"/>
              <a:gd name="adj4" fmla="val 57158"/>
            </a:avLst>
          </a:prstGeom>
          <a:solidFill>
            <a:schemeClr val="bg1"/>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8" name="CasellaDiTesto 23"/>
          <p:cNvSpPr txBox="1">
            <a:spLocks noChangeArrowheads="1"/>
          </p:cNvSpPr>
          <p:nvPr/>
        </p:nvSpPr>
        <p:spPr bwMode="auto">
          <a:xfrm>
            <a:off x="3694256" y="2586676"/>
            <a:ext cx="17063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altLang="it-IT" b="1" dirty="0" smtClean="0">
                <a:solidFill>
                  <a:schemeClr val="tx2">
                    <a:lumMod val="50000"/>
                  </a:schemeClr>
                </a:solidFill>
                <a:latin typeface="Verdana" pitchFamily="34" charset="0"/>
                <a:ea typeface="Verdana" pitchFamily="34" charset="0"/>
                <a:cs typeface="Verdana" pitchFamily="34" charset="0"/>
              </a:rPr>
              <a:t>Practicing</a:t>
            </a:r>
            <a:endParaRPr lang="en-US" altLang="it-IT" b="1" dirty="0">
              <a:solidFill>
                <a:schemeClr val="tx2">
                  <a:lumMod val="50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222823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Index</a:t>
            </a:r>
            <a:endParaRPr lang="it-IT" dirty="0"/>
          </a:p>
        </p:txBody>
      </p:sp>
      <p:sp>
        <p:nvSpPr>
          <p:cNvPr id="3" name="CasellaDiTesto 2"/>
          <p:cNvSpPr txBox="1"/>
          <p:nvPr/>
        </p:nvSpPr>
        <p:spPr>
          <a:xfrm>
            <a:off x="1619672" y="1715044"/>
            <a:ext cx="6768751"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Introduction </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4" name="CasellaDiTesto 3"/>
          <p:cNvSpPr txBox="1"/>
          <p:nvPr/>
        </p:nvSpPr>
        <p:spPr>
          <a:xfrm>
            <a:off x="1619673" y="2474755"/>
            <a:ext cx="6264696" cy="461665"/>
          </a:xfrm>
          <a:prstGeom prst="rect">
            <a:avLst/>
          </a:prstGeom>
          <a:noFill/>
        </p:spPr>
        <p:txBody>
          <a:bodyPr wrap="square" rtlCol="0">
            <a:spAutoFit/>
          </a:bodyPr>
          <a:lstStyle/>
          <a:p>
            <a:r>
              <a:rPr lang="en-US" sz="2400"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Applications of Heat Transfer</a:t>
            </a:r>
            <a:endParaRPr lang="en-US" sz="2400"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5" name="CasellaDiTesto 4"/>
          <p:cNvSpPr txBox="1"/>
          <p:nvPr/>
        </p:nvSpPr>
        <p:spPr>
          <a:xfrm>
            <a:off x="1619673" y="3261762"/>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Analysis of the energy demand</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6" name="CasellaDiTesto 5"/>
          <p:cNvSpPr txBox="1"/>
          <p:nvPr/>
        </p:nvSpPr>
        <p:spPr>
          <a:xfrm>
            <a:off x="1619673" y="4048769"/>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Simple Forecasting Methodologies</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8" name="CasellaDiTesto 7"/>
          <p:cNvSpPr txBox="1"/>
          <p:nvPr/>
        </p:nvSpPr>
        <p:spPr>
          <a:xfrm>
            <a:off x="1619673" y="4835775"/>
            <a:ext cx="6264696" cy="461665"/>
          </a:xfrm>
          <a:prstGeom prst="rect">
            <a:avLst/>
          </a:prstGeom>
          <a:noFill/>
        </p:spPr>
        <p:txBody>
          <a:bodyPr wrap="square" rtlCol="0">
            <a:spAutoFit/>
          </a:bodyPr>
          <a:lstStyle/>
          <a:p>
            <a:r>
              <a:rPr lang="en-US" sz="2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Regression Analysis</a:t>
            </a:r>
            <a:endParaRPr lang="en-US" sz="2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9" name="Ovale 8"/>
          <p:cNvSpPr>
            <a:spLocks noChangeAspect="1"/>
          </p:cNvSpPr>
          <p:nvPr/>
        </p:nvSpPr>
        <p:spPr>
          <a:xfrm>
            <a:off x="899592" y="1673230"/>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1</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2" name="Ovale 11"/>
          <p:cNvSpPr>
            <a:spLocks noChangeAspect="1"/>
          </p:cNvSpPr>
          <p:nvPr/>
        </p:nvSpPr>
        <p:spPr>
          <a:xfrm>
            <a:off x="899592" y="2460526"/>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2</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3" name="Ovale 12"/>
          <p:cNvSpPr>
            <a:spLocks noChangeAspect="1"/>
          </p:cNvSpPr>
          <p:nvPr/>
        </p:nvSpPr>
        <p:spPr>
          <a:xfrm>
            <a:off x="899592" y="324782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3</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4" name="Ovale 13"/>
          <p:cNvSpPr>
            <a:spLocks noChangeAspect="1"/>
          </p:cNvSpPr>
          <p:nvPr/>
        </p:nvSpPr>
        <p:spPr>
          <a:xfrm>
            <a:off x="899592" y="4035118"/>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4</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
        <p:nvSpPr>
          <p:cNvPr id="15" name="Ovale 14"/>
          <p:cNvSpPr>
            <a:spLocks noChangeAspect="1"/>
          </p:cNvSpPr>
          <p:nvPr/>
        </p:nvSpPr>
        <p:spPr>
          <a:xfrm>
            <a:off x="899592" y="4822412"/>
            <a:ext cx="475251" cy="507832"/>
          </a:xfrm>
          <a:prstGeom prst="ellipse">
            <a:avLst/>
          </a:prstGeom>
          <a:solidFill>
            <a:schemeClr val="tx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b="1" dirty="0" smtClean="0">
                <a:latin typeface="Verdana" panose="020B0604030504040204" pitchFamily="34" charset="0"/>
                <a:ea typeface="Verdana" panose="020B0604030504040204" pitchFamily="34" charset="0"/>
                <a:cs typeface="Verdana" panose="020B0604030504040204" pitchFamily="34" charset="0"/>
              </a:rPr>
              <a:t>5</a:t>
            </a:r>
            <a:endParaRPr lang="it-IT" sz="24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64719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Why heat transfer?</a:t>
            </a:r>
            <a:endParaRPr lang="en-US" dirty="0"/>
          </a:p>
        </p:txBody>
      </p:sp>
      <p:sp>
        <p:nvSpPr>
          <p:cNvPr id="4" name="Rettangolo 3"/>
          <p:cNvSpPr/>
          <p:nvPr/>
        </p:nvSpPr>
        <p:spPr>
          <a:xfrm>
            <a:off x="926888" y="1586960"/>
            <a:ext cx="1944216" cy="905936"/>
          </a:xfrm>
          <a:prstGeom prst="rect">
            <a:avLst/>
          </a:prstGeom>
          <a:noFill/>
          <a:ln w="381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p:cNvSpPr txBox="1"/>
          <p:nvPr/>
        </p:nvSpPr>
        <p:spPr>
          <a:xfrm>
            <a:off x="854880" y="1587856"/>
            <a:ext cx="2088232" cy="923330"/>
          </a:xfrm>
          <a:prstGeom prst="rect">
            <a:avLst/>
          </a:prstGeom>
          <a:noFill/>
        </p:spPr>
        <p:txBody>
          <a:bodyPr wrap="square" rtlCol="0">
            <a:spAutoFit/>
          </a:bodyPr>
          <a:lstStyle/>
          <a:p>
            <a:pPr algn="ctr"/>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Buildings heating/ cooling</a:t>
            </a:r>
            <a:endParaRPr lang="en-US"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3" name="Ovale 2"/>
          <p:cNvSpPr/>
          <p:nvPr/>
        </p:nvSpPr>
        <p:spPr>
          <a:xfrm>
            <a:off x="3879216" y="1412776"/>
            <a:ext cx="1224136" cy="1193968"/>
          </a:xfrm>
          <a:prstGeom prst="ellips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p:cNvSpPr txBox="1"/>
          <p:nvPr/>
        </p:nvSpPr>
        <p:spPr>
          <a:xfrm>
            <a:off x="3838272" y="1688901"/>
            <a:ext cx="1318500" cy="646331"/>
          </a:xfrm>
          <a:prstGeom prst="rect">
            <a:avLst/>
          </a:prstGeom>
          <a:noFill/>
        </p:spPr>
        <p:txBody>
          <a:bodyPr wrap="square" rtlCol="0">
            <a:spAutoFit/>
          </a:bodyPr>
          <a:lstStyle/>
          <a:p>
            <a:pPr algn="ctr"/>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Heat Transfer</a:t>
            </a:r>
            <a:endParaRPr lang="en-US"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8" name="Rettangolo 7"/>
          <p:cNvSpPr/>
          <p:nvPr/>
        </p:nvSpPr>
        <p:spPr>
          <a:xfrm>
            <a:off x="6084168" y="1586960"/>
            <a:ext cx="1944216" cy="905936"/>
          </a:xfrm>
          <a:prstGeom prst="rect">
            <a:avLst/>
          </a:prstGeom>
          <a:noFill/>
          <a:ln w="381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6012160" y="1700808"/>
            <a:ext cx="2088232" cy="646331"/>
          </a:xfrm>
          <a:prstGeom prst="rect">
            <a:avLst/>
          </a:prstGeom>
          <a:noFill/>
        </p:spPr>
        <p:txBody>
          <a:bodyPr wrap="square" rtlCol="0">
            <a:spAutoFit/>
          </a:bodyPr>
          <a:lstStyle/>
          <a:p>
            <a:pPr algn="ctr"/>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Energy Consumption</a:t>
            </a:r>
            <a:endParaRPr lang="en-US"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Freccia a destra 9"/>
          <p:cNvSpPr/>
          <p:nvPr/>
        </p:nvSpPr>
        <p:spPr>
          <a:xfrm>
            <a:off x="2965468" y="1889536"/>
            <a:ext cx="828092" cy="288032"/>
          </a:xfrm>
          <a:prstGeom prst="rightArrow">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Freccia a destra 10"/>
          <p:cNvSpPr/>
          <p:nvPr/>
        </p:nvSpPr>
        <p:spPr>
          <a:xfrm>
            <a:off x="5170420" y="1889536"/>
            <a:ext cx="828092" cy="288032"/>
          </a:xfrm>
          <a:prstGeom prst="rightArrow">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Triangolo isoscele 11"/>
          <p:cNvSpPr/>
          <p:nvPr/>
        </p:nvSpPr>
        <p:spPr>
          <a:xfrm rot="10800000">
            <a:off x="3347123" y="2924944"/>
            <a:ext cx="2377005" cy="491149"/>
          </a:xfrm>
          <a:prstGeom prs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p:cNvSpPr txBox="1"/>
          <p:nvPr/>
        </p:nvSpPr>
        <p:spPr>
          <a:xfrm>
            <a:off x="635672" y="3853521"/>
            <a:ext cx="7840705" cy="1384995"/>
          </a:xfrm>
          <a:prstGeom prst="rect">
            <a:avLst/>
          </a:prstGeom>
          <a:noFill/>
        </p:spPr>
        <p:txBody>
          <a:bodyPr wrap="square" rtlCol="0">
            <a:spAutoFit/>
          </a:bodyPr>
          <a:lstStyle/>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Heat Transfer is the discipline which studies how heat is transferred (three modes: conduction, convection and radiation)</a:t>
            </a:r>
          </a:p>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The study of heat transfer allows to find solutions for limiting the dispersion of heat trough buildings envelope, heating pipes, etc.</a:t>
            </a:r>
          </a:p>
          <a:p>
            <a:pPr marL="285750" indent="-285750">
              <a:buFontTx/>
              <a:buChar char="-"/>
            </a:pPr>
            <a:r>
              <a:rPr lang="en-US" sz="1400"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Limiting the consumptions by providing the same level of service means to implement energy efficiency measures</a:t>
            </a:r>
            <a:endParaRPr lang="en-US" sz="1400"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
        <p:nvSpPr>
          <p:cNvPr id="14" name="Rettangolo 13"/>
          <p:cNvSpPr/>
          <p:nvPr/>
        </p:nvSpPr>
        <p:spPr>
          <a:xfrm>
            <a:off x="611560" y="3717032"/>
            <a:ext cx="7920880" cy="1728192"/>
          </a:xfrm>
          <a:prstGeom prst="rect">
            <a:avLst/>
          </a:prstGeom>
          <a:noFill/>
          <a:ln w="3175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6019486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n-US" dirty="0" smtClean="0"/>
              <a:t>Energy Demand</a:t>
            </a:r>
            <a:endParaRPr lang="en-US" dirty="0"/>
          </a:p>
        </p:txBody>
      </p:sp>
      <p:sp>
        <p:nvSpPr>
          <p:cNvPr id="6" name="CasellaDiTesto 5"/>
          <p:cNvSpPr txBox="1"/>
          <p:nvPr/>
        </p:nvSpPr>
        <p:spPr>
          <a:xfrm>
            <a:off x="1043608" y="2200796"/>
            <a:ext cx="7053016" cy="2308324"/>
          </a:xfrm>
          <a:prstGeom prst="rect">
            <a:avLst/>
          </a:prstGeom>
          <a:noFill/>
        </p:spPr>
        <p:txBody>
          <a:bodyPr wrap="square" rtlCol="0">
            <a:spAutoFit/>
          </a:bodyPr>
          <a:lstStyle/>
          <a:p>
            <a:pPr algn="ctr"/>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Energy demand is a derived demand as energy is consumed through equipment. Energy is not consumed for the sake of consuming it, but for an ulterior purpose (e.g. for mobility, for producing goods and services, for obtaining a certain level of comfort, etc.).</a:t>
            </a:r>
          </a:p>
          <a:p>
            <a:pPr algn="ctr"/>
            <a:r>
              <a:rPr lang="en-US" b="1" dirty="0" smtClean="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rPr>
              <a:t>Need is specific with respect to location, technology and user. </a:t>
            </a:r>
            <a:endParaRPr lang="en-US" b="1" dirty="0">
              <a:solidFill>
                <a:schemeClr val="tx2">
                  <a:lumMod val="50000"/>
                </a:schemeClr>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67808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4005</TotalTime>
  <Words>1170</Words>
  <Application>Microsoft Office PowerPoint</Application>
  <PresentationFormat>Presentazione su schermo (4:3)</PresentationFormat>
  <Paragraphs>157</Paragraphs>
  <Slides>23</Slides>
  <Notes>0</Notes>
  <HiddenSlides>0</HiddenSlides>
  <MMClips>0</MMClips>
  <ScaleCrop>false</ScaleCrop>
  <HeadingPairs>
    <vt:vector size="4" baseType="variant">
      <vt:variant>
        <vt:lpstr>Tema</vt:lpstr>
      </vt:variant>
      <vt:variant>
        <vt:i4>1</vt:i4>
      </vt:variant>
      <vt:variant>
        <vt:lpstr>Titoli diapositive</vt:lpstr>
      </vt:variant>
      <vt:variant>
        <vt:i4>23</vt:i4>
      </vt:variant>
    </vt:vector>
  </HeadingPairs>
  <TitlesOfParts>
    <vt:vector size="24" baseType="lpstr">
      <vt:lpstr>Tema di Office</vt:lpstr>
      <vt:lpstr>Applications of Heat Transfer</vt:lpstr>
      <vt:lpstr>Disclaimer</vt:lpstr>
      <vt:lpstr>Index</vt:lpstr>
      <vt:lpstr>Objectives</vt:lpstr>
      <vt:lpstr>Why “applications”?</vt:lpstr>
      <vt:lpstr>Two approaches</vt:lpstr>
      <vt:lpstr>Index</vt:lpstr>
      <vt:lpstr>Why heat transfer?</vt:lpstr>
      <vt:lpstr>Energy Demand</vt:lpstr>
      <vt:lpstr>Energy Efficiency: paradigm</vt:lpstr>
      <vt:lpstr>Energy Efficiency: definition</vt:lpstr>
      <vt:lpstr>Energy Efficiency: impact</vt:lpstr>
      <vt:lpstr>Energy Efficiency: potential</vt:lpstr>
      <vt:lpstr>Energy Efficiency: economics 1/2</vt:lpstr>
      <vt:lpstr>Energy Efficiency: economics 2/2</vt:lpstr>
      <vt:lpstr>Index</vt:lpstr>
      <vt:lpstr>Organization</vt:lpstr>
      <vt:lpstr>Case study 1/2</vt:lpstr>
      <vt:lpstr>Case study 2/2</vt:lpstr>
      <vt:lpstr>Pipe Schematic</vt:lpstr>
      <vt:lpstr>Configuration of the distribution system</vt:lpstr>
      <vt:lpstr>Relevant Data</vt:lpstr>
      <vt:lpstr>Applications of Heat Transfer</vt:lpstr>
    </vt:vector>
  </TitlesOfParts>
  <Company>DIME - Università degli Studi di Genova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Vincenzo Bianco</dc:creator>
  <cp:lastModifiedBy>unige</cp:lastModifiedBy>
  <cp:revision>382</cp:revision>
  <dcterms:created xsi:type="dcterms:W3CDTF">2013-09-18T12:56:03Z</dcterms:created>
  <dcterms:modified xsi:type="dcterms:W3CDTF">2016-10-17T09:21:00Z</dcterms:modified>
</cp:coreProperties>
</file>